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3" r:id="rId3"/>
    <p:sldId id="307" r:id="rId4"/>
    <p:sldId id="308" r:id="rId5"/>
    <p:sldId id="309" r:id="rId6"/>
    <p:sldId id="310" r:id="rId7"/>
    <p:sldId id="258" r:id="rId8"/>
    <p:sldId id="257" r:id="rId9"/>
    <p:sldId id="259" r:id="rId10"/>
    <p:sldId id="260" r:id="rId11"/>
    <p:sldId id="261" r:id="rId12"/>
    <p:sldId id="270" r:id="rId13"/>
    <p:sldId id="271" r:id="rId14"/>
    <p:sldId id="279" r:id="rId15"/>
    <p:sldId id="272" r:id="rId16"/>
    <p:sldId id="278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89" r:id="rId27"/>
    <p:sldId id="291" r:id="rId28"/>
    <p:sldId id="292" r:id="rId29"/>
    <p:sldId id="304" r:id="rId30"/>
    <p:sldId id="305" r:id="rId31"/>
    <p:sldId id="290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94" r:id="rId42"/>
    <p:sldId id="303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2C8B1-7681-4B27-81F0-B008EB796CB2}" type="datetimeFigureOut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5415F-7A93-4D7F-8CD6-71070BD65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97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08C9-A700-4E38-86AB-C5E8842D38BE}" type="datetimeFigureOut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82BDB-D0F0-4B86-B43B-344DD90A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430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2BDB-D0F0-4B86-B43B-344DD90A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2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82BDB-D0F0-4B86-B43B-344DD90ABB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4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119-5C04-4F13-B5BB-A8B92F401C4F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5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A409-28E6-4E1E-9172-6F2EE82BB219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5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C710-5441-4F88-AF6B-C47FF1012F28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0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0AC-BEB8-4B42-B605-918069B5D608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8A01-B489-455C-B9E8-17BB34C58CC4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9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94E-F0C1-4F6D-B76B-D2F81B92F808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1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B697-56BB-4366-A95D-7202529C5728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9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3FC6-7F0F-4312-AAA1-5C47678A3EEE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0287-3006-4218-BDEE-8B8551FD3380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634-0E4E-4660-B513-83D200DF1437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8DD-4799-4C5F-A041-BEA0C779D7ED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3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06C5-02FB-4593-BCE5-9F326D6B33B9}" type="datetime1">
              <a:rPr lang="zh-TW" altLang="en-US" smtClean="0"/>
              <a:t>2018/8/24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2B0E-0957-483A-ABE6-18D78C956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01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3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06509" y="2434501"/>
            <a:ext cx="769548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1" b="1" spc="603">
                <a:solidFill>
                  <a:schemeClr val="bg1"/>
                </a:solidFill>
              </a:rPr>
              <a:t>數據中心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41189" y="3093524"/>
            <a:ext cx="46884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1" spc="603">
                <a:solidFill>
                  <a:schemeClr val="bg1"/>
                </a:solidFill>
              </a:rPr>
              <a:t>-</a:t>
            </a:r>
            <a:r>
              <a:rPr lang="zh-TW" altLang="en-US" sz="2401" spc="603">
                <a:solidFill>
                  <a:schemeClr val="bg1"/>
                </a:solidFill>
              </a:rPr>
              <a:t>基礎</a:t>
            </a:r>
            <a:r>
              <a:rPr lang="en-US" altLang="zh-TW" sz="2401" spc="603">
                <a:solidFill>
                  <a:schemeClr val="bg1"/>
                </a:solidFill>
              </a:rPr>
              <a:t>SQL</a:t>
            </a:r>
            <a:r>
              <a:rPr lang="zh-TW" altLang="en-US" sz="2401" spc="603">
                <a:solidFill>
                  <a:schemeClr val="bg1"/>
                </a:solidFill>
              </a:rPr>
              <a:t>語法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147341" y="2398197"/>
            <a:ext cx="731850" cy="654316"/>
            <a:chOff x="213805" y="2451226"/>
            <a:chExt cx="731850" cy="654316"/>
          </a:xfrm>
        </p:grpSpPr>
        <p:pic>
          <p:nvPicPr>
            <p:cNvPr id="60" name="Picture 22" descr="Image result for bulb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群組 60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2" name="圓角矩形 61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圓角矩形 6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圓角矩形 63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圓角矩形 64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圓角矩形 65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" name="群組 1"/>
          <p:cNvGrpSpPr/>
          <p:nvPr/>
        </p:nvGrpSpPr>
        <p:grpSpPr>
          <a:xfrm>
            <a:off x="8004506" y="-142491"/>
            <a:ext cx="4299969" cy="7308686"/>
            <a:chOff x="8004506" y="-142491"/>
            <a:chExt cx="4299969" cy="7308686"/>
          </a:xfrm>
        </p:grpSpPr>
        <p:pic>
          <p:nvPicPr>
            <p:cNvPr id="7" name="Picture 28" descr="Related imag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499" y="4613951"/>
              <a:ext cx="2552244" cy="25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6987" y="1972706"/>
              <a:ext cx="1067323" cy="106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POWER BI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3571" y="3649462"/>
              <a:ext cx="552459" cy="580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906" y="957403"/>
              <a:ext cx="780044" cy="78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224" y="1006190"/>
              <a:ext cx="624292" cy="624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188" y="3864086"/>
              <a:ext cx="924622" cy="92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1672">
              <a:off x="10789367" y="4836901"/>
              <a:ext cx="948427" cy="94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8595685" y="1171149"/>
              <a:ext cx="1223901" cy="12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845" y="333822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9531283" y="214835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0362" y="344188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4" descr="Image result for pen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2446">
              <a:off x="10748288" y="4193588"/>
              <a:ext cx="558218" cy="55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35" y="4295393"/>
              <a:ext cx="1011548" cy="10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Image result for data scientist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580" y="2828348"/>
              <a:ext cx="1037340" cy="9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319" y="333381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0" descr="Image result for r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672" y="2532407"/>
              <a:ext cx="1031067" cy="10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8230" y="4845468"/>
              <a:ext cx="817491" cy="817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群組 26"/>
            <p:cNvGrpSpPr/>
            <p:nvPr/>
          </p:nvGrpSpPr>
          <p:grpSpPr>
            <a:xfrm rot="14957210">
              <a:off x="6855990" y="4169851"/>
              <a:ext cx="3490522" cy="1023687"/>
              <a:chOff x="4248758" y="2822710"/>
              <a:chExt cx="3490522" cy="1023687"/>
            </a:xfrm>
          </p:grpSpPr>
          <p:pic>
            <p:nvPicPr>
              <p:cNvPr id="56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248758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5475132" y="282397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6716855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330580" y="41654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群組 28"/>
            <p:cNvGrpSpPr/>
            <p:nvPr/>
          </p:nvGrpSpPr>
          <p:grpSpPr>
            <a:xfrm rot="18761222">
              <a:off x="7160166" y="701849"/>
              <a:ext cx="2443559" cy="754880"/>
              <a:chOff x="968490" y="994389"/>
              <a:chExt cx="2443559" cy="75488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" name="圓角矩形 50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0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783" y="1504144"/>
              <a:ext cx="1017955" cy="101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482980" y="43178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134" y="428365"/>
              <a:ext cx="719761" cy="719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1104" y="2840657"/>
              <a:ext cx="843371" cy="8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6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3079" y="665987"/>
              <a:ext cx="655138" cy="6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群組 34"/>
            <p:cNvGrpSpPr/>
            <p:nvPr/>
          </p:nvGrpSpPr>
          <p:grpSpPr>
            <a:xfrm>
              <a:off x="9280789" y="783062"/>
              <a:ext cx="657690" cy="588013"/>
              <a:chOff x="5388148" y="4242146"/>
              <a:chExt cx="731850" cy="654316"/>
            </a:xfrm>
          </p:grpSpPr>
          <p:pic>
            <p:nvPicPr>
              <p:cNvPr id="4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群組 44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 rot="20364784">
              <a:off x="10595747" y="3468815"/>
              <a:ext cx="657690" cy="588013"/>
              <a:chOff x="5388148" y="4242146"/>
              <a:chExt cx="731850" cy="654316"/>
            </a:xfrm>
          </p:grpSpPr>
          <p:pic>
            <p:nvPicPr>
              <p:cNvPr id="37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群組 37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pic>
          <p:nvPicPr>
            <p:cNvPr id="1026" name="Picture 2" descr="Image result for sql icon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0370" y="1665209"/>
              <a:ext cx="1002449" cy="100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catter plot icon"/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5" b="9954"/>
            <a:stretch/>
          </p:blipFill>
          <p:spPr bwMode="auto">
            <a:xfrm>
              <a:off x="9894441" y="2623145"/>
              <a:ext cx="1010529" cy="975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59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801" b="1" spc="3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2NF</a:t>
            </a:r>
            <a:r>
              <a:rPr lang="zh-TW" altLang="en-US"/>
              <a:t>規則</a:t>
            </a:r>
          </a:p>
        </p:txBody>
      </p:sp>
      <p:sp>
        <p:nvSpPr>
          <p:cNvPr id="6" name="矩形 5"/>
          <p:cNvSpPr/>
          <p:nvPr/>
        </p:nvSpPr>
        <p:spPr>
          <a:xfrm>
            <a:off x="546855" y="1709357"/>
            <a:ext cx="9968774" cy="81750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6855" y="2662102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801" b="1" spc="3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6854" y="3091085"/>
            <a:ext cx="9968775" cy="281622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76185" y="1849172"/>
            <a:ext cx="6112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/>
              <a:t>必須符合</a:t>
            </a:r>
            <a:r>
              <a:rPr lang="en-US" altLang="zh-TW" sz="1600"/>
              <a:t>1NF</a:t>
            </a:r>
            <a:r>
              <a:rPr lang="zh-TW" altLang="en-US" sz="1600"/>
              <a:t>的格式。</a:t>
            </a:r>
            <a:endParaRPr lang="en-US" altLang="zh-TW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/>
              <a:t>單一群組的欄位與其他群組的</a:t>
            </a:r>
            <a:r>
              <a:rPr lang="en-US" altLang="zh-TW" sz="1600"/>
              <a:t>Primary key</a:t>
            </a:r>
            <a:r>
              <a:rPr lang="zh-TW" altLang="en-US" sz="1600"/>
              <a:t>，沒有相依的關係。</a:t>
            </a:r>
            <a:endParaRPr lang="en-US" altLang="zh-TW" sz="160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sz="1600"/>
          </a:p>
        </p:txBody>
      </p:sp>
      <p:sp>
        <p:nvSpPr>
          <p:cNvPr id="17" name="文字方塊 16"/>
          <p:cNvSpPr txBox="1"/>
          <p:nvPr/>
        </p:nvSpPr>
        <p:spPr>
          <a:xfrm>
            <a:off x="676185" y="3245368"/>
            <a:ext cx="6028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/>
              <a:t>依照</a:t>
            </a:r>
            <a:r>
              <a:rPr lang="en-US" altLang="zh-TW" sz="1600"/>
              <a:t>Primary key</a:t>
            </a:r>
            <a:r>
              <a:rPr lang="zh-TW" altLang="en-US" sz="1600"/>
              <a:t>，將此資料分成課程、教師、學生三大資料表。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5724" y="4621062"/>
            <a:ext cx="3085250" cy="78848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1017" y="4612511"/>
            <a:ext cx="3259500" cy="78848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95867" y="4612511"/>
            <a:ext cx="2285750" cy="101376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62385" y="3760296"/>
            <a:ext cx="686750" cy="33792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21223" y="3738205"/>
            <a:ext cx="686750" cy="33792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9253" y="3730601"/>
            <a:ext cx="686750" cy="337920"/>
          </a:xfrm>
          <a:prstGeom prst="rect">
            <a:avLst/>
          </a:prstGeom>
        </p:spPr>
      </p:pic>
      <p:sp>
        <p:nvSpPr>
          <p:cNvPr id="26" name="向下箭號 25"/>
          <p:cNvSpPr/>
          <p:nvPr/>
        </p:nvSpPr>
        <p:spPr>
          <a:xfrm>
            <a:off x="2091779" y="4249228"/>
            <a:ext cx="276109" cy="2597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5526544" y="4245178"/>
            <a:ext cx="276109" cy="2597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>
            <a:off x="8554574" y="4242857"/>
            <a:ext cx="276109" cy="2597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473872" y="555472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/>
              <a:t>2NF</a:t>
            </a:r>
            <a:endParaRPr lang="zh-TW" altLang="en-US" sz="2000" spc="300"/>
          </a:p>
        </p:txBody>
      </p:sp>
      <p:sp>
        <p:nvSpPr>
          <p:cNvPr id="32" name="矩形 31"/>
          <p:cNvSpPr/>
          <p:nvPr/>
        </p:nvSpPr>
        <p:spPr>
          <a:xfrm>
            <a:off x="11291261" y="1265083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3NF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12042" y="71105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正規化</a:t>
            </a:r>
          </a:p>
        </p:txBody>
      </p:sp>
      <p:sp>
        <p:nvSpPr>
          <p:cNvPr id="37" name="矩形 36"/>
          <p:cNvSpPr/>
          <p:nvPr/>
        </p:nvSpPr>
        <p:spPr>
          <a:xfrm>
            <a:off x="11312042" y="303606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1NF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3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695085" y="3227369"/>
            <a:ext cx="627607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依照上面步驟中找到的規則，將原本資料轉成我們想要的樣子。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801" b="1" spc="3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3NF</a:t>
            </a:r>
            <a:r>
              <a:rPr lang="zh-TW" altLang="en-US"/>
              <a:t>規則</a:t>
            </a:r>
          </a:p>
        </p:txBody>
      </p:sp>
      <p:sp>
        <p:nvSpPr>
          <p:cNvPr id="6" name="矩形 5"/>
          <p:cNvSpPr/>
          <p:nvPr/>
        </p:nvSpPr>
        <p:spPr>
          <a:xfrm>
            <a:off x="546855" y="1737190"/>
            <a:ext cx="8317745" cy="81750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6855" y="2662102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801" b="1" spc="3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6855" y="3138965"/>
            <a:ext cx="8317746" cy="347773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6185" y="1877005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/>
              <a:t>必須符合</a:t>
            </a:r>
            <a:r>
              <a:rPr lang="en-US" altLang="zh-TW" sz="1600"/>
              <a:t>2NF</a:t>
            </a:r>
            <a:r>
              <a:rPr lang="zh-TW" altLang="en-US" sz="1600"/>
              <a:t>的格式。</a:t>
            </a:r>
            <a:endParaRPr lang="en-US" altLang="zh-TW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/>
              <a:t>把資料轉成我們要的樣子。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26833" y="4150048"/>
            <a:ext cx="3198000" cy="167936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473872" y="793068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/>
              <a:t>3NF</a:t>
            </a:r>
            <a:endParaRPr lang="zh-TW" altLang="en-US" sz="2000" spc="300"/>
          </a:p>
        </p:txBody>
      </p:sp>
      <p:sp>
        <p:nvSpPr>
          <p:cNvPr id="16" name="矩形 15"/>
          <p:cNvSpPr/>
          <p:nvPr/>
        </p:nvSpPr>
        <p:spPr>
          <a:xfrm>
            <a:off x="11312072" y="76200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正規化</a:t>
            </a:r>
          </a:p>
        </p:txBody>
      </p:sp>
      <p:sp>
        <p:nvSpPr>
          <p:cNvPr id="17" name="矩形 16"/>
          <p:cNvSpPr/>
          <p:nvPr/>
        </p:nvSpPr>
        <p:spPr>
          <a:xfrm>
            <a:off x="11312072" y="308701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1NF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12072" y="541202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2NF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D9AFA09-B3D5-4947-8ECD-39B090A2B4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85815" y="3643218"/>
            <a:ext cx="3085250" cy="78848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EB2CCF3-E797-4BA7-A558-811ECFFD1A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85815" y="4583479"/>
            <a:ext cx="3259500" cy="78848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FFF1485-3622-471E-84ED-95C971AE07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85815" y="5525152"/>
            <a:ext cx="2285750" cy="1013760"/>
          </a:xfrm>
          <a:prstGeom prst="rect">
            <a:avLst/>
          </a:prstGeom>
        </p:spPr>
      </p:pic>
      <p:sp>
        <p:nvSpPr>
          <p:cNvPr id="3" name="左大括弧 2">
            <a:extLst>
              <a:ext uri="{FF2B5EF4-FFF2-40B4-BE49-F238E27FC236}">
                <a16:creationId xmlns:a16="http://schemas.microsoft.com/office/drawing/2014/main" id="{D437280E-15B2-4EE3-A94C-82239D023B93}"/>
              </a:ext>
            </a:extLst>
          </p:cNvPr>
          <p:cNvSpPr/>
          <p:nvPr/>
        </p:nvSpPr>
        <p:spPr>
          <a:xfrm>
            <a:off x="4705727" y="3936274"/>
            <a:ext cx="526286" cy="2199265"/>
          </a:xfrm>
          <a:prstGeom prst="leftBrace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71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0143" y="3026929"/>
            <a:ext cx="769548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1" b="1" spc="603">
                <a:solidFill>
                  <a:schemeClr val="bg1"/>
                </a:solidFill>
              </a:rPr>
              <a:t>資料定義語言</a:t>
            </a:r>
          </a:p>
        </p:txBody>
      </p:sp>
      <p:sp>
        <p:nvSpPr>
          <p:cNvPr id="5" name="矩形 4"/>
          <p:cNvSpPr/>
          <p:nvPr/>
        </p:nvSpPr>
        <p:spPr>
          <a:xfrm>
            <a:off x="523174" y="3673388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300">
                <a:solidFill>
                  <a:schemeClr val="bg1"/>
                </a:solidFill>
                <a:latin typeface="+mj-lt"/>
              </a:rPr>
              <a:t>Data</a:t>
            </a:r>
            <a:r>
              <a:rPr lang="zh-TW" altLang="en-US" spc="300">
                <a:solidFill>
                  <a:schemeClr val="bg1"/>
                </a:solidFill>
                <a:latin typeface="+mj-lt"/>
              </a:rPr>
              <a:t>　</a:t>
            </a:r>
            <a:r>
              <a:rPr lang="en-US" altLang="zh-TW" spc="300">
                <a:solidFill>
                  <a:schemeClr val="bg1"/>
                </a:solidFill>
                <a:latin typeface="+mj-lt"/>
              </a:rPr>
              <a:t>Definition</a:t>
            </a:r>
            <a:r>
              <a:rPr lang="zh-TW" altLang="en-US" spc="300">
                <a:solidFill>
                  <a:schemeClr val="bg1"/>
                </a:solidFill>
                <a:latin typeface="+mj-lt"/>
              </a:rPr>
              <a:t>　</a:t>
            </a:r>
            <a:r>
              <a:rPr lang="en-US" altLang="zh-TW" spc="300">
                <a:solidFill>
                  <a:schemeClr val="bg1"/>
                </a:solidFill>
                <a:latin typeface="+mj-lt"/>
              </a:rPr>
              <a:t>Language , DDL</a:t>
            </a:r>
            <a:endParaRPr lang="zh-TW" altLang="en-US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" name="群組 5"/>
          <p:cNvGrpSpPr/>
          <p:nvPr/>
        </p:nvGrpSpPr>
        <p:grpSpPr>
          <a:xfrm rot="6832015">
            <a:off x="9337796" y="4518860"/>
            <a:ext cx="1895366" cy="3330991"/>
            <a:chOff x="7652978" y="3016422"/>
            <a:chExt cx="1895366" cy="3330991"/>
          </a:xfrm>
        </p:grpSpPr>
        <p:pic>
          <p:nvPicPr>
            <p:cNvPr id="7" name="Picture 5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7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4" y="2916490"/>
            <a:ext cx="2149453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小知識</a:t>
            </a:r>
          </a:p>
        </p:txBody>
      </p:sp>
      <p:sp>
        <p:nvSpPr>
          <p:cNvPr id="5" name="矩形 4"/>
          <p:cNvSpPr/>
          <p:nvPr/>
        </p:nvSpPr>
        <p:spPr>
          <a:xfrm>
            <a:off x="546856" y="3415400"/>
            <a:ext cx="8785830" cy="15484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759101" y="3488025"/>
            <a:ext cx="8181699" cy="1236933"/>
            <a:chOff x="759101" y="3488025"/>
            <a:chExt cx="8181699" cy="1236933"/>
          </a:xfrm>
        </p:grpSpPr>
        <p:sp>
          <p:nvSpPr>
            <p:cNvPr id="8" name="文字方塊 7"/>
            <p:cNvSpPr txBox="1"/>
            <p:nvPr/>
          </p:nvSpPr>
          <p:spPr>
            <a:xfrm>
              <a:off x="759101" y="3576690"/>
              <a:ext cx="81816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/>
                <a:t>需要寫備註</a:t>
              </a:r>
              <a:r>
                <a:rPr lang="en-US" altLang="zh-TW" sz="1600"/>
                <a:t>,</a:t>
              </a:r>
              <a:r>
                <a:rPr lang="zh-TW" altLang="en-US" sz="1600"/>
                <a:t>可使用：</a:t>
              </a:r>
              <a:endParaRPr lang="en-US" altLang="zh-TW" sz="16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600"/>
            </a:p>
            <a:p>
              <a:r>
                <a:rPr lang="zh-TW" altLang="en-US" sz="1600"/>
                <a:t>　  </a:t>
              </a:r>
              <a:endParaRPr lang="en-US" altLang="zh-TW" sz="1600"/>
            </a:p>
            <a:p>
              <a:r>
                <a:rPr lang="zh-TW" altLang="en-US" sz="1600"/>
                <a:t>      例如：</a:t>
              </a:r>
              <a:endParaRPr lang="en-US" altLang="zh-TW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3287208" y="3488025"/>
              <a:ext cx="7414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  <a:latin typeface="Consolas" panose="020B0609020204030204" pitchFamily="49" charset="0"/>
                </a:rPr>
                <a:t>--</a:t>
              </a:r>
              <a:endParaRPr lang="zh-TW" altLang="en-US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>
                  <a:solidFill>
                    <a:srgbClr val="008000"/>
                  </a:solidFill>
                  <a:latin typeface="Consolas" panose="020B0609020204030204" pitchFamily="49" charset="0"/>
                </a:rPr>
                <a:t>/**/</a:t>
              </a:r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66129" y="353529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①</a:t>
              </a:r>
              <a:endParaRPr lang="en-US" altLang="zh-TW"/>
            </a:p>
            <a:p>
              <a:r>
                <a:rPr lang="zh-TW" altLang="en-US"/>
                <a:t>②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3154" y="4223021"/>
              <a:ext cx="1885950" cy="20955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154" y="4477108"/>
              <a:ext cx="1104900" cy="21907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1722107" y="414018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/>
                <a:t>①</a:t>
              </a:r>
              <a:endParaRPr lang="en-US" altLang="zh-TW" sz="1600"/>
            </a:p>
            <a:p>
              <a:r>
                <a:rPr lang="zh-TW" altLang="en-US" sz="1600"/>
                <a:t>②</a:t>
              </a: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546854" y="1238271"/>
            <a:ext cx="2149453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簡介</a:t>
            </a:r>
          </a:p>
        </p:txBody>
      </p:sp>
      <p:sp>
        <p:nvSpPr>
          <p:cNvPr id="14" name="矩形 13"/>
          <p:cNvSpPr/>
          <p:nvPr/>
        </p:nvSpPr>
        <p:spPr>
          <a:xfrm>
            <a:off x="546856" y="1737181"/>
            <a:ext cx="8785830" cy="97393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59101" y="1942553"/>
            <a:ext cx="832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/>
              <a:t>資料定義語言</a:t>
            </a:r>
            <a:r>
              <a:rPr lang="en-US" altLang="zh-TW" sz="1600"/>
              <a:t>(data definition language,</a:t>
            </a:r>
            <a:r>
              <a:rPr lang="zh-TW" altLang="en-US" sz="1600"/>
              <a:t> </a:t>
            </a:r>
            <a:r>
              <a:rPr lang="en-US" altLang="zh-TW" sz="1600"/>
              <a:t>DDL) </a:t>
            </a:r>
            <a:r>
              <a:rPr lang="zh-TW" altLang="en-US" sz="1600"/>
              <a:t>是一種詞彙，用來定義 </a:t>
            </a:r>
            <a:r>
              <a:rPr lang="en-US" altLang="zh-TW" sz="1600"/>
              <a:t>SQL Server 2016 </a:t>
            </a:r>
            <a:r>
              <a:rPr lang="zh-TW" altLang="en-US" sz="1600"/>
              <a:t>中的資料結構。 在 </a:t>
            </a:r>
            <a:r>
              <a:rPr lang="en-US" altLang="zh-TW" sz="1600"/>
              <a:t>SQL Server </a:t>
            </a:r>
            <a:r>
              <a:rPr lang="zh-TW" altLang="en-US" sz="1600"/>
              <a:t>的執行個體中，使用這些陳述式建立、改變或卸除資料結構。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73872" y="63500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0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25" name="矩形 24"/>
          <p:cNvSpPr/>
          <p:nvPr/>
        </p:nvSpPr>
        <p:spPr>
          <a:xfrm>
            <a:off x="11172372" y="785114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26" name="矩形 25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27" name="矩形 26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8" name="矩形 27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41412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34512" y="2039337"/>
            <a:ext cx="15485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新增資料表</a:t>
            </a:r>
            <a:r>
              <a:rPr lang="zh-TW" altLang="en-US" sz="1600"/>
              <a:t> </a:t>
            </a:r>
          </a:p>
        </p:txBody>
      </p:sp>
      <p:sp>
        <p:nvSpPr>
          <p:cNvPr id="21" name="矩形 20"/>
          <p:cNvSpPr/>
          <p:nvPr/>
        </p:nvSpPr>
        <p:spPr>
          <a:xfrm>
            <a:off x="4834511" y="2629338"/>
            <a:ext cx="469051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用原有資料表的資料內容，創建一個檢視表</a:t>
            </a:r>
            <a:r>
              <a:rPr lang="zh-TW" altLang="en-US" sz="1600"/>
              <a:t> </a:t>
            </a:r>
          </a:p>
        </p:txBody>
      </p:sp>
      <p:sp>
        <p:nvSpPr>
          <p:cNvPr id="24" name="矩形 23"/>
          <p:cNvSpPr/>
          <p:nvPr/>
        </p:nvSpPr>
        <p:spPr>
          <a:xfrm>
            <a:off x="4834510" y="3219338"/>
            <a:ext cx="51857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預存程序：將程式存成此，將可一直重複使用</a:t>
            </a:r>
            <a:endParaRPr lang="zh-TW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4834510" y="3888092"/>
            <a:ext cx="154850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新增</a:t>
            </a:r>
            <a:r>
              <a:rPr lang="zh-TW" altLang="en-US" sz="1600">
                <a:solidFill>
                  <a:srgbClr val="444444"/>
                </a:solidFill>
                <a:latin typeface="arial" panose="020B0604020202020204" pitchFamily="34" charset="0"/>
              </a:rPr>
              <a:t>暫存表</a:t>
            </a:r>
            <a:endParaRPr lang="zh-TW" altLang="en-US" sz="1600"/>
          </a:p>
        </p:txBody>
      </p:sp>
      <p:cxnSp>
        <p:nvCxnSpPr>
          <p:cNvPr id="30" name="直線接點 29"/>
          <p:cNvCxnSpPr>
            <a:endCxn id="20" idx="1"/>
          </p:cNvCxnSpPr>
          <p:nvPr/>
        </p:nvCxnSpPr>
        <p:spPr>
          <a:xfrm>
            <a:off x="4334309" y="2208614"/>
            <a:ext cx="50020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334309" y="2814003"/>
            <a:ext cx="5002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4334309" y="3422163"/>
            <a:ext cx="5002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334309" y="4072758"/>
            <a:ext cx="5002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46854" y="1238280"/>
            <a:ext cx="2149453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1" b="1" spc="300">
                <a:solidFill>
                  <a:schemeClr val="bg1"/>
                </a:solidFill>
              </a:rPr>
              <a:t>Create</a:t>
            </a:r>
            <a:r>
              <a:rPr lang="zh-TW" altLang="en-US" sz="1801" b="1" spc="300">
                <a:solidFill>
                  <a:schemeClr val="bg1"/>
                </a:solidFill>
              </a:rPr>
              <a:t> 介紹</a:t>
            </a:r>
          </a:p>
        </p:txBody>
      </p:sp>
      <p:sp>
        <p:nvSpPr>
          <p:cNvPr id="5" name="矩形 4"/>
          <p:cNvSpPr/>
          <p:nvPr/>
        </p:nvSpPr>
        <p:spPr>
          <a:xfrm>
            <a:off x="546856" y="1737190"/>
            <a:ext cx="9625844" cy="30126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692151" y="2039337"/>
            <a:ext cx="3663950" cy="2187309"/>
            <a:chOff x="1023388" y="2786721"/>
            <a:chExt cx="4393017" cy="2187309"/>
          </a:xfrm>
        </p:grpSpPr>
        <p:grpSp>
          <p:nvGrpSpPr>
            <p:cNvPr id="8" name="群組 7"/>
            <p:cNvGrpSpPr/>
            <p:nvPr/>
          </p:nvGrpSpPr>
          <p:grpSpPr>
            <a:xfrm>
              <a:off x="1023388" y="2786721"/>
              <a:ext cx="4393017" cy="2187309"/>
              <a:chOff x="703348" y="2421890"/>
              <a:chExt cx="4393017" cy="218730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46302" y="2421890"/>
                <a:ext cx="1548507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/>
                  <a:t>Table</a:t>
                </a:r>
                <a:endParaRPr lang="zh-TW" altLang="en-US" sz="16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46302" y="3011891"/>
                <a:ext cx="1548507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/>
                  <a:t>View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47858" y="4270645"/>
                <a:ext cx="1548507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/>
                  <a:t>Temp Table</a:t>
                </a:r>
                <a:endParaRPr lang="zh-TW" altLang="en-US" sz="16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546302" y="3601892"/>
                <a:ext cx="1548507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/>
                  <a:t>Procedure</a:t>
                </a:r>
                <a:endParaRPr lang="zh-TW" altLang="en-US" sz="16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03348" y="3601892"/>
                <a:ext cx="1548507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0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Create</a:t>
                </a:r>
                <a:endParaRPr lang="zh-TW" altLang="en-US" sz="1600" spc="300">
                  <a:solidFill>
                    <a:srgbClr val="00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7" name="肘形接點 16"/>
              <p:cNvCxnSpPr>
                <a:endCxn id="14" idx="1"/>
              </p:cNvCxnSpPr>
              <p:nvPr/>
            </p:nvCxnSpPr>
            <p:spPr>
              <a:xfrm>
                <a:off x="2251853" y="3792650"/>
                <a:ext cx="1296005" cy="64727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接點 17"/>
              <p:cNvCxnSpPr/>
              <p:nvPr/>
            </p:nvCxnSpPr>
            <p:spPr>
              <a:xfrm flipV="1">
                <a:off x="2251855" y="2610217"/>
                <a:ext cx="1294447" cy="118000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接點 18"/>
              <p:cNvCxnSpPr/>
              <p:nvPr/>
            </p:nvCxnSpPr>
            <p:spPr>
              <a:xfrm rot="10800000" flipV="1">
                <a:off x="2251855" y="3200217"/>
                <a:ext cx="1294447" cy="59000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線接點 10"/>
            <p:cNvCxnSpPr/>
            <p:nvPr/>
          </p:nvCxnSpPr>
          <p:spPr>
            <a:xfrm flipH="1">
              <a:off x="3072700" y="4157481"/>
              <a:ext cx="79208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160694" y="635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5" name="矩形 34"/>
          <p:cNvSpPr/>
          <p:nvPr/>
        </p:nvSpPr>
        <p:spPr>
          <a:xfrm>
            <a:off x="10462194" y="31276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37" name="矩形 36"/>
          <p:cNvSpPr/>
          <p:nvPr/>
        </p:nvSpPr>
        <p:spPr>
          <a:xfrm>
            <a:off x="11160694" y="10379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38" name="矩形 37"/>
          <p:cNvSpPr/>
          <p:nvPr/>
        </p:nvSpPr>
        <p:spPr>
          <a:xfrm>
            <a:off x="11160694" y="12704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9" name="矩形 38"/>
          <p:cNvSpPr/>
          <p:nvPr/>
        </p:nvSpPr>
        <p:spPr>
          <a:xfrm>
            <a:off x="11160694" y="149289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40" name="矩形 39"/>
          <p:cNvSpPr/>
          <p:nvPr/>
        </p:nvSpPr>
        <p:spPr>
          <a:xfrm>
            <a:off x="11160694" y="17254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395591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Table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854" y="1737190"/>
            <a:ext cx="9879845" cy="31396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516037" y="2270675"/>
            <a:ext cx="48258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+mj-lt"/>
              </a:rPr>
              <a:t>在</a:t>
            </a:r>
            <a:r>
              <a:rPr lang="en-US" altLang="zh-TW" sz="1400">
                <a:latin typeface="+mj-lt"/>
              </a:rPr>
              <a:t>[Learn Databases]</a:t>
            </a:r>
            <a:r>
              <a:rPr lang="zh-TW" altLang="en-US" sz="1400">
                <a:latin typeface="+mj-lt"/>
              </a:rPr>
              <a:t>底下，創造一個表格，叫做：</a:t>
            </a:r>
            <a:r>
              <a:rPr lang="en-US" altLang="zh-TW" sz="1400">
                <a:latin typeface="+mj-lt"/>
              </a:rPr>
              <a:t>teacher</a:t>
            </a:r>
            <a:endParaRPr lang="zh-TW" altLang="en-US" sz="1400">
              <a:latin typeface="+mj-lt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136867" y="2355925"/>
            <a:ext cx="290457" cy="12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30351" y="2784957"/>
            <a:ext cx="5013063" cy="1291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988428" y="3122242"/>
            <a:ext cx="331690" cy="212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02598" y="2996315"/>
            <a:ext cx="302080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+mj-lt"/>
              </a:rPr>
              <a:t>設定表格內的欄位</a:t>
            </a:r>
            <a:endParaRPr lang="en-US" altLang="zh-TW" sz="16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+mj-lt"/>
              </a:rPr>
              <a:t>寫法：欄位名稱　資料型別</a:t>
            </a:r>
            <a:endParaRPr lang="en-US" altLang="zh-TW" sz="160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7651" y="2016191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/*1.Create */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teacherSn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teachesContent 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salary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teachesDate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3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1160694" y="635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6" name="矩形 35"/>
          <p:cNvSpPr/>
          <p:nvPr/>
        </p:nvSpPr>
        <p:spPr>
          <a:xfrm>
            <a:off x="10462194" y="31276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37" name="矩形 36"/>
          <p:cNvSpPr/>
          <p:nvPr/>
        </p:nvSpPr>
        <p:spPr>
          <a:xfrm>
            <a:off x="11160694" y="10379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38" name="矩形 37"/>
          <p:cNvSpPr/>
          <p:nvPr/>
        </p:nvSpPr>
        <p:spPr>
          <a:xfrm>
            <a:off x="11160694" y="12704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9" name="矩形 38"/>
          <p:cNvSpPr/>
          <p:nvPr/>
        </p:nvSpPr>
        <p:spPr>
          <a:xfrm>
            <a:off x="11160694" y="149289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40" name="矩形 39"/>
          <p:cNvSpPr/>
          <p:nvPr/>
        </p:nvSpPr>
        <p:spPr>
          <a:xfrm>
            <a:off x="11160694" y="17254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76959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765583" y="1858863"/>
            <a:ext cx="4271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----Create View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4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err="1">
                <a:solidFill>
                  <a:srgbClr val="000000"/>
                </a:solidFill>
                <a:latin typeface="Consolas" panose="020B0609020204030204" pitchFamily="49" charset="0"/>
              </a:rPr>
              <a:t>view_teacher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err="1">
                <a:solidFill>
                  <a:srgbClr val="000000"/>
                </a:solidFill>
                <a:latin typeface="Consolas" panose="020B0609020204030204" pitchFamily="49" charset="0"/>
              </a:rPr>
              <a:t>teacherSn</a:t>
            </a:r>
            <a:r>
              <a:rPr lang="en-US" altLang="zh-TW" sz="140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薪水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400" err="1">
                <a:solidFill>
                  <a:srgbClr val="000000"/>
                </a:solidFill>
                <a:latin typeface="Consolas" panose="020B0609020204030204" pitchFamily="49" charset="0"/>
              </a:rPr>
              <a:t>LearnDatabases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  <a:endParaRPr lang="zh-TW" altLang="en-US" sz="3600"/>
          </a:p>
        </p:txBody>
      </p:sp>
      <p:sp>
        <p:nvSpPr>
          <p:cNvPr id="4" name="文字方塊 3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View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856" y="1737190"/>
            <a:ext cx="7575135" cy="230352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42323" y="1951020"/>
            <a:ext cx="334769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/>
              <a:t>在</a:t>
            </a:r>
            <a:r>
              <a:rPr lang="en-US" altLang="zh-TW" sz="1400"/>
              <a:t>[Learn Databases]</a:t>
            </a:r>
            <a:r>
              <a:rPr lang="zh-TW" altLang="en-US" sz="1400"/>
              <a:t>底下，創造一個檢視，叫做：</a:t>
            </a:r>
            <a:r>
              <a:rPr lang="en-US" altLang="zh-TW" sz="1400" err="1"/>
              <a:t>view_teacher</a:t>
            </a:r>
            <a:endParaRPr lang="zh-TW" altLang="en-US" sz="1400"/>
          </a:p>
        </p:txBody>
      </p:sp>
      <p:sp>
        <p:nvSpPr>
          <p:cNvPr id="12" name="向右箭號 11"/>
          <p:cNvSpPr/>
          <p:nvPr/>
        </p:nvSpPr>
        <p:spPr>
          <a:xfrm>
            <a:off x="4295521" y="2152165"/>
            <a:ext cx="290457" cy="12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82968" y="2636231"/>
            <a:ext cx="1753590" cy="25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42323" y="2594966"/>
            <a:ext cx="26976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+mj-lt"/>
              </a:rPr>
              <a:t>將欄位別名</a:t>
            </a:r>
            <a:r>
              <a:rPr lang="en-US" altLang="zh-TW" sz="1400">
                <a:solidFill>
                  <a:srgbClr val="FF3300"/>
                </a:solidFill>
                <a:latin typeface="+mj-lt"/>
              </a:rPr>
              <a:t>salary</a:t>
            </a:r>
            <a:r>
              <a:rPr lang="zh-TW" altLang="en-US" sz="1400">
                <a:latin typeface="+mj-lt"/>
              </a:rPr>
              <a:t>改成</a:t>
            </a:r>
            <a:r>
              <a:rPr lang="zh-TW" altLang="en-US" sz="1400">
                <a:solidFill>
                  <a:srgbClr val="FF3300"/>
                </a:solidFill>
                <a:latin typeface="+mj-lt"/>
              </a:rPr>
              <a:t>薪水</a:t>
            </a:r>
            <a:endParaRPr lang="en-US" altLang="zh-TW" sz="140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91037" y="1737190"/>
            <a:ext cx="2236763" cy="4388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191038" y="1737190"/>
            <a:ext cx="10118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pc="300">
                <a:solidFill>
                  <a:schemeClr val="bg1"/>
                </a:solidFill>
              </a:rPr>
              <a:t> 備 註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164765" y="2183646"/>
            <a:ext cx="2163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spc="300"/>
              <a:t>AS </a:t>
            </a:r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200" spc="300"/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200" spc="300"/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spc="300"/>
              <a:t>SELECT *</a:t>
            </a:r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200" spc="300"/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200" spc="300"/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b="1">
                <a:latin typeface="Verdana" panose="020B0604030504040204" pitchFamily="34" charset="0"/>
              </a:rPr>
              <a:t>  </a:t>
            </a:r>
            <a:endParaRPr lang="en-US" altLang="zh-TW" sz="1200" b="1">
              <a:latin typeface="Verdana" panose="020B0604030504040204" pitchFamily="34" charset="0"/>
            </a:endParaRPr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200" b="1">
              <a:latin typeface="Verdana" panose="020B0604030504040204" pitchFamily="34" charset="0"/>
            </a:endParaRPr>
          </a:p>
          <a:p>
            <a:pPr marL="357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spc="300"/>
              <a:t>View</a:t>
            </a:r>
            <a:r>
              <a:rPr lang="zh-TW" altLang="en-US" sz="1200" spc="300"/>
              <a:t>中不得使用變數或是參數 </a:t>
            </a:r>
            <a:endParaRPr lang="en-US" altLang="zh-TW" sz="1200" spc="300"/>
          </a:p>
        </p:txBody>
      </p:sp>
      <p:sp>
        <p:nvSpPr>
          <p:cNvPr id="24" name="文字方塊 23"/>
          <p:cNvSpPr txBox="1"/>
          <p:nvPr/>
        </p:nvSpPr>
        <p:spPr>
          <a:xfrm>
            <a:off x="585591" y="3371693"/>
            <a:ext cx="753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+mj-lt"/>
              </a:rPr>
              <a:t>從</a:t>
            </a:r>
            <a:r>
              <a:rPr lang="en-US" altLang="zh-TW" sz="1600">
                <a:solidFill>
                  <a:srgbClr val="FF3300"/>
                </a:solidFill>
                <a:latin typeface="Consolas" panose="020B0609020204030204" pitchFamily="49" charset="0"/>
              </a:rPr>
              <a:t>[Learn Databases].[</a:t>
            </a:r>
            <a:r>
              <a:rPr lang="en-US" altLang="zh-TW" sz="1600" err="1">
                <a:solidFill>
                  <a:srgbClr val="FF33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600">
                <a:solidFill>
                  <a:srgbClr val="FF3300"/>
                </a:solidFill>
                <a:latin typeface="Consolas" panose="020B0609020204030204" pitchFamily="49" charset="0"/>
              </a:rPr>
              <a:t>].[teacher]</a:t>
            </a:r>
            <a:r>
              <a:rPr lang="zh-TW" altLang="en-US" sz="1600">
                <a:latin typeface="+mj-lt"/>
              </a:rPr>
              <a:t>選出</a:t>
            </a:r>
            <a:r>
              <a:rPr lang="en-US" altLang="zh-TW" sz="1600">
                <a:latin typeface="Consolas" panose="020B0609020204030204" pitchFamily="49" charset="0"/>
              </a:rPr>
              <a:t>teacher</a:t>
            </a:r>
            <a:r>
              <a:rPr lang="zh-TW" altLang="en-US" sz="1600">
                <a:latin typeface="+mj-lt"/>
              </a:rPr>
              <a:t>表格內的</a:t>
            </a:r>
            <a:r>
              <a:rPr lang="en-US" altLang="zh-TW" sz="1600">
                <a:latin typeface="+mj-lt"/>
              </a:rPr>
              <a:t>’</a:t>
            </a:r>
            <a:r>
              <a:rPr lang="en-US" altLang="zh-TW" sz="1600" err="1">
                <a:latin typeface="Consolas" panose="020B0609020204030204" pitchFamily="49" charset="0"/>
              </a:rPr>
              <a:t>teacherSn</a:t>
            </a:r>
            <a:r>
              <a:rPr lang="en-US" altLang="zh-TW" sz="1600">
                <a:latin typeface="+mj-lt"/>
              </a:rPr>
              <a:t>’</a:t>
            </a:r>
            <a:r>
              <a:rPr lang="zh-TW" altLang="en-US" sz="1600">
                <a:latin typeface="+mj-lt"/>
              </a:rPr>
              <a:t> </a:t>
            </a:r>
            <a:r>
              <a:rPr lang="en-US" altLang="zh-TW" sz="1600">
                <a:latin typeface="+mj-lt"/>
              </a:rPr>
              <a:t>&amp;</a:t>
            </a:r>
            <a:r>
              <a:rPr lang="zh-TW" altLang="en-US" sz="1600">
                <a:latin typeface="+mj-lt"/>
              </a:rPr>
              <a:t> </a:t>
            </a:r>
            <a:r>
              <a:rPr lang="en-US" altLang="zh-TW" sz="1600">
                <a:latin typeface="+mj-lt"/>
              </a:rPr>
              <a:t>‘</a:t>
            </a:r>
            <a:r>
              <a:rPr lang="en-US" altLang="zh-TW" sz="1600">
                <a:latin typeface="Consolas" panose="020B0609020204030204" pitchFamily="49" charset="0"/>
              </a:rPr>
              <a:t>salary</a:t>
            </a:r>
            <a:r>
              <a:rPr lang="en-US" altLang="zh-TW" sz="1600">
                <a:latin typeface="+mj-lt"/>
              </a:rPr>
              <a:t>’</a:t>
            </a:r>
            <a:r>
              <a:rPr lang="zh-TW" altLang="en-US" sz="1600">
                <a:latin typeface="+mj-lt"/>
              </a:rPr>
              <a:t>欄位，新增成新的檢視，叫做</a:t>
            </a:r>
            <a:r>
              <a:rPr lang="zh-TW" altLang="en-US" sz="1600"/>
              <a:t>：</a:t>
            </a:r>
            <a:r>
              <a:rPr lang="en-US" altLang="zh-TW" sz="1600" err="1">
                <a:latin typeface="Consolas" panose="020B0609020204030204" pitchFamily="49" charset="0"/>
              </a:rPr>
              <a:t>view_teacher</a:t>
            </a:r>
            <a:endParaRPr lang="zh-TW" altLang="en-US" sz="160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85591" y="5296765"/>
            <a:ext cx="753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+mj-lt"/>
              </a:rPr>
              <a:t>從</a:t>
            </a:r>
            <a:r>
              <a:rPr lang="en-US" altLang="zh-TW" sz="1600">
                <a:solidFill>
                  <a:srgbClr val="FF3300"/>
                </a:solidFill>
                <a:latin typeface="Consolas" panose="020B0609020204030204" pitchFamily="49" charset="0"/>
              </a:rPr>
              <a:t>[LearnDatabases].[</a:t>
            </a:r>
            <a:r>
              <a:rPr lang="en-US" altLang="zh-TW" sz="1600" err="1">
                <a:solidFill>
                  <a:srgbClr val="FF33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600">
                <a:solidFill>
                  <a:srgbClr val="FF3300"/>
                </a:solidFill>
                <a:latin typeface="Consolas" panose="020B0609020204030204" pitchFamily="49" charset="0"/>
              </a:rPr>
              <a:t>].[</a:t>
            </a:r>
            <a:r>
              <a:rPr lang="en-US" altLang="zh-TW" sz="1600" err="1">
                <a:solidFill>
                  <a:srgbClr val="FF3300"/>
                </a:solidFill>
                <a:latin typeface="Consolas" panose="020B0609020204030204" pitchFamily="49" charset="0"/>
              </a:rPr>
              <a:t>view_teacher</a:t>
            </a:r>
            <a:r>
              <a:rPr lang="en-US" altLang="zh-TW" sz="1600">
                <a:solidFill>
                  <a:srgbClr val="FF3300"/>
                </a:solidFill>
                <a:latin typeface="Consolas" panose="020B0609020204030204" pitchFamily="49" charset="0"/>
              </a:rPr>
              <a:t>]</a:t>
            </a:r>
            <a:r>
              <a:rPr lang="zh-TW" altLang="en-US" sz="1600">
                <a:latin typeface="+mj-lt"/>
              </a:rPr>
              <a:t>傳回所有資料列，但薪水這欄位要由大至小排列。</a:t>
            </a:r>
          </a:p>
        </p:txBody>
      </p:sp>
      <p:sp>
        <p:nvSpPr>
          <p:cNvPr id="36" name="矩形 35"/>
          <p:cNvSpPr/>
          <p:nvPr/>
        </p:nvSpPr>
        <p:spPr>
          <a:xfrm>
            <a:off x="546856" y="4108743"/>
            <a:ext cx="7575136" cy="201698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8407573" y="3772696"/>
            <a:ext cx="2020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FF3300"/>
                </a:solidFill>
              </a:rPr>
              <a:t>ASC</a:t>
            </a:r>
            <a:r>
              <a:rPr lang="zh-TW" altLang="en-US" sz="1200">
                <a:solidFill>
                  <a:srgbClr val="FF3300"/>
                </a:solidFill>
              </a:rPr>
              <a:t> </a:t>
            </a:r>
            <a:r>
              <a:rPr lang="zh-TW" altLang="en-US" sz="1200"/>
              <a:t>   代表由小往大的順序</a:t>
            </a:r>
            <a:endParaRPr lang="en-US" altLang="zh-TW" sz="1200"/>
          </a:p>
          <a:p>
            <a:r>
              <a:rPr lang="en-US" altLang="zh-TW" sz="1200">
                <a:solidFill>
                  <a:srgbClr val="FF3300"/>
                </a:solidFill>
              </a:rPr>
              <a:t>DESC</a:t>
            </a:r>
            <a:r>
              <a:rPr lang="zh-TW" altLang="en-US" sz="1200"/>
              <a:t>  代表由大往小的順序</a:t>
            </a:r>
          </a:p>
        </p:txBody>
      </p:sp>
      <p:sp>
        <p:nvSpPr>
          <p:cNvPr id="39" name="矩形 38"/>
          <p:cNvSpPr/>
          <p:nvPr/>
        </p:nvSpPr>
        <p:spPr>
          <a:xfrm>
            <a:off x="8407573" y="3185768"/>
            <a:ext cx="1785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zh-TW" altLang="en-US" sz="1200"/>
              <a:t>一次取得整張資料表裡所有的資料</a:t>
            </a:r>
            <a:endParaRPr lang="en-US" altLang="zh-TW" sz="1200"/>
          </a:p>
        </p:txBody>
      </p:sp>
      <p:sp>
        <p:nvSpPr>
          <p:cNvPr id="40" name="矩形 39"/>
          <p:cNvSpPr/>
          <p:nvPr/>
        </p:nvSpPr>
        <p:spPr>
          <a:xfrm>
            <a:off x="8480013" y="2416147"/>
            <a:ext cx="1848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/>
              <a:t>關鍵字是用來指定欄位別名或是表格別名。</a:t>
            </a:r>
          </a:p>
        </p:txBody>
      </p:sp>
      <p:sp>
        <p:nvSpPr>
          <p:cNvPr id="44" name="向右箭號 43"/>
          <p:cNvSpPr/>
          <p:nvPr/>
        </p:nvSpPr>
        <p:spPr>
          <a:xfrm>
            <a:off x="4295521" y="2668436"/>
            <a:ext cx="290457" cy="12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65583" y="4354747"/>
            <a:ext cx="6096000" cy="7899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[view_teacher]</a:t>
            </a: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薪水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zh-TW" altLang="en-US" sz="3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207800" y="6356350"/>
            <a:ext cx="2743200" cy="365125"/>
          </a:xfrm>
        </p:spPr>
        <p:txBody>
          <a:bodyPr/>
          <a:lstStyle/>
          <a:p>
            <a:fld id="{2D0C2B0E-0957-483A-ABE6-18D78C956F7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1160694" y="635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41" name="矩形 40"/>
          <p:cNvSpPr/>
          <p:nvPr/>
        </p:nvSpPr>
        <p:spPr>
          <a:xfrm>
            <a:off x="10462194" y="31276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43" name="矩形 42"/>
          <p:cNvSpPr/>
          <p:nvPr/>
        </p:nvSpPr>
        <p:spPr>
          <a:xfrm>
            <a:off x="11160694" y="10379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47" name="矩形 46"/>
          <p:cNvSpPr/>
          <p:nvPr/>
        </p:nvSpPr>
        <p:spPr>
          <a:xfrm>
            <a:off x="11160694" y="12704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48" name="矩形 47"/>
          <p:cNvSpPr/>
          <p:nvPr/>
        </p:nvSpPr>
        <p:spPr>
          <a:xfrm>
            <a:off x="11160694" y="149289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49" name="矩形 48"/>
          <p:cNvSpPr/>
          <p:nvPr/>
        </p:nvSpPr>
        <p:spPr>
          <a:xfrm>
            <a:off x="11160694" y="17254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7202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Procedure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856" y="1737190"/>
            <a:ext cx="7936744" cy="50319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15533" y="2969329"/>
            <a:ext cx="359142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/>
              <a:t>我們寫個程式：讓新增表格內的資料，更方便。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82156" y="187092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----Create Stored Procedure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sp_teacher_insert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zh-TW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teachesContent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@salary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teachesDate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returnNum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returnMsg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teachSn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LearnDatabases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@@ERRPOR 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returnNum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=-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returnMsg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新增錯誤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_ [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].[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spTina_teacher_insert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]'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returnNum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returnMsg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新增成功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]'</a:t>
            </a:r>
            <a:endParaRPr lang="zh-TW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1160694" y="635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24" name="矩形 23"/>
          <p:cNvSpPr/>
          <p:nvPr/>
        </p:nvSpPr>
        <p:spPr>
          <a:xfrm>
            <a:off x="10462194" y="31276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25" name="矩形 24"/>
          <p:cNvSpPr/>
          <p:nvPr/>
        </p:nvSpPr>
        <p:spPr>
          <a:xfrm>
            <a:off x="11160694" y="10379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26" name="矩形 25"/>
          <p:cNvSpPr/>
          <p:nvPr/>
        </p:nvSpPr>
        <p:spPr>
          <a:xfrm>
            <a:off x="11160694" y="12704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7" name="矩形 26"/>
          <p:cNvSpPr/>
          <p:nvPr/>
        </p:nvSpPr>
        <p:spPr>
          <a:xfrm>
            <a:off x="11160694" y="149289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28" name="矩形 27"/>
          <p:cNvSpPr/>
          <p:nvPr/>
        </p:nvSpPr>
        <p:spPr>
          <a:xfrm>
            <a:off x="11160694" y="17254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76880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81"/>
            <a:ext cx="255493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#TEMP TABLE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856" y="2166715"/>
            <a:ext cx="8279644" cy="16918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6855" y="4611859"/>
            <a:ext cx="764710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/>
              <a:t>table name </a:t>
            </a:r>
            <a:r>
              <a:rPr lang="zh-TW" altLang="en-US" sz="1600"/>
              <a:t>前加入</a:t>
            </a:r>
            <a:r>
              <a:rPr lang="en-US" altLang="zh-TW" sz="1600"/>
              <a:t>"#", </a:t>
            </a:r>
            <a:r>
              <a:rPr lang="zh-TW" altLang="en-US" sz="1600"/>
              <a:t>表示這是一個暫存表</a:t>
            </a:r>
            <a:endParaRPr lang="en-US" altLang="zh-TW" sz="160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暫存檔有個號碼，可以用這號碼去撈出來資料，但也可以用</a:t>
            </a:r>
            <a:r>
              <a:rPr lang="zh-TW" altLang="en-US" sz="1600">
                <a:solidFill>
                  <a:schemeClr val="accent4"/>
                </a:solidFill>
              </a:rPr>
              <a:t>①</a:t>
            </a:r>
            <a:r>
              <a:rPr lang="zh-TW" altLang="en-US" sz="1600"/>
              <a:t>去找到這暫存檔</a:t>
            </a:r>
            <a:endParaRPr lang="en-US" altLang="zh-TW" sz="160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好的寫作習慣</a:t>
            </a:r>
            <a:r>
              <a:rPr lang="en-US" altLang="zh-TW" sz="1600"/>
              <a:t>, </a:t>
            </a:r>
            <a:r>
              <a:rPr lang="zh-TW" altLang="en-US" sz="1600"/>
              <a:t>應在暫存表使用完畢後</a:t>
            </a:r>
            <a:r>
              <a:rPr lang="en-US" altLang="zh-TW" sz="1600"/>
              <a:t>, </a:t>
            </a:r>
            <a:r>
              <a:rPr lang="zh-TW" altLang="en-US" sz="1600"/>
              <a:t>下指令去 </a:t>
            </a:r>
            <a:r>
              <a:rPr lang="en-US" altLang="zh-TW" sz="1600"/>
              <a:t>drop, </a:t>
            </a:r>
            <a:r>
              <a:rPr lang="zh-TW" altLang="en-US" sz="1600"/>
              <a:t>而不是讓系統自動回收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</p:txBody>
      </p:sp>
      <p:sp>
        <p:nvSpPr>
          <p:cNvPr id="13" name="矩形 12"/>
          <p:cNvSpPr/>
          <p:nvPr/>
        </p:nvSpPr>
        <p:spPr>
          <a:xfrm>
            <a:off x="6783266" y="3305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accent4"/>
                </a:solidFill>
              </a:rPr>
              <a:t>①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723338" y="3493535"/>
            <a:ext cx="617099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6855" y="4036503"/>
            <a:ext cx="1447045" cy="33855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spc="300">
                <a:solidFill>
                  <a:schemeClr val="accent2"/>
                </a:solidFill>
              </a:rPr>
              <a:t>Note</a:t>
            </a:r>
            <a:endParaRPr lang="zh-TW" altLang="en-US" sz="1600" spc="30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6855" y="1702498"/>
            <a:ext cx="1447045" cy="33855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spc="300">
                <a:solidFill>
                  <a:schemeClr val="accent2"/>
                </a:solidFill>
              </a:rPr>
              <a:t>Example</a:t>
            </a:r>
            <a:endParaRPr lang="zh-TW" altLang="en-US" sz="1600" spc="300">
              <a:solidFill>
                <a:schemeClr val="accent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856" y="4510111"/>
            <a:ext cx="8279644" cy="144618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23338" y="2335591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600">
                <a:solidFill>
                  <a:srgbClr val="008000"/>
                </a:solidFill>
                <a:latin typeface="Consolas" panose="020B0609020204030204" pitchFamily="49" charset="0"/>
              </a:rPr>
              <a:t>----Create #TEMP TABLE</a:t>
            </a:r>
            <a:endParaRPr lang="en-US" altLang="zh-TW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#TEMP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Sn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zh-TW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FF0000"/>
                </a:solidFill>
                <a:latin typeface="Consolas" panose="020B0609020204030204" pitchFamily="49" charset="0"/>
              </a:rPr>
              <a:t>'%TEMP%'</a:t>
            </a:r>
            <a:endParaRPr lang="zh-TW" altLang="en-US" sz="4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1160694" y="635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9" name="矩形 38"/>
          <p:cNvSpPr/>
          <p:nvPr/>
        </p:nvSpPr>
        <p:spPr>
          <a:xfrm>
            <a:off x="10462194" y="31276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40" name="矩形 39"/>
          <p:cNvSpPr/>
          <p:nvPr/>
        </p:nvSpPr>
        <p:spPr>
          <a:xfrm>
            <a:off x="11160694" y="10379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41" name="矩形 40"/>
          <p:cNvSpPr/>
          <p:nvPr/>
        </p:nvSpPr>
        <p:spPr>
          <a:xfrm>
            <a:off x="11160694" y="12704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42" name="矩形 41"/>
          <p:cNvSpPr/>
          <p:nvPr/>
        </p:nvSpPr>
        <p:spPr>
          <a:xfrm>
            <a:off x="11160694" y="149289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43" name="矩形 42"/>
          <p:cNvSpPr/>
          <p:nvPr/>
        </p:nvSpPr>
        <p:spPr>
          <a:xfrm>
            <a:off x="11160694" y="17254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115481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基本介紹</a:t>
            </a:r>
          </a:p>
        </p:txBody>
      </p:sp>
      <p:sp>
        <p:nvSpPr>
          <p:cNvPr id="5" name="矩形 4"/>
          <p:cNvSpPr/>
          <p:nvPr/>
        </p:nvSpPr>
        <p:spPr>
          <a:xfrm>
            <a:off x="546856" y="1737190"/>
            <a:ext cx="7936744" cy="218166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1149" y="1881434"/>
            <a:ext cx="7011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在表格被建立在資料庫中後，我們常常會發現，這個表格的結構需要有所改變，這時我們就會使用：</a:t>
            </a:r>
            <a:r>
              <a:rPr lang="en-US" altLang="zh-TW" sz="1600"/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常見的改變如下：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2667001" y="2622344"/>
            <a:ext cx="27177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加一個欄位</a:t>
            </a:r>
            <a:endParaRPr lang="en-US" altLang="zh-TW" sz="160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刪去一個欄位</a:t>
            </a:r>
            <a:endParaRPr lang="en-US" altLang="zh-TW" sz="160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改變欄位名稱</a:t>
            </a:r>
            <a:endParaRPr lang="en-US" altLang="zh-TW" sz="160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改變欄位的資料種類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46855" y="4063101"/>
            <a:ext cx="186149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6856" y="4562011"/>
            <a:ext cx="7936744" cy="204199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18183" y="5392742"/>
            <a:ext cx="22621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/>
              <a:t>改變欄位的資料種類</a:t>
            </a:r>
          </a:p>
        </p:txBody>
      </p:sp>
      <p:sp>
        <p:nvSpPr>
          <p:cNvPr id="13" name="矩形 12"/>
          <p:cNvSpPr/>
          <p:nvPr/>
        </p:nvSpPr>
        <p:spPr>
          <a:xfrm>
            <a:off x="681149" y="4700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/*2. ALTER */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teachernNickName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zh-TW" altLang="en-US" sz="3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1172372" y="69444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2" name="矩形 31"/>
          <p:cNvSpPr/>
          <p:nvPr/>
        </p:nvSpPr>
        <p:spPr>
          <a:xfrm>
            <a:off x="11172372" y="30194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33" name="矩形 32"/>
          <p:cNvSpPr/>
          <p:nvPr/>
        </p:nvSpPr>
        <p:spPr>
          <a:xfrm>
            <a:off x="10473872" y="551211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Alter</a:t>
            </a:r>
            <a:endParaRPr lang="zh-TW" altLang="en-US" sz="2000" spc="3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72372" y="127282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5" name="矩形 34"/>
          <p:cNvSpPr/>
          <p:nvPr/>
        </p:nvSpPr>
        <p:spPr>
          <a:xfrm>
            <a:off x="11172372" y="1495274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36" name="矩形 35"/>
          <p:cNvSpPr/>
          <p:nvPr/>
        </p:nvSpPr>
        <p:spPr>
          <a:xfrm>
            <a:off x="11172372" y="172777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100128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0143" y="3026929"/>
            <a:ext cx="769548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1" b="1" spc="603">
                <a:solidFill>
                  <a:schemeClr val="bg1"/>
                </a:solidFill>
              </a:rPr>
              <a:t>資料類型</a:t>
            </a:r>
          </a:p>
        </p:txBody>
      </p:sp>
      <p:sp>
        <p:nvSpPr>
          <p:cNvPr id="5" name="矩形 4"/>
          <p:cNvSpPr/>
          <p:nvPr/>
        </p:nvSpPr>
        <p:spPr>
          <a:xfrm>
            <a:off x="523174" y="3673388"/>
            <a:ext cx="206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30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Transact-SQL</a:t>
            </a:r>
            <a:endParaRPr lang="zh-TW" altLang="en-US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" name="群組 5"/>
          <p:cNvGrpSpPr/>
          <p:nvPr/>
        </p:nvGrpSpPr>
        <p:grpSpPr>
          <a:xfrm rot="6832015">
            <a:off x="9337796" y="4518860"/>
            <a:ext cx="1895366" cy="3330991"/>
            <a:chOff x="7652978" y="3016422"/>
            <a:chExt cx="1895366" cy="3330991"/>
          </a:xfrm>
        </p:grpSpPr>
        <p:pic>
          <p:nvPicPr>
            <p:cNvPr id="7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3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基本介紹</a:t>
            </a:r>
          </a:p>
        </p:txBody>
      </p:sp>
      <p:sp>
        <p:nvSpPr>
          <p:cNvPr id="26" name="矩形 25"/>
          <p:cNvSpPr/>
          <p:nvPr/>
        </p:nvSpPr>
        <p:spPr>
          <a:xfrm>
            <a:off x="546856" y="1737190"/>
            <a:ext cx="7936744" cy="67218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81148" y="1881434"/>
            <a:ext cx="7580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需要刪除整個資料表內的資料，重新輸入新資料，這時我們就會使用：</a:t>
            </a:r>
            <a:r>
              <a:rPr lang="en-US" altLang="zh-TW" sz="1600"/>
              <a:t>Drop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46855" y="2553615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6856" y="3052524"/>
            <a:ext cx="7936744" cy="67218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2723033" y="3213877"/>
            <a:ext cx="31101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/>
              <a:t>刪除先前所創的暫存檔</a:t>
            </a:r>
            <a:r>
              <a:rPr lang="en-US" altLang="zh-TW"/>
              <a:t>TEMP</a:t>
            </a:r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46856" y="3854154"/>
            <a:ext cx="7936744" cy="2727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546857" y="3854154"/>
            <a:ext cx="271160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pc="300">
                <a:solidFill>
                  <a:schemeClr val="bg1"/>
                </a:solidFill>
              </a:rPr>
              <a:t> 備 註 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546856" y="4297432"/>
            <a:ext cx="793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zh-TW" altLang="en-US" sz="1400"/>
              <a:t>需要刪除整個資料表內的資料，重新輸入新資料，其實有三種方式：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 spc="300">
                <a:solidFill>
                  <a:srgbClr val="FF3300"/>
                </a:solidFill>
              </a:rPr>
              <a:t>使用</a:t>
            </a:r>
            <a:r>
              <a:rPr lang="en-US" altLang="zh-TW" sz="1400" spc="300">
                <a:solidFill>
                  <a:srgbClr val="FF3300"/>
                </a:solidFill>
              </a:rPr>
              <a:t>Delete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 spc="3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300" spc="3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 spc="300">
                <a:solidFill>
                  <a:srgbClr val="FF3300"/>
                </a:solidFill>
              </a:rPr>
              <a:t>使用</a:t>
            </a:r>
            <a:r>
              <a:rPr lang="en-US" altLang="zh-TW" sz="1400" spc="300">
                <a:solidFill>
                  <a:srgbClr val="FF3300"/>
                </a:solidFill>
              </a:rPr>
              <a:t>Truncate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700" spc="3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 spc="300">
                <a:solidFill>
                  <a:srgbClr val="FF3300"/>
                </a:solidFill>
              </a:rPr>
              <a:t>使用</a:t>
            </a:r>
            <a:r>
              <a:rPr lang="en-US" altLang="zh-TW" sz="1400" spc="300">
                <a:solidFill>
                  <a:srgbClr val="FF3300"/>
                </a:solidFill>
              </a:rPr>
              <a:t>Drop</a:t>
            </a:r>
          </a:p>
        </p:txBody>
      </p:sp>
      <p:sp>
        <p:nvSpPr>
          <p:cNvPr id="9" name="矩形 8"/>
          <p:cNvSpPr/>
          <p:nvPr/>
        </p:nvSpPr>
        <p:spPr>
          <a:xfrm>
            <a:off x="950285" y="4866818"/>
            <a:ext cx="731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/>
              <a:t>不加任何</a:t>
            </a:r>
            <a:r>
              <a:rPr lang="en-US" altLang="zh-TW" sz="1200"/>
              <a:t>Where</a:t>
            </a:r>
            <a:r>
              <a:rPr lang="zh-TW" altLang="en-US" sz="1200"/>
              <a:t>條件下，是可以移除整個</a:t>
            </a:r>
            <a:r>
              <a:rPr lang="en-US" altLang="zh-TW" sz="1200"/>
              <a:t>Table</a:t>
            </a:r>
            <a:r>
              <a:rPr lang="zh-TW" altLang="en-US" sz="1200"/>
              <a:t>的資料，這個方式簡單易懂，但是卻會耗用大量資源，因為</a:t>
            </a:r>
            <a:r>
              <a:rPr lang="en-US" altLang="zh-TW" sz="1200"/>
              <a:t>Delete</a:t>
            </a:r>
            <a:r>
              <a:rPr lang="zh-TW" altLang="en-US" sz="1200"/>
              <a:t>語法會一筆一筆的移除資料列，當整個</a:t>
            </a:r>
            <a:r>
              <a:rPr lang="en-US" altLang="zh-TW" sz="1200"/>
              <a:t>Table</a:t>
            </a:r>
            <a:r>
              <a:rPr lang="zh-TW" altLang="en-US" sz="1200"/>
              <a:t>的資料移除完時，已耗用許多時間。</a:t>
            </a:r>
          </a:p>
        </p:txBody>
      </p:sp>
      <p:sp>
        <p:nvSpPr>
          <p:cNvPr id="10" name="矩形 9"/>
          <p:cNvSpPr/>
          <p:nvPr/>
        </p:nvSpPr>
        <p:spPr>
          <a:xfrm>
            <a:off x="950285" y="552666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/>
              <a:t>會移除資料表中的所有資料列，但會保留資料表結構及其欄位、條件約束、索引等。</a:t>
            </a:r>
          </a:p>
        </p:txBody>
      </p:sp>
      <p:sp>
        <p:nvSpPr>
          <p:cNvPr id="22" name="矩形 21"/>
          <p:cNvSpPr/>
          <p:nvPr/>
        </p:nvSpPr>
        <p:spPr>
          <a:xfrm>
            <a:off x="950285" y="6011929"/>
            <a:ext cx="731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/>
              <a:t>會移除一或多個資料表定義及這些資料表的所有資料、索引、觸發程序、條件約束和權限規格，也就是完全刪除一個資料表。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44930" y="3240980"/>
            <a:ext cx="198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#TEMP</a:t>
            </a:r>
            <a:endParaRPr lang="zh-TW" altLang="en-US" sz="4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1172372" y="635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20" name="矩形 19"/>
          <p:cNvSpPr/>
          <p:nvPr/>
        </p:nvSpPr>
        <p:spPr>
          <a:xfrm>
            <a:off x="11172372" y="2859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21" name="矩形 20"/>
          <p:cNvSpPr/>
          <p:nvPr/>
        </p:nvSpPr>
        <p:spPr>
          <a:xfrm>
            <a:off x="11172372" y="5184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24" name="矩形 23"/>
          <p:cNvSpPr/>
          <p:nvPr/>
        </p:nvSpPr>
        <p:spPr>
          <a:xfrm>
            <a:off x="10473872" y="76771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Drop</a:t>
            </a:r>
            <a:endParaRPr lang="zh-TW" altLang="en-US" sz="2000" spc="30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172372" y="148933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  <p:sp>
        <p:nvSpPr>
          <p:cNvPr id="33" name="矩形 32"/>
          <p:cNvSpPr/>
          <p:nvPr/>
        </p:nvSpPr>
        <p:spPr>
          <a:xfrm>
            <a:off x="11172372" y="1721831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176825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基本介紹</a:t>
            </a:r>
          </a:p>
        </p:txBody>
      </p:sp>
      <p:sp>
        <p:nvSpPr>
          <p:cNvPr id="5" name="矩形 4"/>
          <p:cNvSpPr/>
          <p:nvPr/>
        </p:nvSpPr>
        <p:spPr>
          <a:xfrm>
            <a:off x="546856" y="1737190"/>
            <a:ext cx="8103658" cy="80163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1149" y="1881434"/>
            <a:ext cx="7011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想讓表格中的資料會完全消失，但是表格本身會繼續存在，這時我們就會使用：</a:t>
            </a:r>
            <a:r>
              <a:rPr lang="en-US" altLang="zh-TW" sz="1600"/>
              <a:t>Truncate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46855" y="2683064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6856" y="3181973"/>
            <a:ext cx="8103658" cy="101175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81149" y="3352533"/>
            <a:ext cx="6096000" cy="6104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600">
                <a:solidFill>
                  <a:srgbClr val="008000"/>
                </a:solidFill>
                <a:latin typeface="Consolas" panose="020B0609020204030204" pitchFamily="49" charset="0"/>
              </a:rPr>
              <a:t>/*5.TRUNCATE  */</a:t>
            </a:r>
            <a:endParaRPr lang="en-US" altLang="zh-TW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TRUNCATE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6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  <a:endParaRPr lang="zh-TW" altLang="en-US" sz="4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172372" y="635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2" name="矩形 11"/>
          <p:cNvSpPr/>
          <p:nvPr/>
        </p:nvSpPr>
        <p:spPr>
          <a:xfrm>
            <a:off x="11172372" y="296001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5184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750951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16" name="矩形 15"/>
          <p:cNvSpPr/>
          <p:nvPr/>
        </p:nvSpPr>
        <p:spPr>
          <a:xfrm>
            <a:off x="10473872" y="1000217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/>
              <a:t>Truncate</a:t>
            </a:r>
            <a:endParaRPr lang="zh-TW" altLang="en-US" sz="2000" spc="3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72372" y="1721831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94035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基本介紹</a:t>
            </a:r>
          </a:p>
        </p:txBody>
      </p:sp>
      <p:sp>
        <p:nvSpPr>
          <p:cNvPr id="5" name="矩形 4"/>
          <p:cNvSpPr/>
          <p:nvPr/>
        </p:nvSpPr>
        <p:spPr>
          <a:xfrm>
            <a:off x="546856" y="1737190"/>
            <a:ext cx="9584114" cy="67218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1149" y="1881434"/>
            <a:ext cx="7011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若需執行預存程序，這時我們就會使用：</a:t>
            </a:r>
            <a:r>
              <a:rPr lang="en-US" altLang="zh-TW" sz="1600"/>
              <a:t>Exec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46855" y="2538820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6855" y="3037729"/>
            <a:ext cx="9584115" cy="101175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4001" y="3284561"/>
            <a:ext cx="9449821" cy="53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300">
                <a:solidFill>
                  <a:srgbClr val="008000"/>
                </a:solidFill>
                <a:latin typeface="Consolas" panose="020B0609020204030204" pitchFamily="49" charset="0"/>
              </a:rPr>
              <a:t>/*4.EXEC */</a:t>
            </a:r>
            <a:endParaRPr lang="en-US" altLang="zh-TW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30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3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LearnDatabases</a:t>
            </a:r>
            <a:r>
              <a:rPr lang="en-US" altLang="zh-TW" sz="13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3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3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3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300">
                <a:solidFill>
                  <a:srgbClr val="000000"/>
                </a:solidFill>
                <a:latin typeface="Consolas" panose="020B0609020204030204" pitchFamily="49" charset="0"/>
              </a:rPr>
              <a:t>[spTina_teacher_insert]</a:t>
            </a:r>
            <a:r>
              <a:rPr lang="en-US" altLang="zh-TW" sz="13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zh-TW" altLang="en-US" sz="1300">
                <a:solidFill>
                  <a:srgbClr val="FF0000"/>
                </a:solidFill>
                <a:latin typeface="Consolas" panose="020B0609020204030204" pitchFamily="49" charset="0"/>
              </a:rPr>
              <a:t>李白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3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300">
                <a:solidFill>
                  <a:srgbClr val="FF0000"/>
                </a:solidFill>
                <a:latin typeface="Consolas" panose="020B0609020204030204" pitchFamily="49" charset="0"/>
              </a:rPr>
              <a:t>唐詩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3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'1000'</a:t>
            </a:r>
            <a:r>
              <a:rPr lang="en-US" altLang="zh-TW" sz="13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'2017/3/14 16:00'</a:t>
            </a:r>
            <a:r>
              <a:rPr lang="en-US" altLang="zh-TW" sz="13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3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zh-TW" altLang="en-US" sz="13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172372" y="6906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6" name="矩形 15"/>
          <p:cNvSpPr/>
          <p:nvPr/>
        </p:nvSpPr>
        <p:spPr>
          <a:xfrm>
            <a:off x="10473872" y="1238281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>
                <a:solidFill>
                  <a:schemeClr val="bg1"/>
                </a:solidFill>
              </a:rPr>
              <a:t>Exec</a:t>
            </a:r>
            <a:endParaRPr lang="zh-TW" altLang="en-US" sz="2000" spc="3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72372" y="30099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spc="30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53349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19" name="矩形 18"/>
          <p:cNvSpPr/>
          <p:nvPr/>
        </p:nvSpPr>
        <p:spPr>
          <a:xfrm>
            <a:off x="11172372" y="76599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0" name="矩形 19"/>
          <p:cNvSpPr/>
          <p:nvPr/>
        </p:nvSpPr>
        <p:spPr>
          <a:xfrm>
            <a:off x="11172372" y="98844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331325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0143" y="3026929"/>
            <a:ext cx="769548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1" b="1" spc="603">
                <a:solidFill>
                  <a:schemeClr val="bg1"/>
                </a:solidFill>
              </a:rPr>
              <a:t>資料操縱語言</a:t>
            </a:r>
          </a:p>
        </p:txBody>
      </p:sp>
      <p:sp>
        <p:nvSpPr>
          <p:cNvPr id="5" name="矩形 4"/>
          <p:cNvSpPr/>
          <p:nvPr/>
        </p:nvSpPr>
        <p:spPr>
          <a:xfrm>
            <a:off x="523174" y="3673388"/>
            <a:ext cx="515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300">
                <a:solidFill>
                  <a:schemeClr val="bg1"/>
                </a:solidFill>
                <a:latin typeface="+mj-lt"/>
              </a:rPr>
              <a:t>Data Manipulation Language, DML</a:t>
            </a:r>
            <a:endParaRPr lang="zh-TW" altLang="en-US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" name="群組 5"/>
          <p:cNvGrpSpPr/>
          <p:nvPr/>
        </p:nvGrpSpPr>
        <p:grpSpPr>
          <a:xfrm rot="6832015">
            <a:off x="9337796" y="4518860"/>
            <a:ext cx="1895366" cy="3330991"/>
            <a:chOff x="7652978" y="3016422"/>
            <a:chExt cx="1895366" cy="3330991"/>
          </a:xfrm>
        </p:grpSpPr>
        <p:pic>
          <p:nvPicPr>
            <p:cNvPr id="7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4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4" y="1238271"/>
            <a:ext cx="2149453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簡介</a:t>
            </a:r>
          </a:p>
        </p:txBody>
      </p:sp>
      <p:sp>
        <p:nvSpPr>
          <p:cNvPr id="5" name="矩形 4"/>
          <p:cNvSpPr/>
          <p:nvPr/>
        </p:nvSpPr>
        <p:spPr>
          <a:xfrm>
            <a:off x="546856" y="1737181"/>
            <a:ext cx="8785830" cy="244111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73872" y="69871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7" name="矩形 6"/>
          <p:cNvSpPr/>
          <p:nvPr/>
        </p:nvSpPr>
        <p:spPr>
          <a:xfrm>
            <a:off x="772886" y="1917238"/>
            <a:ext cx="848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/>
              <a:t>SQL </a:t>
            </a:r>
            <a:r>
              <a:rPr lang="zh-TW" altLang="en-US" sz="1600"/>
              <a:t>語法中用來做資料處理的敘述則屬於</a:t>
            </a:r>
            <a:r>
              <a:rPr lang="en-US" altLang="zh-TW" sz="1600">
                <a:solidFill>
                  <a:srgbClr val="FF3300"/>
                </a:solidFill>
              </a:rPr>
              <a:t>DML</a:t>
            </a:r>
            <a:r>
              <a:rPr lang="zh-TW" altLang="en-US" sz="1600"/>
              <a:t>。</a:t>
            </a: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常見的指令有：</a:t>
            </a:r>
            <a:endParaRPr lang="en-US" altLang="zh-TW" sz="1600"/>
          </a:p>
        </p:txBody>
      </p:sp>
      <p:sp>
        <p:nvSpPr>
          <p:cNvPr id="8" name="矩形 7"/>
          <p:cNvSpPr/>
          <p:nvPr/>
        </p:nvSpPr>
        <p:spPr>
          <a:xfrm>
            <a:off x="2531207" y="24294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增：</a:t>
            </a:r>
            <a:r>
              <a:rPr lang="en-US" altLang="zh-TW" sz="1600"/>
              <a:t>Insert</a:t>
            </a:r>
            <a:r>
              <a:rPr lang="zh-TW" altLang="en-US" sz="1600"/>
              <a:t>　新增資料到資料表中</a:t>
            </a:r>
            <a:endParaRPr lang="en-US" altLang="zh-TW" sz="160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刪：</a:t>
            </a:r>
            <a:r>
              <a:rPr lang="en-US" altLang="zh-TW" sz="1600"/>
              <a:t>Delete   </a:t>
            </a:r>
            <a:r>
              <a:rPr lang="zh-TW" altLang="en-US" sz="1600"/>
              <a:t>刪除資料表中的資料</a:t>
            </a:r>
            <a:endParaRPr lang="en-US" altLang="zh-TW" sz="160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改：</a:t>
            </a:r>
            <a:r>
              <a:rPr lang="en-US" altLang="zh-TW" sz="1600"/>
              <a:t>Update</a:t>
            </a:r>
            <a:r>
              <a:rPr lang="zh-TW" altLang="en-US" sz="1600"/>
              <a:t> 更改資料表中的資料</a:t>
            </a:r>
            <a:endParaRPr lang="en-US" altLang="zh-TW" sz="160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查：</a:t>
            </a:r>
            <a:r>
              <a:rPr lang="en-US" altLang="zh-TW" sz="1600"/>
              <a:t>Select</a:t>
            </a:r>
          </a:p>
          <a:p>
            <a:pPr>
              <a:spcBef>
                <a:spcPts val="300"/>
              </a:spcBef>
            </a:pPr>
            <a:r>
              <a:rPr lang="zh-TW" altLang="en-US" sz="1600"/>
              <a:t>以「</a:t>
            </a:r>
            <a:r>
              <a:rPr lang="en-US" altLang="zh-TW" sz="1600"/>
              <a:t>CRUD</a:t>
            </a:r>
            <a:r>
              <a:rPr lang="zh-TW" altLang="en-US" sz="1600"/>
              <a:t>」</a:t>
            </a:r>
            <a:r>
              <a:rPr lang="en-US" altLang="zh-TW" sz="1600"/>
              <a:t>(create, read, update and delete)</a:t>
            </a:r>
            <a:r>
              <a:rPr lang="zh-TW" altLang="en-US" sz="1600"/>
              <a:t>、增刪改查來稱之。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172372" y="785114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2" name="矩形 11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13" name="矩形 12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400955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介紹</a:t>
            </a:r>
          </a:p>
        </p:txBody>
      </p:sp>
      <p:sp>
        <p:nvSpPr>
          <p:cNvPr id="5" name="矩形 4"/>
          <p:cNvSpPr/>
          <p:nvPr/>
        </p:nvSpPr>
        <p:spPr>
          <a:xfrm>
            <a:off x="546856" y="1737190"/>
            <a:ext cx="9584114" cy="28931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1046" y="1873934"/>
            <a:ext cx="131065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altLang="zh-TW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altLang="zh-TW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US" altLang="zh-TW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endParaRPr lang="en-US" altLang="zh-TW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zh-TW" altLang="en-US" sz="4000"/>
          </a:p>
        </p:txBody>
      </p:sp>
      <p:sp>
        <p:nvSpPr>
          <p:cNvPr id="10" name="向右箭號 9"/>
          <p:cNvSpPr/>
          <p:nvPr/>
        </p:nvSpPr>
        <p:spPr>
          <a:xfrm>
            <a:off x="2153381" y="2021707"/>
            <a:ext cx="270163" cy="10390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61046" y="1873934"/>
            <a:ext cx="988536" cy="3497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5499" y="1904385"/>
            <a:ext cx="576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latin typeface="+mj-lt"/>
              </a:rPr>
              <a:t>以</a:t>
            </a:r>
            <a:r>
              <a:rPr lang="en-US" altLang="zh-TW" sz="1600">
                <a:latin typeface="+mj-lt"/>
              </a:rPr>
              <a:t>“SELECT”</a:t>
            </a:r>
            <a:r>
              <a:rPr lang="zh-TW" altLang="en-US" sz="1600">
                <a:latin typeface="+mj-lt"/>
              </a:rPr>
              <a:t>句子開始，搭配以下的句子完成所要查詢的資料。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2138186" y="2321694"/>
            <a:ext cx="270163" cy="9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75499" y="222365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+mj-lt"/>
              </a:rPr>
              <a:t>想查詢的表格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138186" y="2625495"/>
            <a:ext cx="270163" cy="9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475499" y="25274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+mj-lt"/>
              </a:rPr>
              <a:t>想查詢的條件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2138186" y="2913988"/>
            <a:ext cx="270163" cy="9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475499" y="28159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+mj-lt"/>
              </a:rPr>
              <a:t>欄位設定</a:t>
            </a:r>
          </a:p>
        </p:txBody>
      </p:sp>
      <p:sp>
        <p:nvSpPr>
          <p:cNvPr id="20" name="向右箭號 19"/>
          <p:cNvSpPr/>
          <p:nvPr/>
        </p:nvSpPr>
        <p:spPr>
          <a:xfrm>
            <a:off x="2138186" y="3180569"/>
            <a:ext cx="270163" cy="9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475499" y="30825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+mj-lt"/>
              </a:rPr>
              <a:t>欄位條件</a:t>
            </a:r>
          </a:p>
        </p:txBody>
      </p:sp>
      <p:sp>
        <p:nvSpPr>
          <p:cNvPr id="22" name="向右箭號 21"/>
          <p:cNvSpPr/>
          <p:nvPr/>
        </p:nvSpPr>
        <p:spPr>
          <a:xfrm>
            <a:off x="2135062" y="3461350"/>
            <a:ext cx="270163" cy="9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472375" y="33633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+mj-lt"/>
              </a:rPr>
              <a:t>排序設定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591455" y="2449052"/>
            <a:ext cx="0" cy="105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711429" y="2785722"/>
            <a:ext cx="35914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/>
              <a:t>使用句子需要依照這樣的使用順序。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473872" y="303469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矩形 27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30" name="矩形 29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1" name="矩形 30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2" name="矩形 31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3" name="矩形 32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34" name="矩形 33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35" name="矩形 34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37868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1472" y="182193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/*1.</a:t>
            </a:r>
            <a:r>
              <a:rPr lang="zh-TW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查詢*</a:t>
            </a: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400"/>
              <a:t>LearnDatabases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文字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zh-TW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[teachesContent]</a:t>
            </a: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[teachesContent]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TW" altLang="en-US" sz="3600"/>
          </a:p>
        </p:txBody>
      </p:sp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855" y="1737189"/>
            <a:ext cx="10085975" cy="325572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74918" y="2543908"/>
            <a:ext cx="2659943" cy="269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73202" y="2660372"/>
            <a:ext cx="35914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/>
              <a:t>WHERE</a:t>
            </a:r>
            <a:r>
              <a:rPr lang="zh-TW" altLang="en-US" sz="1600"/>
              <a:t>有許多用法，如備註</a:t>
            </a:r>
            <a:r>
              <a:rPr lang="en-US" altLang="zh-TW" sz="1600"/>
              <a:t>2(</a:t>
            </a:r>
            <a:r>
              <a:rPr lang="zh-TW" altLang="en-US" sz="1600"/>
              <a:t>下頁</a:t>
            </a:r>
            <a:r>
              <a:rPr lang="en-US" altLang="zh-TW" sz="1600"/>
              <a:t>)</a:t>
            </a:r>
            <a:r>
              <a:rPr lang="zh-TW" altLang="en-US" sz="1600"/>
              <a:t>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73202" y="3232927"/>
            <a:ext cx="604861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+mj-lt"/>
              </a:rPr>
              <a:t>GROUP BY</a:t>
            </a:r>
            <a:r>
              <a:rPr lang="zh-TW" altLang="en-US" sz="1400">
                <a:latin typeface="+mj-lt"/>
              </a:rPr>
              <a:t>　</a:t>
            </a:r>
            <a:r>
              <a:rPr lang="en-US" altLang="zh-TW" sz="1400">
                <a:latin typeface="+mj-lt"/>
              </a:rPr>
              <a:t>-</a:t>
            </a:r>
            <a:r>
              <a:rPr lang="zh-TW" altLang="en-US" sz="1400">
                <a:latin typeface="+mj-lt"/>
              </a:rPr>
              <a:t>就像一個群組的概念，把相同的</a:t>
            </a:r>
            <a:r>
              <a:rPr lang="en-US" altLang="zh-TW" sz="1400">
                <a:latin typeface="+mj-lt"/>
              </a:rPr>
              <a:t>[teachesContent]</a:t>
            </a:r>
            <a:r>
              <a:rPr lang="zh-TW" altLang="en-US" sz="1400">
                <a:latin typeface="+mj-lt"/>
              </a:rPr>
              <a:t>做結合</a:t>
            </a:r>
          </a:p>
          <a:p>
            <a:r>
              <a:rPr lang="en-US" altLang="zh-TW" sz="1400">
                <a:latin typeface="+mj-lt"/>
              </a:rPr>
              <a:t>HAVING	</a:t>
            </a:r>
            <a:r>
              <a:rPr lang="zh-TW" altLang="en-US" sz="1400">
                <a:latin typeface="+mj-lt"/>
              </a:rPr>
              <a:t>　</a:t>
            </a:r>
            <a:r>
              <a:rPr lang="en-US" altLang="zh-TW" sz="1400">
                <a:latin typeface="+mj-lt"/>
              </a:rPr>
              <a:t>-</a:t>
            </a:r>
            <a:r>
              <a:rPr lang="zh-TW" altLang="en-US" sz="1400">
                <a:latin typeface="+mj-lt"/>
              </a:rPr>
              <a:t>就像是</a:t>
            </a:r>
            <a:r>
              <a:rPr lang="en-US" altLang="zh-TW" sz="1400">
                <a:latin typeface="+mj-lt"/>
              </a:rPr>
              <a:t>WHERE</a:t>
            </a:r>
            <a:r>
              <a:rPr lang="zh-TW" altLang="en-US" sz="1400">
                <a:latin typeface="+mj-lt"/>
              </a:rPr>
              <a:t>，只是</a:t>
            </a:r>
            <a:r>
              <a:rPr lang="en-US" altLang="zh-TW" sz="1400">
                <a:latin typeface="+mj-lt"/>
              </a:rPr>
              <a:t>HAVING</a:t>
            </a:r>
            <a:r>
              <a:rPr lang="zh-TW" altLang="en-US" sz="1400">
                <a:latin typeface="+mj-lt"/>
              </a:rPr>
              <a:t>需要在</a:t>
            </a:r>
            <a:r>
              <a:rPr lang="en-US" altLang="zh-TW" sz="1400">
                <a:latin typeface="+mj-lt"/>
              </a:rPr>
              <a:t>GROUP BY</a:t>
            </a:r>
            <a:r>
              <a:rPr lang="zh-TW" altLang="en-US" sz="1400">
                <a:latin typeface="+mj-lt"/>
              </a:rPr>
              <a:t>後再被執行</a:t>
            </a:r>
          </a:p>
          <a:p>
            <a:r>
              <a:rPr lang="zh-TW" altLang="en-US" sz="1400">
                <a:latin typeface="+mj-lt"/>
              </a:rPr>
              <a:t>所以這兩者是幾乎同時使用。</a:t>
            </a:r>
          </a:p>
        </p:txBody>
      </p:sp>
      <p:sp>
        <p:nvSpPr>
          <p:cNvPr id="14" name="右中括弧 13"/>
          <p:cNvSpPr/>
          <p:nvPr/>
        </p:nvSpPr>
        <p:spPr>
          <a:xfrm>
            <a:off x="3791878" y="2935216"/>
            <a:ext cx="105508" cy="338554"/>
          </a:xfrm>
          <a:prstGeom prst="rightBracke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/>
          <p:nvPr/>
        </p:nvCxnSpPr>
        <p:spPr>
          <a:xfrm>
            <a:off x="3897169" y="3132326"/>
            <a:ext cx="476250" cy="4574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73202" y="4136736"/>
            <a:ext cx="232949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FF3300"/>
                </a:solidFill>
              </a:rPr>
              <a:t>ASC</a:t>
            </a:r>
            <a:r>
              <a:rPr lang="zh-TW" altLang="en-US" sz="1400">
                <a:solidFill>
                  <a:srgbClr val="FF3300"/>
                </a:solidFill>
              </a:rPr>
              <a:t> </a:t>
            </a:r>
            <a:r>
              <a:rPr lang="zh-TW" altLang="en-US" sz="1400"/>
              <a:t>   代表由小往大的順序</a:t>
            </a:r>
            <a:endParaRPr lang="en-US" altLang="zh-TW" sz="1400"/>
          </a:p>
          <a:p>
            <a:r>
              <a:rPr lang="en-US" altLang="zh-TW" sz="1400">
                <a:solidFill>
                  <a:srgbClr val="FF3300"/>
                </a:solidFill>
              </a:rPr>
              <a:t>DESC</a:t>
            </a:r>
            <a:r>
              <a:rPr lang="zh-TW" altLang="en-US" sz="1400"/>
              <a:t> 代表由大往小的順序</a:t>
            </a:r>
          </a:p>
        </p:txBody>
      </p:sp>
      <p:cxnSp>
        <p:nvCxnSpPr>
          <p:cNvPr id="28" name="直線接點 27"/>
          <p:cNvCxnSpPr/>
          <p:nvPr/>
        </p:nvCxnSpPr>
        <p:spPr>
          <a:xfrm>
            <a:off x="774918" y="3534214"/>
            <a:ext cx="2753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endCxn id="22" idx="1"/>
          </p:cNvCxnSpPr>
          <p:nvPr/>
        </p:nvCxnSpPr>
        <p:spPr>
          <a:xfrm>
            <a:off x="3434861" y="3534214"/>
            <a:ext cx="938341" cy="864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373202" y="2001898"/>
            <a:ext cx="35914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/>
              <a:t>SELECT</a:t>
            </a:r>
            <a:r>
              <a:rPr lang="zh-TW" altLang="en-US" sz="1600"/>
              <a:t>有許多用法，如備註</a:t>
            </a:r>
            <a:r>
              <a:rPr lang="en-US" altLang="zh-TW" sz="1600"/>
              <a:t>1(</a:t>
            </a:r>
            <a:r>
              <a:rPr lang="zh-TW" altLang="en-US" sz="1600"/>
              <a:t>下頁</a:t>
            </a:r>
            <a:r>
              <a:rPr lang="en-US" altLang="zh-TW" sz="1600"/>
              <a:t>)</a:t>
            </a:r>
            <a:r>
              <a:rPr lang="zh-TW" altLang="en-US" sz="1600"/>
              <a:t>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473872" y="303469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9" name="矩形 18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20" name="矩形 19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1" name="矩形 20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23" name="矩形 22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5" name="矩形 24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26" name="矩形 25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132652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4801" y="1516799"/>
            <a:ext cx="10090829" cy="5277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4803" y="1974626"/>
            <a:ext cx="793674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en-US" altLang="zh-TW" sz="1400"/>
              <a:t>SELECT</a:t>
            </a:r>
            <a:r>
              <a:rPr lang="zh-TW" altLang="en-US" sz="1400"/>
              <a:t>有幾種用法：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/>
              <a:t>計算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/>
              <a:t>排名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/>
              <a:t>去空白                                       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/>
              <a:t>取代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</p:txBody>
      </p:sp>
      <p:sp>
        <p:nvSpPr>
          <p:cNvPr id="21" name="矩形 20"/>
          <p:cNvSpPr/>
          <p:nvPr/>
        </p:nvSpPr>
        <p:spPr>
          <a:xfrm>
            <a:off x="1701800" y="3483314"/>
            <a:ext cx="375557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endParaRPr lang="zh-TW" altLang="en-US" sz="3600"/>
          </a:p>
        </p:txBody>
      </p:sp>
      <p:grpSp>
        <p:nvGrpSpPr>
          <p:cNvPr id="24" name="群組 23"/>
          <p:cNvGrpSpPr/>
          <p:nvPr/>
        </p:nvGrpSpPr>
        <p:grpSpPr>
          <a:xfrm>
            <a:off x="1701800" y="2256128"/>
            <a:ext cx="8478266" cy="1065026"/>
            <a:chOff x="1449863" y="2256128"/>
            <a:chExt cx="8478266" cy="1065026"/>
          </a:xfrm>
        </p:grpSpPr>
        <p:sp>
          <p:nvSpPr>
            <p:cNvPr id="12" name="矩形 11"/>
            <p:cNvSpPr/>
            <p:nvPr/>
          </p:nvSpPr>
          <p:spPr>
            <a:xfrm>
              <a:off x="1476456" y="2256128"/>
              <a:ext cx="2669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>
                  <a:solidFill>
                    <a:srgbClr val="FF00FF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teacherName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en-US" altLang="zh-TW" sz="140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344549" y="2280057"/>
              <a:ext cx="3631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/>
                <a:t>→列出符合條件的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[teacherName]</a:t>
              </a:r>
              <a:r>
                <a:rPr lang="zh-TW" alt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共有幾筆</a:t>
              </a:r>
              <a:endParaRPr lang="zh-TW" altLang="en-US" sz="1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76456" y="2627849"/>
              <a:ext cx="35637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>
                  <a:solidFill>
                    <a:srgbClr val="FF00FF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DISTINCT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teacherName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zh-TW" altLang="en-US" sz="360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040252" y="2621866"/>
              <a:ext cx="4887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/>
                <a:t>→列出符合條件的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[teacherName]</a:t>
              </a:r>
              <a:r>
                <a:rPr lang="zh-TW" alt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共有多少筆</a:t>
              </a:r>
              <a:r>
                <a:rPr lang="zh-TW" altLang="en-US" sz="1400">
                  <a:solidFill>
                    <a:srgbClr val="FF3300"/>
                  </a:solidFill>
                  <a:latin typeface="Consolas" panose="020B0609020204030204" pitchFamily="49" charset="0"/>
                </a:rPr>
                <a:t>不同的資料</a:t>
              </a:r>
              <a:endParaRPr lang="zh-TW" altLang="en-US" sz="1400">
                <a:solidFill>
                  <a:srgbClr val="FF33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49863" y="3013377"/>
              <a:ext cx="35903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teacherName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sz="1400">
                  <a:solidFill>
                    <a:srgbClr val="FF00FF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salary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zh-TW" altLang="en-US" sz="360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040252" y="2988001"/>
              <a:ext cx="4724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/>
                <a:t>→列出符合條件的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[teacherName]</a:t>
              </a:r>
              <a:r>
                <a:rPr lang="zh-TW" alt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、</a:t>
              </a:r>
              <a:r>
                <a:rPr lang="en-US" altLang="zh-TW" sz="1400">
                  <a:solidFill>
                    <a:srgbClr val="FF3300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(salary)</a:t>
              </a:r>
              <a:r>
                <a:rPr lang="zh-TW" altLang="en-US" sz="1400">
                  <a:latin typeface="Consolas" panose="020B0609020204030204" pitchFamily="49" charset="0"/>
                </a:rPr>
                <a:t>的資料</a:t>
              </a:r>
              <a:endParaRPr lang="zh-TW" altLang="en-US" sz="140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5431060" y="3602138"/>
            <a:ext cx="482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/>
              <a:t>→列出符合條件的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zh-TW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及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zh-TW" altLang="en-US" sz="1400">
                <a:latin typeface="Consolas" panose="020B0609020204030204" pitchFamily="49" charset="0"/>
              </a:rPr>
              <a:t>的排名資料</a:t>
            </a:r>
            <a:r>
              <a:rPr lang="en-US" altLang="zh-TW" sz="1400">
                <a:latin typeface="Consolas" panose="020B0609020204030204" pitchFamily="49" charset="0"/>
              </a:rPr>
              <a:t>(1&gt;1&gt;3</a:t>
            </a:r>
            <a:r>
              <a:rPr lang="zh-TW" altLang="en-US" sz="1400">
                <a:latin typeface="Consolas" panose="020B0609020204030204" pitchFamily="49" charset="0"/>
              </a:rPr>
              <a:t>名</a:t>
            </a:r>
            <a:r>
              <a:rPr lang="en-US" altLang="zh-TW" sz="1400">
                <a:latin typeface="Consolas" panose="020B0609020204030204" pitchFamily="49" charset="0"/>
              </a:rPr>
              <a:t>)</a:t>
            </a:r>
            <a:endParaRPr lang="zh-TW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1728393" y="3744924"/>
            <a:ext cx="669844" cy="2616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肘形接點 26"/>
          <p:cNvCxnSpPr>
            <a:stCxn id="25" idx="2"/>
          </p:cNvCxnSpPr>
          <p:nvPr/>
        </p:nvCxnSpPr>
        <p:spPr>
          <a:xfrm rot="16200000" flipH="1">
            <a:off x="2100443" y="3969406"/>
            <a:ext cx="159066" cy="23332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20596" y="4080480"/>
            <a:ext cx="767946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/>
              <a:t>除了</a:t>
            </a:r>
            <a:r>
              <a:rPr lang="en-US" altLang="zh-TW" sz="1400"/>
              <a:t>RANK</a:t>
            </a:r>
            <a:r>
              <a:rPr lang="zh-TW" altLang="en-US" sz="1400"/>
              <a:t>，也有許多這種列舉的函數：</a:t>
            </a:r>
            <a:endParaRPr lang="en-US" altLang="zh-TW" sz="140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>
                <a:solidFill>
                  <a:srgbClr val="FF3300"/>
                </a:solidFill>
              </a:rPr>
              <a:t>ROW_NUMBER</a:t>
            </a:r>
            <a:r>
              <a:rPr lang="zh-TW" altLang="en-US" sz="1400"/>
              <a:t>：</a:t>
            </a:r>
            <a:r>
              <a:rPr lang="zh-TW" altLang="en-US" sz="1200"/>
              <a:t>依照指定的欄位排序，並逐筆加上順號的方式</a:t>
            </a:r>
            <a:r>
              <a:rPr lang="en-US" altLang="zh-TW" sz="1200"/>
              <a:t>(1&gt;2&gt;3)</a:t>
            </a:r>
            <a:endParaRPr lang="en-US" altLang="zh-TW" sz="140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>
                <a:solidFill>
                  <a:srgbClr val="FF3300"/>
                </a:solidFill>
              </a:rPr>
              <a:t>RANK</a:t>
            </a:r>
            <a:r>
              <a:rPr lang="en-US" altLang="zh-TW" sz="1400"/>
              <a:t> 	                </a:t>
            </a:r>
            <a:r>
              <a:rPr lang="zh-TW" altLang="en-US" sz="1400"/>
              <a:t>：</a:t>
            </a:r>
            <a:r>
              <a:rPr lang="zh-TW" altLang="en-US" sz="1200"/>
              <a:t>依照排序的欄位，相同的資料相同排名，下一個排名會跳到該有的名次</a:t>
            </a:r>
            <a:r>
              <a:rPr lang="en-US" altLang="zh-TW" sz="1200"/>
              <a:t>(1&gt;1&gt;3)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>
                <a:solidFill>
                  <a:srgbClr val="FF3300"/>
                </a:solidFill>
              </a:rPr>
              <a:t>DENSE_RANK</a:t>
            </a:r>
            <a:r>
              <a:rPr lang="en-US" altLang="zh-TW" sz="1400"/>
              <a:t>   </a:t>
            </a:r>
            <a:r>
              <a:rPr lang="zh-TW" altLang="en-US" sz="1400"/>
              <a:t>：</a:t>
            </a:r>
            <a:r>
              <a:rPr lang="zh-TW" altLang="en-US" sz="1200"/>
              <a:t>依照排序的欄位，相同的資料相同排名，下一個排名不會跳到該有的名次</a:t>
            </a:r>
            <a:r>
              <a:rPr lang="en-US" altLang="zh-TW" sz="1200">
                <a:latin typeface="Consolas" panose="020B0609020204030204" pitchFamily="49" charset="0"/>
              </a:rPr>
              <a:t>(1&gt;1&gt;2)</a:t>
            </a:r>
            <a:endParaRPr lang="zh-TW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424801" y="1527543"/>
            <a:ext cx="186149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備註</a:t>
            </a:r>
            <a:r>
              <a:rPr lang="en-US" altLang="zh-TW" spc="300">
                <a:solidFill>
                  <a:schemeClr val="bg1"/>
                </a:solidFill>
              </a:rPr>
              <a:t>1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01800" y="5205230"/>
            <a:ext cx="341414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LTRIM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 example 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RTRIM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 example 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LTRIM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RTRIM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 example 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zh-TW" altLang="en-US" sz="3600"/>
          </a:p>
        </p:txBody>
      </p:sp>
      <p:sp>
        <p:nvSpPr>
          <p:cNvPr id="33" name="文字方塊 32"/>
          <p:cNvSpPr txBox="1"/>
          <p:nvPr/>
        </p:nvSpPr>
        <p:spPr>
          <a:xfrm>
            <a:off x="5115940" y="5205293"/>
            <a:ext cx="4826279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zh-TW" altLang="en-US" sz="1400"/>
              <a:t>→去除所要的資料</a:t>
            </a:r>
            <a:r>
              <a:rPr lang="zh-TW" altLang="en-US" sz="1400">
                <a:solidFill>
                  <a:srgbClr val="FF3300"/>
                </a:solidFill>
              </a:rPr>
              <a:t>左邊</a:t>
            </a:r>
            <a:r>
              <a:rPr lang="zh-TW" altLang="en-US" sz="1400"/>
              <a:t>空白</a:t>
            </a:r>
            <a:endParaRPr lang="en-US" altLang="zh-TW" sz="1400"/>
          </a:p>
          <a:p>
            <a:pPr>
              <a:spcBef>
                <a:spcPts val="200"/>
              </a:spcBef>
            </a:pPr>
            <a:r>
              <a:rPr lang="zh-TW" altLang="en-US" sz="1400"/>
              <a:t>→去除所要的資料</a:t>
            </a:r>
            <a:r>
              <a:rPr lang="zh-TW" altLang="en-US" sz="1400">
                <a:solidFill>
                  <a:srgbClr val="FF3300"/>
                </a:solidFill>
              </a:rPr>
              <a:t>右邊</a:t>
            </a:r>
            <a:r>
              <a:rPr lang="zh-TW" altLang="en-US" sz="1400"/>
              <a:t>空白</a:t>
            </a:r>
          </a:p>
          <a:p>
            <a:pPr>
              <a:spcBef>
                <a:spcPts val="200"/>
              </a:spcBef>
            </a:pPr>
            <a:r>
              <a:rPr lang="zh-TW" altLang="en-US" sz="1400"/>
              <a:t>→去除所要的資料</a:t>
            </a:r>
            <a:r>
              <a:rPr lang="zh-TW" altLang="en-US" sz="1400">
                <a:solidFill>
                  <a:srgbClr val="FF3300"/>
                </a:solidFill>
              </a:rPr>
              <a:t>兩邊</a:t>
            </a:r>
            <a:r>
              <a:rPr lang="zh-TW" altLang="en-US" sz="1400"/>
              <a:t>空白</a:t>
            </a:r>
          </a:p>
        </p:txBody>
      </p:sp>
      <p:sp>
        <p:nvSpPr>
          <p:cNvPr id="34" name="矩形 33"/>
          <p:cNvSpPr/>
          <p:nvPr/>
        </p:nvSpPr>
        <p:spPr>
          <a:xfrm>
            <a:off x="1701800" y="6022095"/>
            <a:ext cx="485581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[teachernNickName]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'GG'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'QQ'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3600"/>
          </a:p>
        </p:txBody>
      </p:sp>
      <p:sp>
        <p:nvSpPr>
          <p:cNvPr id="35" name="文字方塊 34"/>
          <p:cNvSpPr txBox="1"/>
          <p:nvPr/>
        </p:nvSpPr>
        <p:spPr>
          <a:xfrm>
            <a:off x="6508608" y="6024314"/>
            <a:ext cx="358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/>
              <a:t>→取代</a:t>
            </a:r>
            <a:r>
              <a:rPr lang="en-US" altLang="zh-TW" sz="1400">
                <a:latin typeface="Consolas" panose="020B0609020204030204" pitchFamily="49" charset="0"/>
              </a:rPr>
              <a:t>[teachernNickName]</a:t>
            </a:r>
            <a:r>
              <a:rPr lang="zh-TW" altLang="en-US" sz="1400">
                <a:latin typeface="Consolas" panose="020B0609020204030204" pitchFamily="49" charset="0"/>
              </a:rPr>
              <a:t>中的‘</a:t>
            </a:r>
            <a:r>
              <a:rPr lang="en-US" altLang="zh-TW" sz="1400">
                <a:latin typeface="Consolas" panose="020B0609020204030204" pitchFamily="49" charset="0"/>
              </a:rPr>
              <a:t>GG</a:t>
            </a:r>
            <a:r>
              <a:rPr lang="zh-TW" altLang="en-US" sz="1400">
                <a:latin typeface="Consolas" panose="020B0609020204030204" pitchFamily="49" charset="0"/>
              </a:rPr>
              <a:t>’成’</a:t>
            </a:r>
            <a:r>
              <a:rPr lang="en-US" altLang="zh-TW" sz="1400">
                <a:latin typeface="Consolas" panose="020B0609020204030204" pitchFamily="49" charset="0"/>
              </a:rPr>
              <a:t>QQ</a:t>
            </a:r>
            <a:r>
              <a:rPr lang="zh-TW" altLang="en-US" sz="1400">
                <a:latin typeface="Consolas" panose="020B0609020204030204" pitchFamily="49" charset="0"/>
              </a:rPr>
              <a:t>’</a:t>
            </a:r>
            <a:r>
              <a:rPr lang="en-US" altLang="zh-TW" sz="1400">
                <a:latin typeface="Consolas" panose="020B0609020204030204" pitchFamily="49" charset="0"/>
              </a:rPr>
              <a:t> </a:t>
            </a:r>
            <a:endParaRPr lang="zh-TW" altLang="en-US" sz="1400"/>
          </a:p>
        </p:txBody>
      </p:sp>
      <p:sp>
        <p:nvSpPr>
          <p:cNvPr id="36" name="向下箭號 35"/>
          <p:cNvSpPr/>
          <p:nvPr/>
        </p:nvSpPr>
        <p:spPr>
          <a:xfrm>
            <a:off x="668215" y="6424245"/>
            <a:ext cx="269631" cy="3233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66796" y="6389830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spc="600">
                <a:solidFill>
                  <a:schemeClr val="accent2"/>
                </a:solidFill>
              </a:rPr>
              <a:t>下頁繼續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0473872" y="303469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矩形 27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1" name="矩形 30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38" name="矩形 37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9" name="矩形 38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40" name="矩形 39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41" name="矩形 40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42" name="矩形 41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43" name="矩形 42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35777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4801" y="1513036"/>
            <a:ext cx="10090829" cy="512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4803" y="1974626"/>
            <a:ext cx="7936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en-US" altLang="zh-TW" sz="1400"/>
              <a:t>SELECT</a:t>
            </a:r>
            <a:r>
              <a:rPr lang="zh-TW" altLang="en-US" sz="1400"/>
              <a:t>有幾種用法：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r>
              <a:rPr lang="zh-TW" altLang="en-US" sz="1400"/>
              <a:t>轉換型別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r>
              <a:rPr lang="zh-TW" altLang="en-US" sz="1400"/>
              <a:t>轉換大小寫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5"/>
            </a:pPr>
            <a:endParaRPr lang="en-US" altLang="zh-TW" sz="1400"/>
          </a:p>
        </p:txBody>
      </p:sp>
      <p:sp>
        <p:nvSpPr>
          <p:cNvPr id="7" name="文字方塊 6"/>
          <p:cNvSpPr txBox="1"/>
          <p:nvPr/>
        </p:nvSpPr>
        <p:spPr>
          <a:xfrm>
            <a:off x="424801" y="1527543"/>
            <a:ext cx="186149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備註</a:t>
            </a:r>
            <a:r>
              <a:rPr lang="en-US" altLang="zh-TW" spc="300">
                <a:solidFill>
                  <a:schemeClr val="bg1"/>
                </a:solidFill>
              </a:rPr>
              <a:t>1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7955" y="3237114"/>
            <a:ext cx="416011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3731" y="2520677"/>
            <a:ext cx="435888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112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07955" y="3996584"/>
            <a:ext cx="783740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'Monday, 13 December 2010'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'zh-CN'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  <a:endParaRPr lang="zh-TW" altLang="en-US" sz="3600"/>
          </a:p>
        </p:txBody>
      </p:sp>
      <p:sp>
        <p:nvSpPr>
          <p:cNvPr id="13" name="矩形 12"/>
          <p:cNvSpPr/>
          <p:nvPr/>
        </p:nvSpPr>
        <p:spPr>
          <a:xfrm>
            <a:off x="850550" y="2537175"/>
            <a:ext cx="7085249" cy="199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en-US" altLang="zh-TW" sz="1400"/>
              <a:t>CONVERT</a:t>
            </a:r>
            <a:r>
              <a:rPr lang="zh-TW" altLang="en-US" sz="1400"/>
              <a:t>：</a:t>
            </a:r>
            <a:endParaRPr lang="en-US" altLang="zh-TW" sz="1400"/>
          </a:p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endParaRPr lang="en-US" altLang="zh-TW" sz="1400"/>
          </a:p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endParaRPr lang="en-US" altLang="zh-TW" sz="1400"/>
          </a:p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en-US" altLang="zh-TW" sz="1400"/>
              <a:t>CAST	</a:t>
            </a:r>
            <a:r>
              <a:rPr lang="zh-TW" altLang="en-US" sz="1400"/>
              <a:t>：</a:t>
            </a:r>
            <a:endParaRPr lang="en-US" altLang="zh-TW" sz="1400"/>
          </a:p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endParaRPr lang="en-US" altLang="zh-TW" sz="1400"/>
          </a:p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endParaRPr lang="en-US" altLang="zh-TW" sz="1400"/>
          </a:p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en-US" altLang="zh-TW" sz="1400"/>
              <a:t>Parse	</a:t>
            </a:r>
            <a:r>
              <a:rPr lang="zh-TW" altLang="en-US" sz="1400"/>
              <a:t>：</a:t>
            </a:r>
            <a:endParaRPr lang="en-US" altLang="zh-TW" sz="1400"/>
          </a:p>
          <a:p>
            <a:pPr marL="228600" indent="-228600">
              <a:spcBef>
                <a:spcPts val="200"/>
              </a:spcBef>
              <a:buFont typeface="Wingdings" panose="05000000000000000000" pitchFamily="2" charset="2"/>
              <a:buChar char="l"/>
            </a:pPr>
            <a:endParaRPr lang="en-US" altLang="zh-TW" sz="1400"/>
          </a:p>
        </p:txBody>
      </p:sp>
      <p:sp>
        <p:nvSpPr>
          <p:cNvPr id="14" name="矩形 13"/>
          <p:cNvSpPr/>
          <p:nvPr/>
        </p:nvSpPr>
        <p:spPr>
          <a:xfrm>
            <a:off x="2207955" y="4376319"/>
            <a:ext cx="55898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200"/>
              <a:t>Sql Server 2012 </a:t>
            </a:r>
            <a:r>
              <a:rPr lang="zh-TW" altLang="en-US" sz="1200"/>
              <a:t>新增的功能，只能將</a:t>
            </a:r>
            <a:r>
              <a:rPr lang="zh-TW" altLang="en-US" sz="1200">
                <a:solidFill>
                  <a:srgbClr val="FF3300"/>
                </a:solidFill>
              </a:rPr>
              <a:t>字串</a:t>
            </a:r>
            <a:r>
              <a:rPr lang="zh-TW" altLang="en-US" sz="1200"/>
              <a:t>轉換為</a:t>
            </a:r>
            <a:r>
              <a:rPr lang="zh-TW" altLang="en-US" sz="1200">
                <a:solidFill>
                  <a:srgbClr val="FF3300"/>
                </a:solidFill>
              </a:rPr>
              <a:t>數位類型</a:t>
            </a:r>
            <a:r>
              <a:rPr lang="zh-TW" altLang="en-US" sz="1200"/>
              <a:t>或者</a:t>
            </a:r>
            <a:r>
              <a:rPr lang="zh-TW" altLang="en-US" sz="1200">
                <a:solidFill>
                  <a:srgbClr val="FF3300"/>
                </a:solidFill>
              </a:rPr>
              <a:t>日期類型</a:t>
            </a:r>
            <a:endParaRPr lang="en-US" altLang="zh-TW" sz="1200"/>
          </a:p>
          <a:p>
            <a:pPr>
              <a:spcBef>
                <a:spcPts val="200"/>
              </a:spcBef>
            </a:pPr>
            <a:r>
              <a:rPr lang="en-US" altLang="zh-TW" sz="1200"/>
              <a:t>Cast </a:t>
            </a:r>
            <a:r>
              <a:rPr lang="zh-TW" altLang="en-US" sz="1200"/>
              <a:t>和 </a:t>
            </a:r>
            <a:r>
              <a:rPr lang="en-US" altLang="zh-TW" sz="1200"/>
              <a:t>Convert </a:t>
            </a:r>
            <a:r>
              <a:rPr lang="zh-TW" altLang="en-US" sz="1200"/>
              <a:t>對這種類型的字串都是不支援的。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207955" y="2900412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/>
              <a:t>使日期與時間值，小數之間轉換具有更寬的靈活性。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207955" y="3616849"/>
            <a:ext cx="6808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zh-TW" altLang="en-US" sz="1400"/>
              <a:t>當小數轉化為數值，並保留原始運算式中的小數數值時，仍然需要使用</a:t>
            </a:r>
            <a:r>
              <a:rPr lang="en-US" altLang="zh-TW" sz="1400"/>
              <a:t>CAST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412774" y="1877556"/>
            <a:ext cx="3591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accent5"/>
                </a:solidFill>
              </a:rPr>
              <a:t>獲取當下時間值，型別：</a:t>
            </a:r>
            <a:r>
              <a:rPr lang="en-US" altLang="zh-TW" sz="1600">
                <a:solidFill>
                  <a:schemeClr val="accent5"/>
                </a:solidFill>
              </a:rPr>
              <a:t>Datetime</a:t>
            </a:r>
            <a:endParaRPr lang="zh-TW" altLang="en-US" sz="1600">
              <a:solidFill>
                <a:schemeClr val="accent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2877" y="2533377"/>
            <a:ext cx="940723" cy="24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0"/>
          </p:cNvCxnSpPr>
          <p:nvPr/>
        </p:nvCxnSpPr>
        <p:spPr>
          <a:xfrm flipH="1" flipV="1">
            <a:off x="5470215" y="2212216"/>
            <a:ext cx="3024" cy="32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86745" y="5158113"/>
            <a:ext cx="2868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3600"/>
          </a:p>
        </p:txBody>
      </p:sp>
      <p:sp>
        <p:nvSpPr>
          <p:cNvPr id="24" name="矩形 23"/>
          <p:cNvSpPr/>
          <p:nvPr/>
        </p:nvSpPr>
        <p:spPr>
          <a:xfrm>
            <a:off x="1089558" y="5445253"/>
            <a:ext cx="2868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LOWER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3600"/>
          </a:p>
        </p:txBody>
      </p:sp>
      <p:sp>
        <p:nvSpPr>
          <p:cNvPr id="25" name="文字方塊 24"/>
          <p:cNvSpPr txBox="1"/>
          <p:nvPr/>
        </p:nvSpPr>
        <p:spPr>
          <a:xfrm>
            <a:off x="3954837" y="5149566"/>
            <a:ext cx="4349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→列出符合條件的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[teacherName]</a:t>
            </a:r>
            <a:r>
              <a:rPr lang="zh-TW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且把字元都改</a:t>
            </a:r>
            <a:r>
              <a:rPr lang="zh-TW" altLang="en-US" sz="1400">
                <a:solidFill>
                  <a:srgbClr val="FF3300"/>
                </a:solidFill>
                <a:latin typeface="Consolas" panose="020B0609020204030204" pitchFamily="49" charset="0"/>
              </a:rPr>
              <a:t>大寫</a:t>
            </a:r>
            <a:endParaRPr lang="zh-TW" altLang="en-US" sz="1400">
              <a:solidFill>
                <a:srgbClr val="FF33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54836" y="5435500"/>
            <a:ext cx="4349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→列出符合條件的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[teacherName]</a:t>
            </a:r>
            <a:r>
              <a:rPr lang="zh-TW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且把字元都改</a:t>
            </a:r>
            <a:r>
              <a:rPr lang="zh-TW" altLang="en-US" sz="1400">
                <a:solidFill>
                  <a:srgbClr val="FF3300"/>
                </a:solidFill>
                <a:latin typeface="Consolas" panose="020B0609020204030204" pitchFamily="49" charset="0"/>
              </a:rPr>
              <a:t>小寫</a:t>
            </a:r>
            <a:endParaRPr lang="zh-TW" altLang="en-US" sz="1400">
              <a:solidFill>
                <a:srgbClr val="FF33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32500" y="2533377"/>
            <a:ext cx="335568" cy="24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368068" y="2533377"/>
            <a:ext cx="62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045894" y="2388416"/>
            <a:ext cx="3469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accent5"/>
                </a:solidFill>
              </a:rPr>
              <a:t>有很多日期的表達方式，可以從這裡改。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473872" y="303469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2" name="矩形 31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33" name="矩形 32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4" name="矩形 33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5" name="矩形 34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6" name="矩形 35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37" name="矩形 36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38" name="矩形 37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  <p:sp>
        <p:nvSpPr>
          <p:cNvPr id="39" name="向下箭號 38"/>
          <p:cNvSpPr/>
          <p:nvPr/>
        </p:nvSpPr>
        <p:spPr>
          <a:xfrm>
            <a:off x="651969" y="6219363"/>
            <a:ext cx="269631" cy="3233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50550" y="6184948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spc="600">
                <a:solidFill>
                  <a:schemeClr val="accent2"/>
                </a:solidFill>
              </a:rPr>
              <a:t>下頁繼續</a:t>
            </a:r>
          </a:p>
        </p:txBody>
      </p:sp>
    </p:spTree>
    <p:extLst>
      <p:ext uri="{BB962C8B-B14F-4D97-AF65-F5344CB8AC3E}">
        <p14:creationId xmlns:p14="http://schemas.microsoft.com/office/powerpoint/2010/main" val="19982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473872" y="303469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2" name="矩形 31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33" name="矩形 32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4" name="矩形 33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5" name="矩形 34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6" name="矩形 35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37" name="矩形 36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38" name="矩形 37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  <p:sp>
        <p:nvSpPr>
          <p:cNvPr id="39" name="矩形 38"/>
          <p:cNvSpPr/>
          <p:nvPr/>
        </p:nvSpPr>
        <p:spPr>
          <a:xfrm>
            <a:off x="424801" y="1513036"/>
            <a:ext cx="10090829" cy="512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24803" y="1974626"/>
            <a:ext cx="793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en-US" altLang="zh-TW" sz="1400"/>
              <a:t>SELECT</a:t>
            </a:r>
            <a:r>
              <a:rPr lang="zh-TW" altLang="en-US" sz="1400"/>
              <a:t>有幾種用法：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7"/>
            </a:pPr>
            <a:r>
              <a:rPr lang="zh-TW" altLang="en-US" sz="1400"/>
              <a:t>轉換日期成 年月日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7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7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7"/>
            </a:pPr>
            <a:r>
              <a:rPr lang="zh-TW" altLang="en-US" sz="1400"/>
              <a:t>轉換數值資料</a:t>
            </a:r>
            <a:endParaRPr lang="en-US" altLang="zh-TW" sz="1400"/>
          </a:p>
        </p:txBody>
      </p:sp>
      <p:sp>
        <p:nvSpPr>
          <p:cNvPr id="41" name="文字方塊 40"/>
          <p:cNvSpPr txBox="1"/>
          <p:nvPr/>
        </p:nvSpPr>
        <p:spPr>
          <a:xfrm>
            <a:off x="424801" y="1527543"/>
            <a:ext cx="186149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備註</a:t>
            </a:r>
            <a:r>
              <a:rPr lang="en-US" altLang="zh-TW" spc="300">
                <a:solidFill>
                  <a:schemeClr val="bg1"/>
                </a:solidFill>
              </a:rPr>
              <a:t>1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86745" y="2586353"/>
            <a:ext cx="568959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()),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()),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295" y="373787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3600"/>
          </a:p>
        </p:txBody>
      </p:sp>
      <p:sp>
        <p:nvSpPr>
          <p:cNvPr id="4" name="文字方塊 3"/>
          <p:cNvSpPr txBox="1"/>
          <p:nvPr/>
        </p:nvSpPr>
        <p:spPr>
          <a:xfrm>
            <a:off x="1080974" y="3423088"/>
            <a:ext cx="2188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/>
              <a:t>ROUND</a:t>
            </a:r>
            <a:r>
              <a:rPr lang="zh-TW" altLang="en-US" sz="1400"/>
              <a:t>：四捨五入</a:t>
            </a: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/>
              <a:t>CELING</a:t>
            </a:r>
            <a:r>
              <a:rPr lang="zh-TW" altLang="en-US" sz="1400"/>
              <a:t>：無條件進位</a:t>
            </a: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/>
              <a:t>FLOOR</a:t>
            </a:r>
            <a:r>
              <a:rPr lang="zh-TW" altLang="en-US" sz="1400"/>
              <a:t>：無條件捨去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2286295" y="4410650"/>
            <a:ext cx="3423746" cy="682854"/>
            <a:chOff x="2286295" y="4396481"/>
            <a:chExt cx="3423746" cy="682854"/>
          </a:xfrm>
        </p:grpSpPr>
        <p:sp>
          <p:nvSpPr>
            <p:cNvPr id="9" name="矩形 8"/>
            <p:cNvSpPr/>
            <p:nvPr/>
          </p:nvSpPr>
          <p:spPr>
            <a:xfrm>
              <a:off x="2286295" y="4396481"/>
              <a:ext cx="22717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>
                  <a:solidFill>
                    <a:srgbClr val="FF00FF"/>
                  </a:solidFill>
                  <a:latin typeface="Consolas" panose="020B0609020204030204" pitchFamily="49" charset="0"/>
                </a:rPr>
                <a:t>CEILING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11.22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zh-TW" altLang="en-US" sz="36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86295" y="4771558"/>
              <a:ext cx="237116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>
                  <a:solidFill>
                    <a:srgbClr val="FF00FF"/>
                  </a:solidFill>
                  <a:latin typeface="Consolas" panose="020B0609020204030204" pitchFamily="49" charset="0"/>
                </a:rPr>
                <a:t>CEILING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(-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11.22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zh-TW" altLang="en-US" sz="3600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4863455" y="4513856"/>
              <a:ext cx="244743" cy="1061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向右箭號 42"/>
            <p:cNvSpPr/>
            <p:nvPr/>
          </p:nvSpPr>
          <p:spPr>
            <a:xfrm>
              <a:off x="4863456" y="4872369"/>
              <a:ext cx="244743" cy="1061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240041" y="4396481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/>
                <a:t>12</a:t>
              </a:r>
              <a:endParaRPr lang="zh-TW" altLang="en-US" sz="140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240041" y="4771557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/>
                <a:t>-11</a:t>
              </a:r>
              <a:endParaRPr lang="zh-TW" altLang="en-US" sz="1400"/>
            </a:p>
          </p:txBody>
        </p:sp>
      </p:grpSp>
      <p:sp>
        <p:nvSpPr>
          <p:cNvPr id="47" name="向右箭號 46"/>
          <p:cNvSpPr/>
          <p:nvPr/>
        </p:nvSpPr>
        <p:spPr>
          <a:xfrm>
            <a:off x="4863455" y="3838686"/>
            <a:ext cx="244743" cy="10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5208227" y="37378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四捨五入至整數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2286295" y="5445111"/>
            <a:ext cx="3423746" cy="682854"/>
            <a:chOff x="2286295" y="4396481"/>
            <a:chExt cx="3423746" cy="682854"/>
          </a:xfrm>
        </p:grpSpPr>
        <p:sp>
          <p:nvSpPr>
            <p:cNvPr id="50" name="矩形 49"/>
            <p:cNvSpPr/>
            <p:nvPr/>
          </p:nvSpPr>
          <p:spPr>
            <a:xfrm>
              <a:off x="2286295" y="4396481"/>
              <a:ext cx="207300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>
                  <a:solidFill>
                    <a:srgbClr val="FF00FF"/>
                  </a:solidFill>
                  <a:latin typeface="Consolas" panose="020B0609020204030204" pitchFamily="49" charset="0"/>
                </a:rPr>
                <a:t>FLOOR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11.22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zh-TW" altLang="en-US" sz="36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286295" y="4771558"/>
              <a:ext cx="21723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>
                  <a:solidFill>
                    <a:srgbClr val="FF00FF"/>
                  </a:solidFill>
                  <a:latin typeface="Consolas" panose="020B0609020204030204" pitchFamily="49" charset="0"/>
                </a:rPr>
                <a:t>FLOOR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(-</a:t>
              </a:r>
              <a:r>
                <a:rPr lang="en-US" altLang="zh-TW" sz="1400">
                  <a:solidFill>
                    <a:srgbClr val="000000"/>
                  </a:solidFill>
                  <a:latin typeface="Consolas" panose="020B0609020204030204" pitchFamily="49" charset="0"/>
                </a:rPr>
                <a:t>11.22</a:t>
              </a:r>
              <a:r>
                <a:rPr lang="en-US" altLang="zh-TW" sz="140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zh-TW" altLang="en-US" sz="3600"/>
            </a:p>
          </p:txBody>
        </p:sp>
        <p:sp>
          <p:nvSpPr>
            <p:cNvPr id="52" name="向右箭號 51"/>
            <p:cNvSpPr/>
            <p:nvPr/>
          </p:nvSpPr>
          <p:spPr>
            <a:xfrm>
              <a:off x="4863455" y="4513856"/>
              <a:ext cx="244743" cy="1061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向右箭號 52"/>
            <p:cNvSpPr/>
            <p:nvPr/>
          </p:nvSpPr>
          <p:spPr>
            <a:xfrm>
              <a:off x="4863456" y="4872369"/>
              <a:ext cx="244743" cy="1061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5240041" y="4396481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/>
                <a:t>11</a:t>
              </a:r>
              <a:endParaRPr lang="zh-TW" altLang="en-US" sz="140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240041" y="4771557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/>
                <a:t>-12</a:t>
              </a:r>
              <a:endParaRPr lang="zh-TW" altLang="en-US" sz="1400"/>
            </a:p>
          </p:txBody>
        </p:sp>
      </p:grpSp>
      <p:sp>
        <p:nvSpPr>
          <p:cNvPr id="56" name="向下箭號 55"/>
          <p:cNvSpPr/>
          <p:nvPr/>
        </p:nvSpPr>
        <p:spPr>
          <a:xfrm>
            <a:off x="651969" y="6219363"/>
            <a:ext cx="269631" cy="3233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850550" y="6184948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spc="600">
                <a:solidFill>
                  <a:schemeClr val="accent2"/>
                </a:solidFill>
              </a:rPr>
              <a:t>下頁繼續</a:t>
            </a:r>
          </a:p>
        </p:txBody>
      </p:sp>
    </p:spTree>
    <p:extLst>
      <p:ext uri="{BB962C8B-B14F-4D97-AF65-F5344CB8AC3E}">
        <p14:creationId xmlns:p14="http://schemas.microsoft.com/office/powerpoint/2010/main" val="23263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73872" y="63500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spc="603">
                <a:solidFill>
                  <a:schemeClr val="bg1"/>
                </a:solidFill>
              </a:rPr>
              <a:t>資料型別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主要類型</a:t>
            </a:r>
          </a:p>
        </p:txBody>
      </p:sp>
      <p:sp>
        <p:nvSpPr>
          <p:cNvPr id="33" name="矩形 32"/>
          <p:cNvSpPr/>
          <p:nvPr/>
        </p:nvSpPr>
        <p:spPr>
          <a:xfrm>
            <a:off x="546855" y="1737190"/>
            <a:ext cx="9804153" cy="45721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23388" y="5755363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下頁開始介紹各類型之常用的型別</a:t>
            </a:r>
          </a:p>
        </p:txBody>
      </p:sp>
      <p:sp>
        <p:nvSpPr>
          <p:cNvPr id="13" name="矩形 12"/>
          <p:cNvSpPr/>
          <p:nvPr/>
        </p:nvSpPr>
        <p:spPr>
          <a:xfrm>
            <a:off x="1023388" y="1938790"/>
            <a:ext cx="89840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在 </a:t>
            </a:r>
            <a:r>
              <a:rPr lang="en-US" altLang="zh-TW"/>
              <a:t>SQL Server </a:t>
            </a:r>
            <a:r>
              <a:rPr lang="zh-TW" altLang="en-US"/>
              <a:t>中，每個資料行、區域變數、運算式和參數都有相關的資料類型。 資料類型是指定物件所能保留之資料類型的屬性。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　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/>
          </a:p>
        </p:txBody>
      </p:sp>
      <p:grpSp>
        <p:nvGrpSpPr>
          <p:cNvPr id="1026" name="群組 1025"/>
          <p:cNvGrpSpPr/>
          <p:nvPr/>
        </p:nvGrpSpPr>
        <p:grpSpPr>
          <a:xfrm>
            <a:off x="1371600" y="2907338"/>
            <a:ext cx="4391461" cy="2729997"/>
            <a:chOff x="1023388" y="2786721"/>
            <a:chExt cx="4391461" cy="2729997"/>
          </a:xfrm>
        </p:grpSpPr>
        <p:grpSp>
          <p:nvGrpSpPr>
            <p:cNvPr id="34" name="群組 33"/>
            <p:cNvGrpSpPr/>
            <p:nvPr/>
          </p:nvGrpSpPr>
          <p:grpSpPr>
            <a:xfrm>
              <a:off x="1023388" y="2786721"/>
              <a:ext cx="4391461" cy="2141240"/>
              <a:chOff x="703348" y="2421890"/>
              <a:chExt cx="4391461" cy="214124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546302" y="2421890"/>
                <a:ext cx="15485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>
                    <a:solidFill>
                      <a:srgbClr val="000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字串</a:t>
                </a:r>
                <a:r>
                  <a:rPr lang="zh-TW" altLang="en-US"/>
                  <a:t> 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546302" y="3011891"/>
                <a:ext cx="15485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>
                    <a:solidFill>
                      <a:srgbClr val="000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整數</a:t>
                </a:r>
                <a:r>
                  <a:rPr lang="zh-TW" altLang="en-US"/>
                  <a:t> 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546302" y="4193798"/>
                <a:ext cx="15485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>
                    <a:solidFill>
                      <a:srgbClr val="000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日期｜時間</a:t>
                </a:r>
                <a:r>
                  <a:rPr lang="zh-TW" altLang="en-US"/>
                  <a:t> 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546302" y="3601892"/>
                <a:ext cx="15485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>
                    <a:solidFill>
                      <a:srgbClr val="000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浮點數</a:t>
                </a:r>
                <a:r>
                  <a:rPr lang="zh-TW" altLang="en-US"/>
                  <a:t> 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03348" y="3601892"/>
                <a:ext cx="15485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>
                    <a:solidFill>
                      <a:srgbClr val="000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資料型別</a:t>
                </a:r>
              </a:p>
            </p:txBody>
          </p:sp>
          <p:cxnSp>
            <p:nvCxnSpPr>
              <p:cNvPr id="15" name="肘形接點 14"/>
              <p:cNvCxnSpPr>
                <a:endCxn id="9" idx="1"/>
              </p:cNvCxnSpPr>
              <p:nvPr/>
            </p:nvCxnSpPr>
            <p:spPr>
              <a:xfrm>
                <a:off x="2251855" y="3786557"/>
                <a:ext cx="1294447" cy="591907"/>
              </a:xfrm>
              <a:prstGeom prst="bentConnector3">
                <a:avLst>
                  <a:gd name="adj1" fmla="val 24246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接點 18"/>
              <p:cNvCxnSpPr>
                <a:stCxn id="11" idx="3"/>
                <a:endCxn id="7" idx="1"/>
              </p:cNvCxnSpPr>
              <p:nvPr/>
            </p:nvCxnSpPr>
            <p:spPr>
              <a:xfrm flipV="1">
                <a:off x="2251855" y="2606556"/>
                <a:ext cx="1294447" cy="1180002"/>
              </a:xfrm>
              <a:prstGeom prst="bentConnector3">
                <a:avLst>
                  <a:gd name="adj1" fmla="val 24246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8" idx="1"/>
                <a:endCxn id="11" idx="3"/>
              </p:cNvCxnSpPr>
              <p:nvPr/>
            </p:nvCxnSpPr>
            <p:spPr>
              <a:xfrm rot="10800000" flipV="1">
                <a:off x="2251856" y="3196556"/>
                <a:ext cx="1294447" cy="590001"/>
              </a:xfrm>
              <a:prstGeom prst="bentConnector3">
                <a:avLst>
                  <a:gd name="adj1" fmla="val 75754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/>
            <p:cNvSpPr/>
            <p:nvPr/>
          </p:nvSpPr>
          <p:spPr>
            <a:xfrm>
              <a:off x="3866341" y="5147386"/>
              <a:ext cx="154850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/>
                <a:t>貨幣</a:t>
              </a:r>
            </a:p>
          </p:txBody>
        </p:sp>
        <p:cxnSp>
          <p:nvCxnSpPr>
            <p:cNvPr id="32" name="肘形接點 31"/>
            <p:cNvCxnSpPr>
              <a:stCxn id="26" idx="1"/>
            </p:cNvCxnSpPr>
            <p:nvPr/>
          </p:nvCxnSpPr>
          <p:spPr>
            <a:xfrm rot="10800000">
              <a:off x="2571895" y="4153376"/>
              <a:ext cx="1294446" cy="1178676"/>
            </a:xfrm>
            <a:prstGeom prst="bentConnector3">
              <a:avLst>
                <a:gd name="adj1" fmla="val 75754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線接點 1023"/>
            <p:cNvCxnSpPr>
              <a:endCxn id="10" idx="1"/>
            </p:cNvCxnSpPr>
            <p:nvPr/>
          </p:nvCxnSpPr>
          <p:spPr>
            <a:xfrm>
              <a:off x="2867025" y="4151388"/>
              <a:ext cx="999317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71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473872" y="303469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2" name="矩形 31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33" name="矩形 32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4" name="矩形 33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5" name="矩形 34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6" name="矩形 35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37" name="矩形 36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38" name="矩形 37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  <p:sp>
        <p:nvSpPr>
          <p:cNvPr id="39" name="矩形 38"/>
          <p:cNvSpPr/>
          <p:nvPr/>
        </p:nvSpPr>
        <p:spPr>
          <a:xfrm>
            <a:off x="424801" y="1513036"/>
            <a:ext cx="10090829" cy="1994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24803" y="1974626"/>
            <a:ext cx="7936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en-US" altLang="zh-TW" sz="1400"/>
              <a:t>SELECT</a:t>
            </a:r>
            <a:r>
              <a:rPr lang="zh-TW" altLang="en-US" sz="1400"/>
              <a:t>有幾種用法：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 startAt="9"/>
            </a:pPr>
            <a:r>
              <a:rPr lang="zh-TW" altLang="en-US" sz="1400"/>
              <a:t>隨機抽取資料</a:t>
            </a:r>
            <a:endParaRPr lang="en-US" altLang="zh-TW" sz="1400"/>
          </a:p>
        </p:txBody>
      </p:sp>
      <p:sp>
        <p:nvSpPr>
          <p:cNvPr id="41" name="文字方塊 40"/>
          <p:cNvSpPr txBox="1"/>
          <p:nvPr/>
        </p:nvSpPr>
        <p:spPr>
          <a:xfrm>
            <a:off x="424801" y="1527543"/>
            <a:ext cx="186149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備註</a:t>
            </a:r>
            <a:r>
              <a:rPr lang="en-US" altLang="zh-TW" spc="300">
                <a:solidFill>
                  <a:schemeClr val="bg1"/>
                </a:solidFill>
              </a:rPr>
              <a:t>1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1700" y="2340844"/>
            <a:ext cx="24384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[teacherNew]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NEWID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zh-TW" altLang="en-US" sz="3600"/>
          </a:p>
        </p:txBody>
      </p:sp>
      <p:sp>
        <p:nvSpPr>
          <p:cNvPr id="58" name="文字方塊 57"/>
          <p:cNvSpPr txBox="1"/>
          <p:nvPr/>
        </p:nvSpPr>
        <p:spPr>
          <a:xfrm>
            <a:off x="4610100" y="2633231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→從表格裡面隨機抽出</a:t>
            </a:r>
            <a:r>
              <a:rPr lang="en-US" altLang="zh-TW" sz="1400"/>
              <a:t>3</a:t>
            </a:r>
            <a:r>
              <a:rPr lang="zh-TW" altLang="en-US" sz="1400"/>
              <a:t>筆資料</a:t>
            </a:r>
          </a:p>
        </p:txBody>
      </p:sp>
    </p:spTree>
    <p:extLst>
      <p:ext uri="{BB962C8B-B14F-4D97-AF65-F5344CB8AC3E}">
        <p14:creationId xmlns:p14="http://schemas.microsoft.com/office/powerpoint/2010/main" val="16030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802" y="1531348"/>
            <a:ext cx="9886655" cy="4693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4804" y="1531348"/>
            <a:ext cx="145886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 備 註</a:t>
            </a:r>
            <a:r>
              <a:rPr lang="en-US" altLang="zh-TW" spc="300">
                <a:solidFill>
                  <a:schemeClr val="bg1"/>
                </a:solidFill>
              </a:rPr>
              <a:t>2</a:t>
            </a:r>
            <a:r>
              <a:rPr lang="zh-TW" altLang="en-US" spc="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4803" y="1974626"/>
            <a:ext cx="7936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en-US" altLang="zh-TW" sz="1400"/>
              <a:t>WHERE</a:t>
            </a:r>
            <a:r>
              <a:rPr lang="zh-TW" altLang="en-US" sz="1400"/>
              <a:t>有幾種用法：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/>
              <a:t>簡單比較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/>
              <a:t>模糊查詢                                                                               →撈出老師名字有含</a:t>
            </a:r>
            <a:r>
              <a:rPr lang="en-US" altLang="zh-TW" sz="1400"/>
              <a:t>‘G’</a:t>
            </a:r>
            <a:r>
              <a:rPr lang="zh-TW" altLang="en-US" sz="1400"/>
              <a:t>的資料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1400"/>
              <a:t>準確查詢</a:t>
            </a: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400"/>
          </a:p>
        </p:txBody>
      </p:sp>
      <p:sp>
        <p:nvSpPr>
          <p:cNvPr id="8" name="矩形 7"/>
          <p:cNvSpPr/>
          <p:nvPr/>
        </p:nvSpPr>
        <p:spPr>
          <a:xfrm>
            <a:off x="1889911" y="2267013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[salary]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1200</a:t>
            </a:r>
            <a:endParaRPr lang="zh-TW" altLang="en-US" sz="3600"/>
          </a:p>
        </p:txBody>
      </p:sp>
      <p:sp>
        <p:nvSpPr>
          <p:cNvPr id="9" name="矩形 8"/>
          <p:cNvSpPr/>
          <p:nvPr/>
        </p:nvSpPr>
        <p:spPr>
          <a:xfrm>
            <a:off x="1886791" y="4892641"/>
            <a:ext cx="2868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'Grace'</a:t>
            </a:r>
            <a:endParaRPr lang="zh-TW" altLang="en-US" sz="3600"/>
          </a:p>
        </p:txBody>
      </p:sp>
      <p:sp>
        <p:nvSpPr>
          <p:cNvPr id="10" name="矩形 9"/>
          <p:cNvSpPr/>
          <p:nvPr/>
        </p:nvSpPr>
        <p:spPr>
          <a:xfrm>
            <a:off x="1889911" y="2838325"/>
            <a:ext cx="316625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'%G%'</a:t>
            </a:r>
            <a:endParaRPr lang="zh-TW" altLang="en-US" sz="3600"/>
          </a:p>
        </p:txBody>
      </p:sp>
      <p:sp>
        <p:nvSpPr>
          <p:cNvPr id="11" name="矩形 10"/>
          <p:cNvSpPr/>
          <p:nvPr/>
        </p:nvSpPr>
        <p:spPr>
          <a:xfrm>
            <a:off x="1889911" y="3220048"/>
            <a:ext cx="366318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'[0-9]%G%'</a:t>
            </a:r>
            <a:endParaRPr lang="zh-TW" altLang="en-US" sz="3600"/>
          </a:p>
        </p:txBody>
      </p:sp>
      <p:sp>
        <p:nvSpPr>
          <p:cNvPr id="12" name="矩形 11"/>
          <p:cNvSpPr/>
          <p:nvPr/>
        </p:nvSpPr>
        <p:spPr>
          <a:xfrm>
            <a:off x="1886791" y="5274364"/>
            <a:ext cx="422102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李白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'Grace'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).</a:t>
            </a:r>
            <a:endParaRPr lang="zh-TW" altLang="en-US" sz="3600"/>
          </a:p>
        </p:txBody>
      </p:sp>
      <p:sp>
        <p:nvSpPr>
          <p:cNvPr id="13" name="矩形 12"/>
          <p:cNvSpPr/>
          <p:nvPr/>
        </p:nvSpPr>
        <p:spPr>
          <a:xfrm>
            <a:off x="1883671" y="5656087"/>
            <a:ext cx="531427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李白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'Grace'</a:t>
            </a:r>
            <a:endParaRPr lang="zh-TW" altLang="en-US" sz="3600"/>
          </a:p>
        </p:txBody>
      </p:sp>
      <p:sp>
        <p:nvSpPr>
          <p:cNvPr id="15" name="矩形 14"/>
          <p:cNvSpPr/>
          <p:nvPr/>
        </p:nvSpPr>
        <p:spPr>
          <a:xfrm>
            <a:off x="1889911" y="3596950"/>
            <a:ext cx="316625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'Gr'</a:t>
            </a:r>
            <a:endParaRPr lang="zh-TW" altLang="en-US" sz="3600"/>
          </a:p>
        </p:txBody>
      </p:sp>
      <p:sp>
        <p:nvSpPr>
          <p:cNvPr id="16" name="矩形 15"/>
          <p:cNvSpPr/>
          <p:nvPr/>
        </p:nvSpPr>
        <p:spPr>
          <a:xfrm>
            <a:off x="1886791" y="4405049"/>
            <a:ext cx="394210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白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zh-TW" altLang="en-US" sz="3600"/>
          </a:p>
        </p:txBody>
      </p:sp>
      <p:sp>
        <p:nvSpPr>
          <p:cNvPr id="18" name="文字方塊 17"/>
          <p:cNvSpPr txBox="1"/>
          <p:nvPr/>
        </p:nvSpPr>
        <p:spPr>
          <a:xfrm>
            <a:off x="5500158" y="3197436"/>
            <a:ext cx="342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→撈出老師名字有含</a:t>
            </a:r>
            <a:r>
              <a:rPr lang="en-US" altLang="zh-TW" sz="1400"/>
              <a:t>’</a:t>
            </a:r>
            <a:r>
              <a:rPr lang="zh-TW" altLang="en-US" sz="1400"/>
              <a:t>任何數字</a:t>
            </a:r>
            <a:r>
              <a:rPr lang="en-US" altLang="zh-TW" sz="1400"/>
              <a:t>&amp;G‘</a:t>
            </a:r>
            <a:r>
              <a:rPr lang="zh-TW" altLang="en-US" sz="1400"/>
              <a:t>的資料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056162" y="3595406"/>
            <a:ext cx="3531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→撈出老師名字內</a:t>
            </a:r>
            <a:r>
              <a:rPr lang="zh-TW" altLang="en-US" sz="1400">
                <a:solidFill>
                  <a:srgbClr val="FF3300"/>
                </a:solidFill>
              </a:rPr>
              <a:t>前</a:t>
            </a:r>
            <a:r>
              <a:rPr lang="zh-TW" altLang="en-US" sz="1400"/>
              <a:t>兩個字元為</a:t>
            </a:r>
            <a:r>
              <a:rPr lang="en-US" altLang="zh-TW" sz="1400"/>
              <a:t>‘Gr’</a:t>
            </a:r>
            <a:r>
              <a:rPr lang="zh-TW" altLang="en-US" sz="1400"/>
              <a:t>的資料</a:t>
            </a:r>
          </a:p>
        </p:txBody>
      </p:sp>
      <p:sp>
        <p:nvSpPr>
          <p:cNvPr id="19" name="矩形 18"/>
          <p:cNvSpPr/>
          <p:nvPr/>
        </p:nvSpPr>
        <p:spPr>
          <a:xfrm>
            <a:off x="1889911" y="3983494"/>
            <a:ext cx="32656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‘ce'</a:t>
            </a:r>
            <a:endParaRPr lang="zh-TW" altLang="en-US" sz="3600"/>
          </a:p>
        </p:txBody>
      </p:sp>
      <p:sp>
        <p:nvSpPr>
          <p:cNvPr id="20" name="文字方塊 19"/>
          <p:cNvSpPr txBox="1"/>
          <p:nvPr/>
        </p:nvSpPr>
        <p:spPr>
          <a:xfrm>
            <a:off x="5145908" y="3970392"/>
            <a:ext cx="3498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→撈出老師名字內</a:t>
            </a:r>
            <a:r>
              <a:rPr lang="zh-TW" altLang="en-US" sz="1400">
                <a:solidFill>
                  <a:srgbClr val="FF3300"/>
                </a:solidFill>
              </a:rPr>
              <a:t>後</a:t>
            </a:r>
            <a:r>
              <a:rPr lang="zh-TW" altLang="en-US" sz="1400"/>
              <a:t>兩個字元為</a:t>
            </a:r>
            <a:r>
              <a:rPr lang="en-US" altLang="zh-TW" sz="1400"/>
              <a:t>‘ce’</a:t>
            </a:r>
            <a:r>
              <a:rPr lang="zh-TW" altLang="en-US" sz="1400"/>
              <a:t>的資料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810831" y="4392319"/>
            <a:ext cx="4397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→撈出老師名字中第二個字元算起第一個字</a:t>
            </a:r>
            <a:r>
              <a:rPr lang="en-US" altLang="zh-TW" sz="1400"/>
              <a:t>‘</a:t>
            </a:r>
            <a:r>
              <a:rPr lang="zh-TW" altLang="en-US" sz="1400"/>
              <a:t>白</a:t>
            </a:r>
            <a:r>
              <a:rPr lang="en-US" altLang="zh-TW" sz="1400"/>
              <a:t>’</a:t>
            </a:r>
            <a:r>
              <a:rPr lang="zh-TW" altLang="en-US" sz="1400"/>
              <a:t>的資料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27403" y="5274363"/>
            <a:ext cx="337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/>
              <a:t>→撈出老師名字是</a:t>
            </a:r>
            <a:r>
              <a:rPr lang="zh-TW" altLang="en-US" sz="1400">
                <a:latin typeface="Consolas" panose="020B0609020204030204" pitchFamily="49" charset="0"/>
              </a:rPr>
              <a:t>李白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或是</a:t>
            </a:r>
            <a:r>
              <a:rPr lang="en-US" altLang="zh-TW" sz="1400">
                <a:latin typeface="Consolas" panose="020B0609020204030204" pitchFamily="49" charset="0"/>
              </a:rPr>
              <a:t>Grace</a:t>
            </a:r>
            <a:r>
              <a:rPr lang="zh-TW" altLang="en-US" sz="1400">
                <a:latin typeface="Consolas" panose="020B0609020204030204" pitchFamily="49" charset="0"/>
              </a:rPr>
              <a:t>的資料</a:t>
            </a:r>
            <a:endParaRPr lang="zh-TW" altLang="en-US" sz="1400"/>
          </a:p>
        </p:txBody>
      </p:sp>
      <p:sp>
        <p:nvSpPr>
          <p:cNvPr id="2" name="矩形 1"/>
          <p:cNvSpPr/>
          <p:nvPr/>
        </p:nvSpPr>
        <p:spPr>
          <a:xfrm>
            <a:off x="7148455" y="565608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/>
              <a:t>→同上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473872" y="303469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25" name="矩形 24"/>
          <p:cNvSpPr/>
          <p:nvPr/>
        </p:nvSpPr>
        <p:spPr>
          <a:xfrm>
            <a:off x="11172372" y="101761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26" name="矩形 25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7" name="矩形 26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28" name="矩形 27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30" name="矩形 29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31" name="矩形 30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472508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856" y="1737190"/>
            <a:ext cx="9584114" cy="28931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65955" y="2157853"/>
            <a:ext cx="749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[teachesContent]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[salary]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[teachesDate]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[teachernNickName]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蔡瑞煌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'php+mysql'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'2000'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'2017/3/15 16:00'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小蔡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3600"/>
          </a:p>
        </p:txBody>
      </p:sp>
      <p:sp>
        <p:nvSpPr>
          <p:cNvPr id="10" name="矩形 9"/>
          <p:cNvSpPr/>
          <p:nvPr/>
        </p:nvSpPr>
        <p:spPr>
          <a:xfrm>
            <a:off x="965955" y="353262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LearnDatabases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SELECT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FROM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zh-TW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資料庫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9255" y="185440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新增一筆資料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99254" y="3241409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新增多筆資料</a:t>
            </a:r>
          </a:p>
        </p:txBody>
      </p:sp>
      <p:sp>
        <p:nvSpPr>
          <p:cNvPr id="13" name="矩形 12"/>
          <p:cNvSpPr/>
          <p:nvPr/>
        </p:nvSpPr>
        <p:spPr>
          <a:xfrm>
            <a:off x="965955" y="2613622"/>
            <a:ext cx="710445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3" idx="3"/>
          </p:cNvCxnSpPr>
          <p:nvPr/>
        </p:nvCxnSpPr>
        <p:spPr>
          <a:xfrm>
            <a:off x="1676400" y="2727922"/>
            <a:ext cx="501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680955" y="261962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>
                <a:solidFill>
                  <a:schemeClr val="accent1"/>
                </a:solidFill>
              </a:rPr>
              <a:t>這是複數要注意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473872" y="531542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9" name="矩形 18"/>
          <p:cNvSpPr/>
          <p:nvPr/>
        </p:nvSpPr>
        <p:spPr>
          <a:xfrm>
            <a:off x="11172372" y="125011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0" name="矩形 19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21" name="矩形 20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22" name="矩形 21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3" name="矩形 22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1660423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856" y="1737190"/>
            <a:ext cx="9584114" cy="11457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23900" y="186698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/*4. </a:t>
            </a:r>
            <a:r>
              <a:rPr lang="zh-TW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刪除*</a:t>
            </a: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[MyCard_DataWarehouse]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teacherSn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zh-TW" altLang="en-US" sz="3600"/>
          </a:p>
        </p:txBody>
      </p:sp>
      <p:sp>
        <p:nvSpPr>
          <p:cNvPr id="13" name="文字方塊 12"/>
          <p:cNvSpPr txBox="1"/>
          <p:nvPr/>
        </p:nvSpPr>
        <p:spPr>
          <a:xfrm>
            <a:off x="5702028" y="2267095"/>
            <a:ext cx="36959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/>
              <a:t>在這資料表中，要刪除編號</a:t>
            </a:r>
            <a:r>
              <a:rPr lang="en-US" altLang="zh-TW" sz="1600"/>
              <a:t>=</a:t>
            </a:r>
            <a:r>
              <a:rPr lang="zh-TW" altLang="en-US" sz="1600"/>
              <a:t>２的資料。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473872" y="764043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9" name="矩形 8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0" name="矩形 9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2" name="矩形 11"/>
          <p:cNvSpPr/>
          <p:nvPr/>
        </p:nvSpPr>
        <p:spPr>
          <a:xfrm>
            <a:off x="11172372" y="14725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314572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900" y="190628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/*3. </a:t>
            </a:r>
            <a:r>
              <a:rPr lang="zh-TW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修改*</a:t>
            </a: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      [teachernNickName]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瑞煌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[salary]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2000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teacherSn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zh-TW" altLang="en-US" sz="3600"/>
          </a:p>
        </p:txBody>
      </p:sp>
      <p:sp>
        <p:nvSpPr>
          <p:cNvPr id="6" name="文字方塊 5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856" y="1737190"/>
            <a:ext cx="9584114" cy="28931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23900" y="3244931"/>
            <a:ext cx="58674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/>
              <a:t>在這資料表中，將編號</a:t>
            </a:r>
            <a:r>
              <a:rPr lang="en-US" altLang="zh-TW" sz="1600"/>
              <a:t>=1</a:t>
            </a:r>
            <a:r>
              <a:rPr lang="zh-TW" altLang="en-US" sz="1600"/>
              <a:t>的資料，</a:t>
            </a:r>
            <a:endParaRPr lang="en-US" altLang="zh-TW" sz="1600"/>
          </a:p>
          <a:p>
            <a:r>
              <a:rPr lang="zh-TW" altLang="en-US" sz="1600"/>
              <a:t>它的 </a:t>
            </a:r>
            <a:r>
              <a:rPr lang="en-US" altLang="zh-TW" sz="1600"/>
              <a:t>[teachernNickName]</a:t>
            </a:r>
            <a:r>
              <a:rPr lang="zh-TW" altLang="en-US" sz="1600"/>
              <a:t> 改成 </a:t>
            </a:r>
            <a:r>
              <a:rPr lang="en-US" altLang="zh-TW" sz="1600"/>
              <a:t>‘</a:t>
            </a:r>
            <a:r>
              <a:rPr lang="zh-TW" altLang="en-US" sz="1600"/>
              <a:t>瑞煌</a:t>
            </a:r>
            <a:r>
              <a:rPr lang="en-US" altLang="zh-TW" sz="1600"/>
              <a:t>’</a:t>
            </a:r>
            <a:r>
              <a:rPr lang="zh-TW" altLang="en-US" sz="1600"/>
              <a:t> 、</a:t>
            </a:r>
            <a:r>
              <a:rPr lang="en-US" altLang="zh-TW" sz="1600"/>
              <a:t>[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salary]</a:t>
            </a:r>
            <a:r>
              <a:rPr lang="zh-TW" altLang="en-US" sz="1600"/>
              <a:t>改成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zh-TW" altLang="en-US" sz="1600"/>
              <a:t>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473872" y="995337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0" name="矩形 9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2" name="矩形 11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3" name="矩形 12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1705066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50969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簡介</a:t>
            </a:r>
          </a:p>
        </p:txBody>
      </p:sp>
      <p:sp>
        <p:nvSpPr>
          <p:cNvPr id="6" name="矩形 5"/>
          <p:cNvSpPr/>
          <p:nvPr/>
        </p:nvSpPr>
        <p:spPr>
          <a:xfrm>
            <a:off x="546856" y="1684031"/>
            <a:ext cx="9584114" cy="109961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91817" y="1798609"/>
            <a:ext cx="8767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您可以在單一陳述式中使用 </a:t>
            </a:r>
            <a:r>
              <a:rPr lang="en-US" altLang="zh-TW" sz="1600"/>
              <a:t>MERGE </a:t>
            </a:r>
            <a:r>
              <a:rPr lang="zh-TW" altLang="en-US" sz="1600"/>
              <a:t>陳述式來執行多個資料操作語言 </a:t>
            </a:r>
            <a:r>
              <a:rPr lang="en-US" altLang="zh-TW" sz="1600"/>
              <a:t>(DML) </a:t>
            </a:r>
            <a:r>
              <a:rPr lang="zh-TW" altLang="en-US" sz="1600"/>
              <a:t>作業。</a:t>
            </a:r>
            <a:endParaRPr lang="en-US" altLang="zh-TW" sz="1600"/>
          </a:p>
          <a:p>
            <a:r>
              <a:rPr lang="zh-TW" altLang="en-US" sz="1600"/>
              <a:t>     例如，需要 </a:t>
            </a:r>
            <a:r>
              <a:rPr lang="en-US" altLang="zh-TW" sz="1600"/>
              <a:t>INSERT</a:t>
            </a:r>
            <a:r>
              <a:rPr lang="zh-TW" altLang="en-US" sz="1600"/>
              <a:t>、</a:t>
            </a:r>
            <a:r>
              <a:rPr lang="en-US" altLang="zh-TW" sz="1600"/>
              <a:t>UPDATE </a:t>
            </a:r>
            <a:r>
              <a:rPr lang="zh-TW" altLang="en-US" sz="1600"/>
              <a:t>和 </a:t>
            </a:r>
            <a:r>
              <a:rPr lang="en-US" altLang="zh-TW" sz="1600"/>
              <a:t>DELETE </a:t>
            </a:r>
            <a:r>
              <a:rPr lang="zh-TW" altLang="en-US" sz="1600"/>
              <a:t>來完成的事情，可以使用</a:t>
            </a:r>
            <a:r>
              <a:rPr lang="en-US" altLang="zh-TW" sz="1600"/>
              <a:t>MERGE</a:t>
            </a:r>
            <a:r>
              <a:rPr lang="zh-TW" altLang="en-US" sz="1600"/>
              <a:t>來完成。</a:t>
            </a:r>
            <a:endParaRPr lang="en-US" altLang="zh-TW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在</a:t>
            </a:r>
            <a:r>
              <a:rPr lang="en-US" altLang="zh-TW" sz="1600"/>
              <a:t>SQL SERVER 2008</a:t>
            </a:r>
            <a:r>
              <a:rPr lang="zh-TW" altLang="en-US" sz="1600"/>
              <a:t>中，新增了一項指令「</a:t>
            </a:r>
            <a:r>
              <a:rPr lang="en-US" altLang="zh-TW" sz="1600"/>
              <a:t>MERGE</a:t>
            </a:r>
            <a:r>
              <a:rPr lang="zh-TW" altLang="en-US" sz="1600"/>
              <a:t>」。</a:t>
            </a:r>
            <a:endParaRPr lang="en-US" altLang="zh-TW" sz="1600"/>
          </a:p>
        </p:txBody>
      </p:sp>
      <p:sp>
        <p:nvSpPr>
          <p:cNvPr id="9" name="文字方塊 8"/>
          <p:cNvSpPr txBox="1"/>
          <p:nvPr/>
        </p:nvSpPr>
        <p:spPr>
          <a:xfrm>
            <a:off x="546855" y="2915286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6856" y="3357476"/>
            <a:ext cx="9584114" cy="33481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96444" y="3514682"/>
            <a:ext cx="822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#TEMPB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[teacherSn] [int]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[teacherName] [nvarchar]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[teachesContent] [nvarchar]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[salary] [int]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[teachesDate] [datetime]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[teachernNickName] [nvarchar]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#TEMPB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[teachesContent]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[salary]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[teachesDate]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[teachernNickName]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蔡瑞煌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'MSSQL'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'2000'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'2017/3/15 16:00'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小蔡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85174" y="4401224"/>
            <a:ext cx="310962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/>
              <a:t>先建立另一個新的表格：</a:t>
            </a:r>
            <a:r>
              <a:rPr lang="en-US" altLang="zh-TW" sz="1600"/>
              <a:t>TEMPB</a:t>
            </a:r>
            <a:endParaRPr lang="zh-TW" altLang="en-US" sz="1600"/>
          </a:p>
        </p:txBody>
      </p:sp>
      <p:sp>
        <p:nvSpPr>
          <p:cNvPr id="14" name="向下箭號 13"/>
          <p:cNvSpPr/>
          <p:nvPr/>
        </p:nvSpPr>
        <p:spPr>
          <a:xfrm>
            <a:off x="8604297" y="6260849"/>
            <a:ext cx="269631" cy="3233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802878" y="622643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spc="600">
                <a:solidFill>
                  <a:schemeClr val="accent2"/>
                </a:solidFill>
              </a:rPr>
              <a:t>下頁繼續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473872" y="1219520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9" name="矩形 18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0" name="矩形 19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21" name="矩形 20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2" name="矩形 21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23" name="矩形 22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2478490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855" y="123827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856" y="1737179"/>
            <a:ext cx="9584114" cy="48277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03384" y="195044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LearnDatabases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[teacher]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zh-TW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teachesContent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[salary] 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teachesDate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teachernNickName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#TEMPB</a:t>
            </a:r>
          </a:p>
          <a:p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teacherSn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teachernNickName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'MERGE_TEST'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teachesContent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[salary]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teachesDate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teachernNickName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teachesContent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teachesDate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teachernNickName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934308" y="1950447"/>
            <a:ext cx="3751384" cy="26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3384" y="2403973"/>
            <a:ext cx="6201508" cy="1523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685692" y="208305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025193" y="1919694"/>
            <a:ext cx="28799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要</a:t>
            </a:r>
            <a:r>
              <a:rPr lang="en-US" altLang="zh-TW" sz="1600" dirty="0"/>
              <a:t>MERGE</a:t>
            </a:r>
            <a:r>
              <a:rPr lang="zh-TW" altLang="en-US" sz="1600" dirty="0"/>
              <a:t>的資料來源，稱之</a:t>
            </a:r>
            <a:r>
              <a:rPr lang="en-US" altLang="zh-TW" sz="1600" dirty="0"/>
              <a:t>S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43800" y="3153508"/>
            <a:ext cx="23613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要被核對的目標，稱之</a:t>
            </a:r>
            <a:r>
              <a:rPr lang="en-US" altLang="zh-TW" sz="1600" dirty="0"/>
              <a:t>T</a:t>
            </a:r>
            <a:endParaRPr lang="zh-TW" altLang="en-US" sz="16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904892" y="3322785"/>
            <a:ext cx="64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667269" y="4264211"/>
            <a:ext cx="42378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/>
              <a:t>核對兩表格中的‘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teacherSn</a:t>
            </a:r>
            <a:r>
              <a:rPr lang="zh-TW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’，配對成功資料的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[teachernNickName]</a:t>
            </a:r>
            <a:r>
              <a:rPr lang="zh-TW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改成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'MERGE_TEST'</a:t>
            </a:r>
          </a:p>
        </p:txBody>
      </p:sp>
      <p:sp>
        <p:nvSpPr>
          <p:cNvPr id="18" name="右中括弧 17"/>
          <p:cNvSpPr/>
          <p:nvPr/>
        </p:nvSpPr>
        <p:spPr>
          <a:xfrm>
            <a:off x="4941307" y="4356569"/>
            <a:ext cx="177241" cy="302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145845" y="4491414"/>
            <a:ext cx="53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中括弧 20"/>
          <p:cNvSpPr/>
          <p:nvPr/>
        </p:nvSpPr>
        <p:spPr>
          <a:xfrm>
            <a:off x="6764744" y="4927409"/>
            <a:ext cx="204538" cy="125065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969282" y="5308439"/>
            <a:ext cx="53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509130" y="5177960"/>
            <a:ext cx="23960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將配對失敗的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zh-TW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資料，新增到主要表格</a:t>
            </a:r>
            <a:r>
              <a:rPr lang="en-US" altLang="zh-TW" sz="160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zh-TW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內</a:t>
            </a:r>
            <a:endParaRPr lang="en-US" altLang="zh-TW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473872" y="1219520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23" name="矩形 22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27" name="矩形 26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矩形 27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0" name="矩形 29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1" name="矩形 30"/>
          <p:cNvSpPr/>
          <p:nvPr/>
        </p:nvSpPr>
        <p:spPr>
          <a:xfrm>
            <a:off x="11172372" y="1937567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32" name="矩形 31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33" name="矩形 32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76036" y="6195588"/>
            <a:ext cx="7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;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021726" y="638025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301077" y="6210977"/>
            <a:ext cx="2640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MERGE </a:t>
            </a:r>
            <a:r>
              <a:rPr lang="zh-TW" altLang="en-US" sz="1600" dirty="0"/>
              <a:t>必定使用分號結尾</a:t>
            </a:r>
          </a:p>
        </p:txBody>
      </p:sp>
    </p:spTree>
    <p:extLst>
      <p:ext uri="{BB962C8B-B14F-4D97-AF65-F5344CB8AC3E}">
        <p14:creationId xmlns:p14="http://schemas.microsoft.com/office/powerpoint/2010/main" val="1051099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join sql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57"/>
          <a:stretch/>
        </p:blipFill>
        <p:spPr bwMode="auto">
          <a:xfrm>
            <a:off x="845471" y="1964676"/>
            <a:ext cx="4662040" cy="13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546855" y="123827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介紹</a:t>
            </a:r>
          </a:p>
        </p:txBody>
      </p:sp>
      <p:sp>
        <p:nvSpPr>
          <p:cNvPr id="16" name="矩形 15"/>
          <p:cNvSpPr/>
          <p:nvPr/>
        </p:nvSpPr>
        <p:spPr>
          <a:xfrm>
            <a:off x="546855" y="1705023"/>
            <a:ext cx="7131202" cy="470847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05233" y="3353844"/>
            <a:ext cx="11447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2"/>
                </a:solidFill>
              </a:rPr>
              <a:t>LEFT JOIN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189521" y="3353844"/>
            <a:ext cx="13179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2"/>
                </a:solidFill>
              </a:rPr>
              <a:t>RIGHT JOIN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800119" y="3353844"/>
            <a:ext cx="13356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2"/>
                </a:solidFill>
              </a:rPr>
              <a:t>INNER JOIN</a:t>
            </a:r>
          </a:p>
        </p:txBody>
      </p:sp>
      <p:sp>
        <p:nvSpPr>
          <p:cNvPr id="7" name="矩形 6"/>
          <p:cNvSpPr/>
          <p:nvPr/>
        </p:nvSpPr>
        <p:spPr>
          <a:xfrm>
            <a:off x="4055729" y="4690452"/>
            <a:ext cx="1283183" cy="27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590431" y="3353844"/>
            <a:ext cx="11721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2"/>
                </a:solidFill>
              </a:rPr>
              <a:t>FULL JOIN</a:t>
            </a:r>
          </a:p>
        </p:txBody>
      </p:sp>
      <p:pic>
        <p:nvPicPr>
          <p:cNvPr id="22" name="Picture 6" descr="「join sql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6" t="32571" r="33142" b="37142"/>
          <a:stretch/>
        </p:blipFill>
        <p:spPr bwMode="auto">
          <a:xfrm>
            <a:off x="5699580" y="1865255"/>
            <a:ext cx="1536701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「join sql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3" t="67963" r="-1454" b="-827"/>
          <a:stretch/>
        </p:blipFill>
        <p:spPr bwMode="auto">
          <a:xfrm>
            <a:off x="763490" y="4028802"/>
            <a:ext cx="4825999" cy="159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905648" y="5486700"/>
            <a:ext cx="1024383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>
                <a:solidFill>
                  <a:schemeClr val="accent2"/>
                </a:solidFill>
              </a:rPr>
              <a:t>LEFT JOIN</a:t>
            </a:r>
          </a:p>
          <a:p>
            <a:pPr algn="ctr"/>
            <a:r>
              <a:rPr lang="en-US" altLang="zh-TW" sz="1400">
                <a:solidFill>
                  <a:schemeClr val="accent2"/>
                </a:solidFill>
              </a:rPr>
              <a:t>+</a:t>
            </a:r>
          </a:p>
          <a:p>
            <a:pPr algn="ctr"/>
            <a:r>
              <a:rPr lang="en-US" altLang="zh-TW" sz="1400">
                <a:solidFill>
                  <a:schemeClr val="accent2"/>
                </a:solidFill>
              </a:rPr>
              <a:t>B IS NULL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265021" y="5579033"/>
            <a:ext cx="182293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>
                <a:solidFill>
                  <a:schemeClr val="accent2"/>
                </a:solidFill>
              </a:rPr>
              <a:t>FULL JOIN</a:t>
            </a:r>
          </a:p>
          <a:p>
            <a:pPr algn="ctr"/>
            <a:r>
              <a:rPr lang="en-US" altLang="zh-TW" sz="1200">
                <a:solidFill>
                  <a:schemeClr val="accent2"/>
                </a:solidFill>
              </a:rPr>
              <a:t>+</a:t>
            </a:r>
          </a:p>
          <a:p>
            <a:pPr algn="ctr"/>
            <a:r>
              <a:rPr lang="en-US" altLang="zh-TW" sz="1200">
                <a:solidFill>
                  <a:schemeClr val="accent2"/>
                </a:solidFill>
              </a:rPr>
              <a:t>B IS NULL </a:t>
            </a:r>
            <a:r>
              <a:rPr lang="zh-TW" altLang="en-US" sz="1200">
                <a:solidFill>
                  <a:schemeClr val="accent2"/>
                </a:solidFill>
              </a:rPr>
              <a:t>｜</a:t>
            </a:r>
            <a:r>
              <a:rPr lang="en-US" altLang="zh-TW" sz="1200">
                <a:solidFill>
                  <a:schemeClr val="accent2"/>
                </a:solidFill>
              </a:rPr>
              <a:t> A IS NULL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7820215" y="3890439"/>
            <a:ext cx="3898891" cy="251350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>
              <a:latin typeface="+mj-lt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>
                <a:latin typeface="+mj-lt"/>
              </a:rPr>
              <a:t>依照核對的欄位去合併這兩個資料表。</a:t>
            </a:r>
            <a:endParaRPr lang="en-US" altLang="zh-TW" sz="1600">
              <a:latin typeface="+mj-lt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>
                <a:latin typeface="+mj-lt"/>
              </a:rPr>
              <a:t>以下左右是相同的</a:t>
            </a:r>
            <a:r>
              <a:rPr lang="en-US" altLang="zh-TW" sz="1600">
                <a:latin typeface="+mj-lt"/>
              </a:rPr>
              <a:t>!</a:t>
            </a:r>
            <a:r>
              <a:rPr lang="zh-TW" altLang="en-US" sz="1600">
                <a:latin typeface="+mj-lt"/>
              </a:rPr>
              <a:t>皆可以使用</a:t>
            </a:r>
            <a:r>
              <a:rPr lang="en-US" altLang="zh-TW" sz="1600">
                <a:latin typeface="+mj-lt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zh-TW" altLang="en-US" sz="1600">
                <a:solidFill>
                  <a:srgbClr val="242729"/>
                </a:solidFill>
                <a:latin typeface="+mj-lt"/>
              </a:rPr>
              <a:t>      </a:t>
            </a:r>
            <a:r>
              <a:rPr lang="en-US" altLang="zh-TW" sz="1600">
                <a:solidFill>
                  <a:srgbClr val="242729"/>
                </a:solidFill>
                <a:latin typeface="+mj-lt"/>
              </a:rPr>
              <a:t>LEFT OUTER JOIN </a:t>
            </a:r>
            <a:r>
              <a:rPr lang="zh-TW" altLang="en-US" sz="1600">
                <a:solidFill>
                  <a:srgbClr val="242729"/>
                </a:solidFill>
                <a:latin typeface="+mj-lt"/>
              </a:rPr>
              <a:t> ＝</a:t>
            </a:r>
            <a:r>
              <a:rPr lang="en-US" altLang="zh-TW" sz="1600">
                <a:solidFill>
                  <a:srgbClr val="242729"/>
                </a:solidFill>
                <a:latin typeface="+mj-lt"/>
              </a:rPr>
              <a:t> LEFT JOIN</a:t>
            </a:r>
          </a:p>
          <a:p>
            <a:pPr>
              <a:spcBef>
                <a:spcPts val="200"/>
              </a:spcBef>
            </a:pPr>
            <a:r>
              <a:rPr lang="zh-TW" altLang="en-US" sz="1600">
                <a:solidFill>
                  <a:srgbClr val="242729"/>
                </a:solidFill>
                <a:latin typeface="+mj-lt"/>
              </a:rPr>
              <a:t>      </a:t>
            </a:r>
            <a:r>
              <a:rPr lang="en-US" altLang="zh-TW" sz="1600">
                <a:solidFill>
                  <a:srgbClr val="242729"/>
                </a:solidFill>
                <a:latin typeface="+mj-lt"/>
              </a:rPr>
              <a:t>RIGHT OUTER JOIN = RIGHT JOIN</a:t>
            </a:r>
          </a:p>
          <a:p>
            <a:pPr>
              <a:spcBef>
                <a:spcPts val="200"/>
              </a:spcBef>
            </a:pPr>
            <a:r>
              <a:rPr lang="zh-TW" altLang="en-US" sz="1600">
                <a:solidFill>
                  <a:srgbClr val="242729"/>
                </a:solidFill>
                <a:latin typeface="+mj-lt"/>
              </a:rPr>
              <a:t>      </a:t>
            </a:r>
            <a:r>
              <a:rPr lang="en-US" altLang="zh-TW" sz="1600">
                <a:solidFill>
                  <a:srgbClr val="242729"/>
                </a:solidFill>
                <a:latin typeface="+mj-lt"/>
              </a:rPr>
              <a:t>FULL OUTER JOIN</a:t>
            </a:r>
            <a:r>
              <a:rPr lang="zh-TW" altLang="en-US" sz="1600">
                <a:solidFill>
                  <a:srgbClr val="242729"/>
                </a:solidFill>
                <a:latin typeface="+mj-lt"/>
              </a:rPr>
              <a:t>   </a:t>
            </a:r>
            <a:r>
              <a:rPr lang="en-US" altLang="zh-TW" sz="1600">
                <a:solidFill>
                  <a:srgbClr val="242729"/>
                </a:solidFill>
                <a:latin typeface="+mj-lt"/>
              </a:rPr>
              <a:t>= FULL JOIN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242729"/>
                </a:solidFill>
                <a:latin typeface="+mj-lt"/>
              </a:rPr>
              <a:t>CORSS JOIN</a:t>
            </a:r>
            <a:r>
              <a:rPr lang="zh-TW" altLang="en-US" sz="1600">
                <a:solidFill>
                  <a:srgbClr val="242729"/>
                </a:solidFill>
                <a:latin typeface="+mj-lt"/>
              </a:rPr>
              <a:t> </a:t>
            </a:r>
            <a:r>
              <a:rPr lang="en-US" altLang="zh-TW" sz="1600">
                <a:solidFill>
                  <a:srgbClr val="242729"/>
                </a:solidFill>
                <a:latin typeface="+mj-lt"/>
              </a:rPr>
              <a:t>vs FULL JOIN </a:t>
            </a:r>
            <a:r>
              <a:rPr lang="zh-TW" altLang="en-US" sz="1600">
                <a:solidFill>
                  <a:srgbClr val="242729"/>
                </a:solidFill>
                <a:latin typeface="+mj-lt"/>
              </a:rPr>
              <a:t>容易搞混</a:t>
            </a:r>
            <a:r>
              <a:rPr lang="en-US" altLang="zh-TW" sz="1600">
                <a:solidFill>
                  <a:srgbClr val="242729"/>
                </a:solidFill>
                <a:latin typeface="+mj-lt"/>
              </a:rPr>
              <a:t>!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>
                <a:latin typeface="+mj-lt"/>
              </a:rPr>
              <a:t>舉例如下頁</a:t>
            </a:r>
            <a:endParaRPr lang="en-US" altLang="zh-TW" sz="1600">
              <a:latin typeface="+mj-lt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zh-TW" altLang="en-US" sz="1600">
              <a:latin typeface="+mj-l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260855" y="5532866"/>
            <a:ext cx="1175322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>
                <a:solidFill>
                  <a:schemeClr val="accent2"/>
                </a:solidFill>
              </a:rPr>
              <a:t>RIGHT JOIN</a:t>
            </a:r>
          </a:p>
          <a:p>
            <a:pPr algn="ctr"/>
            <a:r>
              <a:rPr lang="en-US" altLang="zh-TW" sz="1400">
                <a:solidFill>
                  <a:schemeClr val="accent2"/>
                </a:solidFill>
              </a:rPr>
              <a:t>+</a:t>
            </a:r>
          </a:p>
          <a:p>
            <a:pPr algn="ctr"/>
            <a:r>
              <a:rPr lang="en-US" altLang="zh-TW" sz="1400">
                <a:solidFill>
                  <a:schemeClr val="accent2"/>
                </a:solidFill>
              </a:rPr>
              <a:t>A IS 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5589489" y="4655703"/>
            <a:ext cx="1754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>
                <a:solidFill>
                  <a:srgbClr val="242729"/>
                </a:solidFill>
                <a:latin typeface="+mj-lt"/>
              </a:rPr>
              <a:t>將兩個資料表所有想取出欄位的兩兩配對可能結果都選取出來，不需要加 </a:t>
            </a:r>
            <a:r>
              <a:rPr lang="en-US" altLang="zh-TW" sz="1200">
                <a:solidFill>
                  <a:srgbClr val="242729"/>
                </a:solidFill>
                <a:latin typeface="+mj-lt"/>
              </a:rPr>
              <a:t>on </a:t>
            </a:r>
            <a:r>
              <a:rPr lang="zh-TW" altLang="en-US" sz="1200">
                <a:solidFill>
                  <a:srgbClr val="242729"/>
                </a:solidFill>
                <a:latin typeface="+mj-lt"/>
              </a:rPr>
              <a:t>關鍵字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5782304" y="5486700"/>
            <a:ext cx="13712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2"/>
                </a:solidFill>
              </a:rPr>
              <a:t>CORSS JOIN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473872" y="1457697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9" name="矩形 28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31" name="矩形 30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32" name="矩形 31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33" name="矩形 32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4" name="矩形 33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5" name="矩形 34"/>
          <p:cNvSpPr/>
          <p:nvPr/>
        </p:nvSpPr>
        <p:spPr>
          <a:xfrm>
            <a:off x="11172372" y="12213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6" name="矩形 35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37" name="矩形 36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4033446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3994" y="1862344"/>
            <a:ext cx="1529586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accent5"/>
                </a:solidFill>
              </a:rPr>
              <a:t>Inner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accent5"/>
                </a:solidFill>
              </a:rPr>
              <a:t>Full 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accent5"/>
                </a:solidFill>
              </a:rPr>
              <a:t>　　</a:t>
            </a: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solidFill>
                <a:schemeClr val="accent5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6855" y="123827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856" y="1737179"/>
            <a:ext cx="9803644" cy="48277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11382" y="3597773"/>
            <a:ext cx="4423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#TEMPB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endParaRPr lang="zh-TW" altLang="en-US" sz="3600"/>
          </a:p>
        </p:txBody>
      </p:sp>
      <p:sp>
        <p:nvSpPr>
          <p:cNvPr id="11" name="矩形 10"/>
          <p:cNvSpPr/>
          <p:nvPr/>
        </p:nvSpPr>
        <p:spPr>
          <a:xfrm>
            <a:off x="1027224" y="508115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#TEMPB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zh-TW" altLang="en-US" sz="360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24" y="4605670"/>
            <a:ext cx="696417" cy="4754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39569" y="3601554"/>
            <a:ext cx="44726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#TEMPB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endParaRPr lang="zh-TW" altLang="en-US" sz="3600"/>
          </a:p>
        </p:txBody>
      </p:sp>
      <p:sp>
        <p:nvSpPr>
          <p:cNvPr id="14" name="文字方塊 13"/>
          <p:cNvSpPr txBox="1"/>
          <p:nvPr/>
        </p:nvSpPr>
        <p:spPr>
          <a:xfrm>
            <a:off x="5563245" y="3250737"/>
            <a:ext cx="1559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accent5"/>
                </a:solidFill>
              </a:rPr>
              <a:t>Cross Join</a:t>
            </a:r>
          </a:p>
        </p:txBody>
      </p:sp>
      <p:sp>
        <p:nvSpPr>
          <p:cNvPr id="15" name="矩形 14"/>
          <p:cNvSpPr/>
          <p:nvPr/>
        </p:nvSpPr>
        <p:spPr>
          <a:xfrm>
            <a:off x="1027224" y="2190423"/>
            <a:ext cx="39287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salary 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A 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NOLOCK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TEMPB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teacherSn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teacherSn</a:t>
            </a:r>
            <a:endParaRPr lang="zh-TW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4956021" y="2418499"/>
            <a:ext cx="474678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/>
              <a:t>在語法中加一段</a:t>
            </a:r>
            <a:r>
              <a:rPr lang="en-US" altLang="zh-TW" sz="1200"/>
              <a:t>WITH (NOLOCK)</a:t>
            </a:r>
          </a:p>
          <a:p>
            <a:r>
              <a:rPr lang="zh-TW" altLang="en-US" sz="1200"/>
              <a:t>可以改善線上大量查詢的環境中資料集被</a:t>
            </a:r>
            <a:r>
              <a:rPr lang="en-US" altLang="zh-TW" sz="1200"/>
              <a:t>LOCK</a:t>
            </a:r>
            <a:r>
              <a:rPr lang="zh-TW" altLang="en-US" sz="1200"/>
              <a:t>的現象藉此改善查詢的效能。</a:t>
            </a:r>
          </a:p>
        </p:txBody>
      </p:sp>
      <p:cxnSp>
        <p:nvCxnSpPr>
          <p:cNvPr id="20" name="直線單箭頭接點 19"/>
          <p:cNvCxnSpPr>
            <a:endCxn id="15" idx="3"/>
          </p:cNvCxnSpPr>
          <p:nvPr/>
        </p:nvCxnSpPr>
        <p:spPr>
          <a:xfrm>
            <a:off x="3678865" y="2667476"/>
            <a:ext cx="1277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473872" y="1457697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9" name="矩形 18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1" name="矩形 20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22" name="矩形 21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23" name="矩形 22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2372" y="12213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25" name="矩形 24"/>
          <p:cNvSpPr/>
          <p:nvPr/>
        </p:nvSpPr>
        <p:spPr>
          <a:xfrm>
            <a:off x="11172372" y="21700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26" name="矩形 25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3689201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46855" y="123827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介紹</a:t>
            </a:r>
          </a:p>
        </p:txBody>
      </p:sp>
      <p:sp>
        <p:nvSpPr>
          <p:cNvPr id="9" name="矩形 8"/>
          <p:cNvSpPr/>
          <p:nvPr/>
        </p:nvSpPr>
        <p:spPr>
          <a:xfrm>
            <a:off x="546854" y="1705023"/>
            <a:ext cx="9413249" cy="470847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66461" y="1913447"/>
            <a:ext cx="8774033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/>
              <a:t>Join</a:t>
            </a:r>
            <a:r>
              <a:rPr lang="zh-TW" altLang="en-US" sz="1600"/>
              <a:t>和</a:t>
            </a:r>
            <a:r>
              <a:rPr lang="en-US" altLang="zh-TW" sz="1600"/>
              <a:t>Union</a:t>
            </a:r>
            <a:r>
              <a:rPr lang="zh-TW" altLang="en-US" sz="1600"/>
              <a:t>都是合併的函數，兩者的區別</a:t>
            </a:r>
          </a:p>
          <a:p>
            <a:pPr>
              <a:spcBef>
                <a:spcPts val="300"/>
              </a:spcBef>
            </a:pPr>
            <a:r>
              <a:rPr lang="zh-TW" altLang="en-US" sz="1600"/>
              <a:t>	</a:t>
            </a:r>
            <a:r>
              <a:rPr lang="en-US" altLang="zh-TW" sz="1600"/>
              <a:t>Join	</a:t>
            </a:r>
            <a:r>
              <a:rPr lang="zh-TW" altLang="en-US" sz="1600"/>
              <a:t>用</a:t>
            </a:r>
            <a:r>
              <a:rPr lang="en-US" altLang="zh-TW" sz="1600"/>
              <a:t>ON</a:t>
            </a:r>
            <a:r>
              <a:rPr lang="zh-TW" altLang="en-US" sz="1600"/>
              <a:t>條件聯接表格</a:t>
            </a:r>
            <a:r>
              <a:rPr lang="en-US" altLang="zh-TW" sz="1600"/>
              <a:t>A</a:t>
            </a:r>
            <a:r>
              <a:rPr lang="zh-TW" altLang="en-US" sz="1600"/>
              <a:t>、表格</a:t>
            </a:r>
            <a:r>
              <a:rPr lang="en-US" altLang="zh-TW" sz="1600"/>
              <a:t>B</a:t>
            </a:r>
            <a:r>
              <a:rPr lang="zh-TW" altLang="en-US" sz="1600"/>
              <a:t>後，表格</a:t>
            </a:r>
            <a:r>
              <a:rPr lang="en-US" altLang="zh-TW" sz="1600"/>
              <a:t>AB</a:t>
            </a:r>
            <a:r>
              <a:rPr lang="zh-TW" altLang="en-US" sz="1600"/>
              <a:t>內的內容會有更動</a:t>
            </a:r>
          </a:p>
          <a:p>
            <a:pPr>
              <a:spcBef>
                <a:spcPts val="300"/>
              </a:spcBef>
            </a:pPr>
            <a:r>
              <a:rPr lang="zh-TW" altLang="en-US" sz="1600"/>
              <a:t>	</a:t>
            </a:r>
            <a:r>
              <a:rPr lang="en-US" altLang="zh-TW" sz="1600"/>
              <a:t>Union	</a:t>
            </a:r>
            <a:r>
              <a:rPr lang="zh-TW" altLang="en-US" sz="1600"/>
              <a:t>將兩個</a:t>
            </a:r>
            <a:r>
              <a:rPr lang="en-US" altLang="zh-TW" sz="1600"/>
              <a:t>(</a:t>
            </a:r>
            <a:r>
              <a:rPr lang="zh-TW" altLang="en-US" sz="1600"/>
              <a:t>含以上</a:t>
            </a:r>
            <a:r>
              <a:rPr lang="en-US" altLang="zh-TW" sz="1600"/>
              <a:t>)</a:t>
            </a:r>
            <a:r>
              <a:rPr lang="en-US" altLang="zh-CN" sz="1600"/>
              <a:t> SELECT </a:t>
            </a:r>
            <a:r>
              <a:rPr lang="zh-CN" altLang="en-US" sz="1600"/>
              <a:t>语句的结果</a:t>
            </a:r>
            <a:r>
              <a:rPr lang="zh-TW" altLang="en-US" sz="1600"/>
              <a:t>合併起來。</a:t>
            </a:r>
            <a:endParaRPr lang="en-US" altLang="zh-TW" sz="1600"/>
          </a:p>
          <a:p>
            <a:pPr>
              <a:spcBef>
                <a:spcPts val="300"/>
              </a:spcBef>
            </a:pPr>
            <a:endParaRPr lang="en-US" altLang="zh-TW" sz="160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/>
              <a:t>Union</a:t>
            </a:r>
            <a:r>
              <a:rPr lang="zh-TW" altLang="en-US" sz="1600"/>
              <a:t>在合併的資料欄位數量需要一致、合併各欄的資料，它的資料型別也必須相容</a:t>
            </a:r>
            <a:endParaRPr lang="en-US" altLang="zh-TW" sz="160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運算後的資料欄名稱，是直接採用第一個資料</a:t>
            </a:r>
            <a:endParaRPr lang="en-US" altLang="zh-TW" sz="160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而</a:t>
            </a:r>
            <a:r>
              <a:rPr lang="en-US" altLang="zh-TW" sz="1600"/>
              <a:t>UNION</a:t>
            </a:r>
            <a:r>
              <a:rPr lang="zh-TW" altLang="en-US" sz="1600"/>
              <a:t>與</a:t>
            </a:r>
            <a:r>
              <a:rPr lang="en-US" altLang="zh-TW" sz="1600"/>
              <a:t>UNION ALL</a:t>
            </a:r>
            <a:r>
              <a:rPr lang="zh-TW" altLang="en-US" sz="1600"/>
              <a:t>指令上的差異在於：</a:t>
            </a:r>
            <a:endParaRPr lang="en-US" altLang="zh-TW" sz="1600"/>
          </a:p>
          <a:p>
            <a:pPr>
              <a:spcBef>
                <a:spcPts val="300"/>
              </a:spcBef>
            </a:pPr>
            <a:r>
              <a:rPr lang="en-US" altLang="zh-TW" sz="1600"/>
              <a:t>	UNION</a:t>
            </a:r>
            <a:r>
              <a:rPr lang="zh-TW" altLang="en-US" sz="1600"/>
              <a:t>　　　</a:t>
            </a:r>
            <a:r>
              <a:rPr lang="zh-TW" altLang="en-US" sz="1600">
                <a:solidFill>
                  <a:srgbClr val="FF3300"/>
                </a:solidFill>
              </a:rPr>
              <a:t>會</a:t>
            </a:r>
            <a:r>
              <a:rPr lang="zh-TW" altLang="en-US" sz="1600"/>
              <a:t>剔除重複資料</a:t>
            </a:r>
            <a:endParaRPr lang="en-US" altLang="zh-TW" sz="1600"/>
          </a:p>
          <a:p>
            <a:pPr>
              <a:spcBef>
                <a:spcPts val="300"/>
              </a:spcBef>
            </a:pPr>
            <a:r>
              <a:rPr lang="en-US" altLang="zh-TW" sz="1600"/>
              <a:t>	UNION ALL</a:t>
            </a:r>
            <a:r>
              <a:rPr lang="zh-TW" altLang="en-US" sz="1600"/>
              <a:t>　</a:t>
            </a:r>
            <a:r>
              <a:rPr lang="zh-TW" altLang="en-US" sz="1600">
                <a:solidFill>
                  <a:srgbClr val="FF3300"/>
                </a:solidFill>
              </a:rPr>
              <a:t>不會</a:t>
            </a:r>
            <a:r>
              <a:rPr lang="zh-TW" altLang="en-US" sz="1600"/>
              <a:t>剔除重複資料</a:t>
            </a:r>
            <a:endParaRPr lang="en-US" altLang="zh-TW" sz="160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範例如下頁</a:t>
            </a:r>
            <a:endParaRPr lang="en-US" altLang="zh-TW" sz="1600"/>
          </a:p>
          <a:p>
            <a:pPr>
              <a:spcBef>
                <a:spcPts val="300"/>
              </a:spcBef>
            </a:pPr>
            <a:endParaRPr lang="zh-TW" altLang="en-US" sz="160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TW" altLang="en-US"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473872" y="1677732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2" name="矩形 11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12213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144833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9" name="矩形 18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255476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字串</a:t>
            </a:r>
          </a:p>
        </p:txBody>
      </p:sp>
      <p:sp>
        <p:nvSpPr>
          <p:cNvPr id="6" name="矩形 5"/>
          <p:cNvSpPr/>
          <p:nvPr/>
        </p:nvSpPr>
        <p:spPr>
          <a:xfrm>
            <a:off x="546856" y="1737190"/>
            <a:ext cx="7383245" cy="44096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27477" y="3541805"/>
            <a:ext cx="68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在型別前方加“Ｎ”，即表示：可儲存中文字；通常會怕電腦辨識錯誤，無法讀出中文，通常我們會在中文前面加入Ｎ。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例如：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4802461"/>
            <a:ext cx="4876800" cy="9810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300" y="1953006"/>
            <a:ext cx="5565751" cy="14540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50940" y="1737190"/>
            <a:ext cx="2598553" cy="4409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50940" y="1737190"/>
            <a:ext cx="10118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pc="300">
                <a:solidFill>
                  <a:schemeClr val="bg1"/>
                </a:solidFill>
              </a:rPr>
              <a:t> 備 註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050940" y="2253246"/>
            <a:ext cx="24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zh-TW" altLang="en-US" sz="1600"/>
              <a:t>字串裡頭還有其他的型別，像是：</a:t>
            </a:r>
            <a:r>
              <a:rPr lang="en-US" altLang="zh-TW" sz="1600"/>
              <a:t> 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088396" y="2899577"/>
            <a:ext cx="176240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Text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 err="1"/>
              <a:t>ntext</a:t>
            </a:r>
            <a:endParaRPr lang="en-US" altLang="zh-TW" sz="16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binary(n)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 err="1"/>
              <a:t>varbinary</a:t>
            </a:r>
            <a:r>
              <a:rPr lang="en-US" altLang="zh-TW" sz="1600"/>
              <a:t>(n)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 image</a:t>
            </a:r>
            <a:endParaRPr lang="zh-TW" altLang="en-US"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473872" y="63500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spc="603" dirty="0">
                <a:solidFill>
                  <a:schemeClr val="bg1"/>
                </a:solidFill>
              </a:rPr>
              <a:t>字串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7683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整數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72372" y="10008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浮點數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72372" y="122329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00" spc="300" dirty="0">
                <a:solidFill>
                  <a:schemeClr val="bg1"/>
                </a:solidFill>
              </a:rPr>
              <a:t>日期</a:t>
            </a:r>
            <a:r>
              <a:rPr lang="en-US" altLang="zh-TW" sz="900" spc="300" dirty="0">
                <a:solidFill>
                  <a:schemeClr val="bg1"/>
                </a:solidFill>
              </a:rPr>
              <a:t>|</a:t>
            </a:r>
            <a:r>
              <a:rPr lang="zh-TW" altLang="en-US" sz="900" spc="300" dirty="0">
                <a:solidFill>
                  <a:schemeClr val="bg1"/>
                </a:solidFill>
              </a:rPr>
              <a:t>時間</a:t>
            </a:r>
            <a:endParaRPr lang="en-US" altLang="zh-TW" sz="900" spc="3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72372" y="14558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貨幣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13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6854" y="1705023"/>
            <a:ext cx="9413249" cy="470847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6855" y="123827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500" y="19134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--UNION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N'%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蔡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--UNION ALL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'%G%'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8000"/>
                </a:solidFill>
                <a:latin typeface="Consolas" panose="020B0609020204030204" pitchFamily="49" charset="0"/>
              </a:rPr>
              <a:t>--UNION ALL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N'%</a:t>
            </a:r>
            <a:r>
              <a:rPr lang="zh-TW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蔡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[LearnDatabases]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[teacher]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teacherName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FF0000"/>
                </a:solidFill>
                <a:latin typeface="Consolas" panose="020B0609020204030204" pitchFamily="49" charset="0"/>
              </a:rPr>
              <a:t>'%G%'</a:t>
            </a:r>
            <a:endParaRPr lang="zh-TW" altLang="en-US" sz="3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473872" y="1677732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0" name="矩形 9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2" name="矩形 11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3" name="矩形 12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12213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144833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240256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1674215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>
                <a:solidFill>
                  <a:schemeClr val="bg1"/>
                </a:solidFill>
              </a:rPr>
              <a:t>介紹</a:t>
            </a:r>
          </a:p>
        </p:txBody>
      </p:sp>
      <p:sp>
        <p:nvSpPr>
          <p:cNvPr id="6" name="矩形 5"/>
          <p:cNvSpPr/>
          <p:nvPr/>
        </p:nvSpPr>
        <p:spPr>
          <a:xfrm>
            <a:off x="573375" y="1762589"/>
            <a:ext cx="9827926" cy="458015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1425" y="1921993"/>
            <a:ext cx="9569875" cy="357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一般資料表運算式</a:t>
            </a:r>
            <a:r>
              <a:rPr lang="en-US" altLang="zh-TW" sz="1600"/>
              <a:t>(Common Table Expression, CTE)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一般資料表運算式 </a:t>
            </a:r>
            <a:r>
              <a:rPr lang="en-US" altLang="zh-TW" sz="1600"/>
              <a:t>(CTE) </a:t>
            </a:r>
            <a:r>
              <a:rPr lang="zh-TW" altLang="en-US" sz="1600"/>
              <a:t>可視為在單一 </a:t>
            </a:r>
            <a:r>
              <a:rPr lang="en-US" altLang="zh-TW" sz="1600"/>
              <a:t>SELECT</a:t>
            </a:r>
            <a:r>
              <a:rPr lang="zh-TW" altLang="en-US" sz="1600"/>
              <a:t>、</a:t>
            </a:r>
            <a:r>
              <a:rPr lang="en-US" altLang="zh-TW" sz="1600"/>
              <a:t>INSERT</a:t>
            </a:r>
            <a:r>
              <a:rPr lang="zh-TW" altLang="en-US" sz="1600"/>
              <a:t>、</a:t>
            </a:r>
            <a:r>
              <a:rPr lang="en-US" altLang="zh-TW" sz="1600"/>
              <a:t>UPDATE</a:t>
            </a:r>
            <a:r>
              <a:rPr lang="zh-TW" altLang="en-US" sz="1600"/>
              <a:t>、</a:t>
            </a:r>
            <a:r>
              <a:rPr lang="en-US" altLang="zh-TW" sz="1600"/>
              <a:t>DELETE </a:t>
            </a:r>
            <a:r>
              <a:rPr lang="zh-TW" altLang="en-US" sz="1600"/>
              <a:t>或 </a:t>
            </a:r>
            <a:r>
              <a:rPr lang="en-US" altLang="zh-TW" sz="1600"/>
              <a:t>CREATE VIEW </a:t>
            </a:r>
            <a:r>
              <a:rPr lang="zh-TW" altLang="en-US" sz="1600"/>
              <a:t>陳述式之執行範圍內定義的暫存結果集。</a:t>
            </a: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雖然 </a:t>
            </a:r>
            <a:r>
              <a:rPr lang="en-US" altLang="zh-TW" sz="1600"/>
              <a:t>CTE </a:t>
            </a:r>
            <a:r>
              <a:rPr lang="zh-TW" altLang="en-US" sz="1600"/>
              <a:t>的查詢是使用 </a:t>
            </a:r>
            <a:r>
              <a:rPr lang="en-US" altLang="zh-TW" sz="1600"/>
              <a:t>Select </a:t>
            </a:r>
            <a:r>
              <a:rPr lang="zh-TW" altLang="en-US" sz="1600"/>
              <a:t>查詢，但是依照 </a:t>
            </a:r>
            <a:r>
              <a:rPr lang="en-US" altLang="zh-TW" sz="1600"/>
              <a:t>MSDN </a:t>
            </a:r>
            <a:r>
              <a:rPr lang="zh-TW" altLang="en-US" sz="1600"/>
              <a:t>的說明，仍有一些限制。（如下兩點）</a:t>
            </a: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不能在非遞歸 </a:t>
            </a:r>
            <a:r>
              <a:rPr lang="en-US" altLang="zh-TW" sz="1600"/>
              <a:t>CTE</a:t>
            </a:r>
            <a:r>
              <a:rPr lang="zh-TW" altLang="en-US" sz="1600"/>
              <a:t>（</a:t>
            </a:r>
            <a:r>
              <a:rPr lang="en-US" altLang="zh-TW" sz="1600"/>
              <a:t>CTE_query_definition</a:t>
            </a:r>
            <a:r>
              <a:rPr lang="zh-TW" altLang="en-US" sz="1600"/>
              <a:t>）中使用以下子句：</a:t>
            </a: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600"/>
              <a:t>不能在遞迴</a:t>
            </a:r>
            <a:r>
              <a:rPr lang="en-US" altLang="zh-TW" sz="1600"/>
              <a:t>CTE</a:t>
            </a:r>
            <a:r>
              <a:rPr lang="zh-TW" altLang="en-US" sz="1600"/>
              <a:t>中使用以下子句：</a:t>
            </a: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TW" sz="1600"/>
          </a:p>
        </p:txBody>
      </p:sp>
      <p:sp>
        <p:nvSpPr>
          <p:cNvPr id="13" name="矩形 12"/>
          <p:cNvSpPr/>
          <p:nvPr/>
        </p:nvSpPr>
        <p:spPr>
          <a:xfrm>
            <a:off x="6835561" y="306017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COMPUTE </a:t>
            </a:r>
            <a:r>
              <a:rPr lang="zh-TW" altLang="en-US" sz="1600"/>
              <a:t>或 </a:t>
            </a:r>
            <a:r>
              <a:rPr lang="en-US" altLang="zh-TW" sz="1600"/>
              <a:t>COMPUTE BY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ORDER BY (</a:t>
            </a:r>
            <a:r>
              <a:rPr lang="zh-TW" altLang="en-US" sz="1600"/>
              <a:t>除非指定了 </a:t>
            </a:r>
            <a:r>
              <a:rPr lang="en-US" altLang="zh-TW" sz="1600"/>
              <a:t>TOP </a:t>
            </a:r>
            <a:r>
              <a:rPr lang="zh-TW" altLang="en-US" sz="1600"/>
              <a:t>子句</a:t>
            </a:r>
            <a:r>
              <a:rPr lang="en-US" altLang="zh-TW" sz="1600"/>
              <a:t>)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INTO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1600"/>
              <a:t>含有查詢提示的 </a:t>
            </a:r>
            <a:r>
              <a:rPr lang="en-US" altLang="zh-TW" sz="1600"/>
              <a:t>OPTION </a:t>
            </a:r>
            <a:r>
              <a:rPr lang="zh-TW" altLang="en-US" sz="1600"/>
              <a:t>子句</a:t>
            </a:r>
            <a:endParaRPr lang="en-US" altLang="zh-TW" sz="160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FOR XML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FOR BROWSE</a:t>
            </a:r>
          </a:p>
        </p:txBody>
      </p:sp>
      <p:sp>
        <p:nvSpPr>
          <p:cNvPr id="2" name="矩形 1"/>
          <p:cNvSpPr/>
          <p:nvPr/>
        </p:nvSpPr>
        <p:spPr>
          <a:xfrm>
            <a:off x="4144249" y="4643440"/>
            <a:ext cx="497435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Select Distinct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Group by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Having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Top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Left/Right Outer Join</a:t>
            </a:r>
            <a:endParaRPr lang="zh-TW" altLang="en-US" sz="160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473872" y="192547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CTE</a:t>
            </a:r>
          </a:p>
        </p:txBody>
      </p:sp>
      <p:sp>
        <p:nvSpPr>
          <p:cNvPr id="10" name="矩形 9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12213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144833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9" name="矩形 18"/>
          <p:cNvSpPr/>
          <p:nvPr/>
        </p:nvSpPr>
        <p:spPr>
          <a:xfrm>
            <a:off x="11172372" y="167679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2096852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3375" y="1762589"/>
            <a:ext cx="9789826" cy="303801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6855" y="123827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Example</a:t>
            </a:r>
            <a:endParaRPr lang="zh-TW" altLang="en-US" spc="3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1972186"/>
            <a:ext cx="215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[teacher]</a:t>
            </a:r>
          </a:p>
          <a:p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TW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Test</a:t>
            </a:r>
          </a:p>
          <a:p>
            <a:r>
              <a:rPr lang="en-US" altLang="zh-TW" sz="1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altLang="zh-TW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>
                <a:solidFill>
                  <a:srgbClr val="000000"/>
                </a:solidFill>
                <a:latin typeface="Consolas" panose="020B0609020204030204" pitchFamily="49" charset="0"/>
              </a:rPr>
              <a:t>1500</a:t>
            </a:r>
            <a:endParaRPr lang="zh-TW" altLang="en-US" sz="3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473872" y="192547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pc="300">
                <a:solidFill>
                  <a:schemeClr val="bg1"/>
                </a:solidFill>
              </a:rPr>
              <a:t>CTE</a:t>
            </a:r>
          </a:p>
        </p:txBody>
      </p:sp>
      <p:sp>
        <p:nvSpPr>
          <p:cNvPr id="10" name="矩形 9"/>
          <p:cNvSpPr/>
          <p:nvPr/>
        </p:nvSpPr>
        <p:spPr>
          <a:xfrm>
            <a:off x="11172372" y="5826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050" spc="30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1" name="矩形 10"/>
          <p:cNvSpPr/>
          <p:nvPr/>
        </p:nvSpPr>
        <p:spPr>
          <a:xfrm>
            <a:off x="11172372" y="29031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12" name="矩形 11"/>
          <p:cNvSpPr/>
          <p:nvPr/>
        </p:nvSpPr>
        <p:spPr>
          <a:xfrm>
            <a:off x="11172372" y="522358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3" name="矩形 12"/>
          <p:cNvSpPr/>
          <p:nvPr/>
        </p:nvSpPr>
        <p:spPr>
          <a:xfrm>
            <a:off x="11172372" y="75769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spc="30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14" name="矩形 13"/>
          <p:cNvSpPr/>
          <p:nvPr/>
        </p:nvSpPr>
        <p:spPr>
          <a:xfrm>
            <a:off x="11172372" y="98668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372" y="1221365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16" name="矩形 15"/>
          <p:cNvSpPr/>
          <p:nvPr/>
        </p:nvSpPr>
        <p:spPr>
          <a:xfrm>
            <a:off x="11172372" y="1448333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7" name="矩形 16"/>
          <p:cNvSpPr/>
          <p:nvPr/>
        </p:nvSpPr>
        <p:spPr>
          <a:xfrm>
            <a:off x="11172372" y="1676792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7796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整數</a:t>
            </a:r>
          </a:p>
        </p:txBody>
      </p:sp>
      <p:sp>
        <p:nvSpPr>
          <p:cNvPr id="6" name="矩形 5"/>
          <p:cNvSpPr/>
          <p:nvPr/>
        </p:nvSpPr>
        <p:spPr>
          <a:xfrm>
            <a:off x="546855" y="1737190"/>
            <a:ext cx="7353561" cy="21099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6201" y="1992041"/>
            <a:ext cx="3632358" cy="160028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6855" y="3976625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 dirty="0">
                <a:solidFill>
                  <a:schemeClr val="bg1"/>
                </a:solidFill>
              </a:rPr>
              <a:t>浮點數</a:t>
            </a:r>
          </a:p>
        </p:txBody>
      </p:sp>
      <p:sp>
        <p:nvSpPr>
          <p:cNvPr id="9" name="矩形 8"/>
          <p:cNvSpPr/>
          <p:nvPr/>
        </p:nvSpPr>
        <p:spPr>
          <a:xfrm>
            <a:off x="546855" y="4475534"/>
            <a:ext cx="7353561" cy="165094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6201" y="4682496"/>
            <a:ext cx="4151250" cy="9011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50940" y="1737190"/>
            <a:ext cx="2598553" cy="4409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50940" y="1737190"/>
            <a:ext cx="10118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pc="300">
                <a:solidFill>
                  <a:schemeClr val="bg1"/>
                </a:solidFill>
              </a:rPr>
              <a:t> 備 註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050940" y="2253246"/>
            <a:ext cx="24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zh-TW" altLang="en-US" sz="1600"/>
              <a:t>此小數點裡頭還有其他的型別，像是：</a:t>
            </a:r>
            <a:r>
              <a:rPr lang="en-US" altLang="zh-TW" sz="1600"/>
              <a:t> 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088396" y="2899577"/>
            <a:ext cx="14321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Numeric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real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zh-TW" altLang="en-US" sz="1600"/>
          </a:p>
        </p:txBody>
      </p:sp>
      <p:sp>
        <p:nvSpPr>
          <p:cNvPr id="15" name="文字方塊 14"/>
          <p:cNvSpPr txBox="1"/>
          <p:nvPr/>
        </p:nvSpPr>
        <p:spPr>
          <a:xfrm>
            <a:off x="886201" y="5685771"/>
            <a:ext cx="4166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通常我們經緯度就直接存成小數點的型別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473872" y="293752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spc="603" dirty="0">
                <a:solidFill>
                  <a:schemeClr val="bg1"/>
                </a:solidFill>
              </a:rPr>
              <a:t>整數</a:t>
            </a:r>
            <a:br>
              <a:rPr lang="en-US" altLang="zh-TW" b="1" spc="603" dirty="0">
                <a:solidFill>
                  <a:schemeClr val="bg1"/>
                </a:solidFill>
              </a:rPr>
            </a:br>
            <a:r>
              <a:rPr lang="zh-TW" altLang="en-US" b="1" spc="603" dirty="0">
                <a:solidFill>
                  <a:schemeClr val="bg1"/>
                </a:solidFill>
              </a:rPr>
              <a:t>浮點數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61251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字串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72372" y="100085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浮點數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72372" y="122329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00" spc="300" dirty="0">
                <a:solidFill>
                  <a:schemeClr val="bg1"/>
                </a:solidFill>
              </a:rPr>
              <a:t>日期</a:t>
            </a:r>
            <a:r>
              <a:rPr lang="en-US" altLang="zh-TW" sz="900" spc="300" dirty="0">
                <a:solidFill>
                  <a:schemeClr val="bg1"/>
                </a:solidFill>
              </a:rPr>
              <a:t>|</a:t>
            </a:r>
            <a:r>
              <a:rPr lang="zh-TW" altLang="en-US" sz="900" spc="300" dirty="0">
                <a:solidFill>
                  <a:schemeClr val="bg1"/>
                </a:solidFill>
              </a:rPr>
              <a:t>時間</a:t>
            </a:r>
            <a:endParaRPr lang="en-US" altLang="zh-TW" sz="900" spc="3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72372" y="14558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貨幣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98F0EB-A81D-44C1-B8C0-F059A294D045}"/>
              </a:ext>
            </a:extLst>
          </p:cNvPr>
          <p:cNvSpPr/>
          <p:nvPr/>
        </p:nvSpPr>
        <p:spPr>
          <a:xfrm>
            <a:off x="5037451" y="5024802"/>
            <a:ext cx="1208737" cy="216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Decimal(9,1)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日期｜時間</a:t>
            </a:r>
          </a:p>
        </p:txBody>
      </p:sp>
      <p:sp>
        <p:nvSpPr>
          <p:cNvPr id="6" name="矩形 5"/>
          <p:cNvSpPr/>
          <p:nvPr/>
        </p:nvSpPr>
        <p:spPr>
          <a:xfrm>
            <a:off x="546856" y="1737190"/>
            <a:ext cx="7383245" cy="29110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50940" y="1737190"/>
            <a:ext cx="2598553" cy="5019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50940" y="1737190"/>
            <a:ext cx="10118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pc="300">
                <a:solidFill>
                  <a:schemeClr val="bg1"/>
                </a:solidFill>
              </a:rPr>
              <a:t> 備 註 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50940" y="2253246"/>
            <a:ext cx="24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Bef>
                <a:spcPts val="600"/>
              </a:spcBef>
            </a:pPr>
            <a:r>
              <a:rPr lang="zh-TW" altLang="en-US" sz="1600"/>
              <a:t>日期｜時間裡頭還有其他的型別，像是：</a:t>
            </a:r>
            <a:r>
              <a:rPr lang="en-US" altLang="zh-TW" sz="1600"/>
              <a:t> 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088396" y="2899577"/>
            <a:ext cx="201144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 err="1"/>
              <a:t>Smalldatatime</a:t>
            </a:r>
            <a:endParaRPr lang="en-US" altLang="zh-TW" sz="16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/>
              <a:t>Timestamp</a:t>
            </a:r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 sz="1600" err="1"/>
              <a:t>datetimeoffset</a:t>
            </a:r>
            <a:endParaRPr lang="en-US" altLang="zh-TW" sz="16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6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en-US" altLang="zh-TW" sz="1600"/>
          </a:p>
          <a:p>
            <a:pPr marL="414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endParaRPr lang="zh-TW" altLang="en-US" sz="1600"/>
          </a:p>
        </p:txBody>
      </p:sp>
      <p:sp>
        <p:nvSpPr>
          <p:cNvPr id="12" name="文字方塊 11"/>
          <p:cNvSpPr txBox="1"/>
          <p:nvPr/>
        </p:nvSpPr>
        <p:spPr>
          <a:xfrm>
            <a:off x="546855" y="4749800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貨幣</a:t>
            </a:r>
          </a:p>
        </p:txBody>
      </p:sp>
      <p:sp>
        <p:nvSpPr>
          <p:cNvPr id="13" name="矩形 12"/>
          <p:cNvSpPr/>
          <p:nvPr/>
        </p:nvSpPr>
        <p:spPr>
          <a:xfrm>
            <a:off x="546856" y="5233300"/>
            <a:ext cx="7383245" cy="15231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6460" y="5370276"/>
            <a:ext cx="4305000" cy="9011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81809" y="6329232"/>
            <a:ext cx="493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/>
              <a:t>通常我們不太使用貨幣型別</a:t>
            </a:r>
            <a:r>
              <a:rPr lang="en-US" altLang="zh-TW" sz="1600"/>
              <a:t>,</a:t>
            </a:r>
            <a:r>
              <a:rPr lang="zh-TW" altLang="en-US" sz="1600"/>
              <a:t>都會直接使用</a:t>
            </a:r>
            <a:r>
              <a:rPr lang="en-US" altLang="zh-TW" sz="1600"/>
              <a:t>“</a:t>
            </a:r>
            <a:r>
              <a:rPr lang="en-US" altLang="zh-TW" sz="1600" err="1"/>
              <a:t>bigint</a:t>
            </a:r>
            <a:r>
              <a:rPr lang="en-US" altLang="zh-TW" sz="1600"/>
              <a:t>”</a:t>
            </a:r>
            <a:endParaRPr lang="zh-TW" altLang="en-US" sz="160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1809" y="1866615"/>
            <a:ext cx="6754751" cy="265216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473872" y="738650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spc="603" dirty="0">
                <a:solidFill>
                  <a:schemeClr val="bg1"/>
                </a:solidFill>
              </a:rPr>
              <a:t>日期</a:t>
            </a:r>
            <a:r>
              <a:rPr lang="en-US" altLang="zh-TW" b="1" spc="603" dirty="0">
                <a:solidFill>
                  <a:schemeClr val="bg1"/>
                </a:solidFill>
              </a:rPr>
              <a:t>|</a:t>
            </a:r>
            <a:r>
              <a:rPr lang="zh-TW" altLang="en-US" b="1" spc="603" dirty="0">
                <a:solidFill>
                  <a:schemeClr val="bg1"/>
                </a:solidFill>
              </a:rPr>
              <a:t>時間</a:t>
            </a:r>
            <a:br>
              <a:rPr lang="en-US" altLang="zh-TW" b="1" spc="603" dirty="0">
                <a:solidFill>
                  <a:schemeClr val="bg1"/>
                </a:solidFill>
              </a:rPr>
            </a:br>
            <a:r>
              <a:rPr lang="zh-TW" altLang="en-US" b="1" spc="603" dirty="0">
                <a:solidFill>
                  <a:schemeClr val="bg1"/>
                </a:solidFill>
              </a:rPr>
              <a:t>貨幣</a:t>
            </a:r>
          </a:p>
        </p:txBody>
      </p:sp>
      <p:sp>
        <p:nvSpPr>
          <p:cNvPr id="18" name="矩形 17"/>
          <p:cNvSpPr/>
          <p:nvPr/>
        </p:nvSpPr>
        <p:spPr>
          <a:xfrm>
            <a:off x="11172372" y="61251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字串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72372" y="506149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 dirty="0">
                <a:solidFill>
                  <a:schemeClr val="bg1"/>
                </a:solidFill>
              </a:rPr>
              <a:t>浮點數</a:t>
            </a:r>
            <a:endParaRPr lang="en-US" altLang="zh-TW" sz="1100" spc="3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72372" y="283700"/>
            <a:ext cx="9779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00" spc="300" dirty="0">
                <a:solidFill>
                  <a:schemeClr val="bg1"/>
                </a:solidFill>
              </a:rPr>
              <a:t>整數</a:t>
            </a:r>
            <a:endParaRPr lang="en-US" altLang="zh-TW" sz="9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2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8709" y="3026929"/>
            <a:ext cx="1945326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1" b="1" spc="603">
                <a:solidFill>
                  <a:schemeClr val="bg1"/>
                </a:solidFill>
              </a:rPr>
              <a:t>正規化</a:t>
            </a:r>
          </a:p>
        </p:txBody>
      </p:sp>
      <p:sp>
        <p:nvSpPr>
          <p:cNvPr id="5" name="矩形 4"/>
          <p:cNvSpPr/>
          <p:nvPr/>
        </p:nvSpPr>
        <p:spPr>
          <a:xfrm>
            <a:off x="392364" y="3702695"/>
            <a:ext cx="222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pc="30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Normalization</a:t>
            </a:r>
            <a:endParaRPr lang="zh-TW" altLang="en-US" spc="3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群組 9"/>
          <p:cNvGrpSpPr/>
          <p:nvPr/>
        </p:nvGrpSpPr>
        <p:grpSpPr>
          <a:xfrm rot="6832015">
            <a:off x="9337796" y="4518860"/>
            <a:ext cx="1895366" cy="3330991"/>
            <a:chOff x="7652978" y="3016422"/>
            <a:chExt cx="1895366" cy="3330991"/>
          </a:xfrm>
        </p:grpSpPr>
        <p:pic>
          <p:nvPicPr>
            <p:cNvPr id="11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4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73872" y="63500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000" spc="300"/>
              <a:t>正規化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6855" y="123828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1" b="1" spc="300">
                <a:solidFill>
                  <a:schemeClr val="bg1"/>
                </a:solidFill>
              </a:rPr>
              <a:t>何謂正規化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772916" y="4704731"/>
            <a:ext cx="2686051" cy="1419116"/>
            <a:chOff x="7991473" y="4370929"/>
            <a:chExt cx="2686051" cy="1419116"/>
          </a:xfrm>
        </p:grpSpPr>
        <p:sp>
          <p:nvSpPr>
            <p:cNvPr id="7" name="矩形 6"/>
            <p:cNvSpPr/>
            <p:nvPr/>
          </p:nvSpPr>
          <p:spPr>
            <a:xfrm>
              <a:off x="7991473" y="4370929"/>
              <a:ext cx="2686051" cy="14191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800"/>
                </a:spcBef>
                <a:spcAft>
                  <a:spcPts val="800"/>
                </a:spcAft>
              </a:pPr>
              <a:r>
                <a:rPr lang="en-US" altLang="zh-TW" sz="1600">
                  <a:solidFill>
                    <a:schemeClr val="bg2">
                      <a:lumMod val="10000"/>
                    </a:schemeClr>
                  </a:solidFill>
                </a:rPr>
                <a:t>NF = Normal Form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991473" y="4370929"/>
              <a:ext cx="1294655" cy="3694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801" b="1" spc="300">
                  <a:solidFill>
                    <a:schemeClr val="bg1"/>
                  </a:solidFill>
                </a:rPr>
                <a:t>Note</a:t>
              </a:r>
              <a:endParaRPr lang="zh-TW" altLang="en-US" sz="1801" b="1" spc="30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04043" y="1960925"/>
            <a:ext cx="7731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>
                <a:solidFill>
                  <a:srgbClr val="222222"/>
                </a:solidFill>
                <a:latin typeface="Arial" panose="020B0604020202020204" pitchFamily="34" charset="0"/>
              </a:rPr>
              <a:t>正規化是關聯性資料庫的核心。</a:t>
            </a:r>
            <a:endParaRPr lang="en-US" altLang="zh-TW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>
                <a:solidFill>
                  <a:srgbClr val="222222"/>
                </a:solidFill>
                <a:latin typeface="Arial" panose="020B0604020202020204" pitchFamily="34" charset="0"/>
              </a:rPr>
              <a:t>正規化就是要在資料庫找到</a:t>
            </a:r>
            <a:r>
              <a:rPr lang="en-US" altLang="zh-TW" sz="1600"/>
              <a:t>Primary key</a:t>
            </a:r>
            <a:r>
              <a:rPr lang="zh-TW" altLang="en-US" sz="1600"/>
              <a:t>、</a:t>
            </a:r>
            <a:r>
              <a:rPr lang="en-US" altLang="zh-TW" sz="1600"/>
              <a:t>Foreign key</a:t>
            </a:r>
            <a:r>
              <a:rPr lang="zh-TW" altLang="en-US" sz="1600">
                <a:solidFill>
                  <a:srgbClr val="222222"/>
                </a:solidFill>
                <a:latin typeface="Arial" panose="020B0604020202020204" pitchFamily="34" charset="0"/>
              </a:rPr>
              <a:t>，讓我們能快速地找到所要的資料，以提升關聯式資料庫的效能。</a:t>
            </a:r>
            <a:endParaRPr lang="en-US" altLang="zh-TW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>
                <a:solidFill>
                  <a:srgbClr val="222222"/>
                </a:solidFill>
                <a:latin typeface="Arial" panose="020B0604020202020204" pitchFamily="34" charset="0"/>
              </a:rPr>
              <a:t>資料庫正規化可分成三個階段：</a:t>
            </a:r>
            <a:endParaRPr lang="en-US" altLang="zh-TW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sz="1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99776" y="3469030"/>
            <a:ext cx="24240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/>
              <a:t>第一階正規化（</a:t>
            </a:r>
            <a:r>
              <a:rPr lang="en-US" altLang="zh-TW" sz="1600"/>
              <a:t>1NF)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/>
              <a:t>第一階正規化（</a:t>
            </a:r>
            <a:r>
              <a:rPr lang="en-US" altLang="zh-TW" sz="1600"/>
              <a:t>2NF)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/>
              <a:t>第一階正規化（</a:t>
            </a:r>
            <a:r>
              <a:rPr lang="en-US" altLang="zh-TW" sz="1600"/>
              <a:t>3NF)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546855" y="1737190"/>
            <a:ext cx="8063746" cy="438665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312072" y="768349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1NF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12072" y="1000850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2NF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312072" y="1233351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3NF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1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855" y="1238931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1" b="1" spc="300">
                <a:solidFill>
                  <a:schemeClr val="bg1"/>
                </a:solidFill>
              </a:rPr>
              <a:t>1NF</a:t>
            </a:r>
            <a:r>
              <a:rPr lang="zh-TW" altLang="en-US" sz="1801" b="1" spc="300">
                <a:solidFill>
                  <a:schemeClr val="bg1"/>
                </a:solidFill>
              </a:rPr>
              <a:t>規則</a:t>
            </a:r>
          </a:p>
        </p:txBody>
      </p:sp>
      <p:sp>
        <p:nvSpPr>
          <p:cNvPr id="6" name="矩形 5"/>
          <p:cNvSpPr/>
          <p:nvPr/>
        </p:nvSpPr>
        <p:spPr>
          <a:xfrm>
            <a:off x="546854" y="1694597"/>
            <a:ext cx="10592201" cy="76431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6185" y="1834412"/>
            <a:ext cx="4829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/>
              <a:t>為每一組關聯的資料建立不同的資料表。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/>
              <a:t>需要有</a:t>
            </a:r>
            <a:r>
              <a:rPr lang="en-US" altLang="zh-TW" sz="1600"/>
              <a:t>Primary key</a:t>
            </a:r>
            <a:r>
              <a:rPr lang="zh-TW" altLang="en-US" sz="1600"/>
              <a:t>，而其他欄位都“相依”於此。</a:t>
            </a:r>
            <a:endParaRPr lang="en-US" altLang="zh-TW" sz="16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283" y="3295162"/>
            <a:ext cx="6877751" cy="16384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41776" y="5073933"/>
            <a:ext cx="7811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/>
              <a:t>此資料可以將它分成課程、教師、學生三大類別，依照各類別找出</a:t>
            </a:r>
            <a:r>
              <a:rPr lang="en-US" altLang="zh-TW" sz="1600"/>
              <a:t>Primary key</a:t>
            </a:r>
            <a:r>
              <a:rPr lang="zh-TW" altLang="en-US" sz="1600"/>
              <a:t>。</a:t>
            </a:r>
            <a:endParaRPr lang="en-US" altLang="zh-TW" sz="160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283" y="5568902"/>
            <a:ext cx="2419000" cy="3379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50869" y="5568902"/>
            <a:ext cx="2593250" cy="33792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63706" y="5568902"/>
            <a:ext cx="1619500" cy="337920"/>
          </a:xfrm>
          <a:prstGeom prst="rect">
            <a:avLst/>
          </a:prstGeom>
        </p:spPr>
      </p:pic>
      <p:sp>
        <p:nvSpPr>
          <p:cNvPr id="13" name="向下箭號 12"/>
          <p:cNvSpPr/>
          <p:nvPr/>
        </p:nvSpPr>
        <p:spPr>
          <a:xfrm>
            <a:off x="1745674" y="5925328"/>
            <a:ext cx="276109" cy="2597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4509439" y="5921278"/>
            <a:ext cx="276109" cy="2597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6735401" y="5918957"/>
            <a:ext cx="276109" cy="2597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0353" y="6225906"/>
            <a:ext cx="686750" cy="33792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04118" y="6233510"/>
            <a:ext cx="686750" cy="33792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30080" y="6225906"/>
            <a:ext cx="686750" cy="33792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45833" y="2691603"/>
            <a:ext cx="1861494" cy="3694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1" b="1" spc="300">
                <a:solidFill>
                  <a:schemeClr val="bg1"/>
                </a:solidFill>
              </a:rPr>
              <a:t>Example</a:t>
            </a:r>
            <a:endParaRPr lang="zh-TW" altLang="en-US" sz="1801" b="1" spc="3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6855" y="3133298"/>
            <a:ext cx="7897739" cy="3601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553210" y="3133298"/>
            <a:ext cx="2585845" cy="3601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TW" sz="1400">
                <a:solidFill>
                  <a:schemeClr val="tx2">
                    <a:lumMod val="50000"/>
                  </a:schemeClr>
                </a:solidFill>
              </a:rPr>
              <a:t>Primary Key</a:t>
            </a:r>
            <a:r>
              <a:rPr lang="zh-TW" altLang="en-US" sz="1400">
                <a:solidFill>
                  <a:schemeClr val="tx2">
                    <a:lumMod val="50000"/>
                  </a:schemeClr>
                </a:solidFill>
              </a:rPr>
              <a:t>中的每一筆資料都是表格中的唯一值。</a:t>
            </a:r>
            <a:endParaRPr lang="en-US" altLang="zh-TW" sz="140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TW" sz="1400">
                <a:solidFill>
                  <a:schemeClr val="tx2">
                    <a:lumMod val="50000"/>
                  </a:schemeClr>
                </a:solidFill>
              </a:rPr>
              <a:t>Primary Key</a:t>
            </a:r>
            <a:r>
              <a:rPr lang="zh-TW" altLang="en-US" sz="1400">
                <a:solidFill>
                  <a:schemeClr val="tx2">
                    <a:lumMod val="50000"/>
                  </a:schemeClr>
                </a:solidFill>
              </a:rPr>
              <a:t>可以是原本資料內的一個欄位，或是多個欄位建立而成的。</a:t>
            </a:r>
            <a:endParaRPr lang="en-US" altLang="zh-TW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53211" y="3133299"/>
            <a:ext cx="969706" cy="3791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801" b="1" spc="300">
                <a:solidFill>
                  <a:schemeClr val="bg1"/>
                </a:solidFill>
              </a:rPr>
              <a:t>Note</a:t>
            </a:r>
            <a:endParaRPr lang="zh-TW" altLang="en-US" sz="1801" b="1" spc="300">
              <a:solidFill>
                <a:schemeClr val="bg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2B0E-0957-483A-ABE6-18D78C956F7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473872" y="315366"/>
            <a:ext cx="1676400" cy="7048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spc="300"/>
              <a:t>1NF</a:t>
            </a:r>
            <a:endParaRPr lang="zh-TW" altLang="en-US" sz="2000" spc="300"/>
          </a:p>
        </p:txBody>
      </p:sp>
      <p:sp>
        <p:nvSpPr>
          <p:cNvPr id="35" name="矩形 34"/>
          <p:cNvSpPr/>
          <p:nvPr/>
        </p:nvSpPr>
        <p:spPr>
          <a:xfrm>
            <a:off x="11312072" y="1024977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2NF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12072" y="1257478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spc="300">
                <a:solidFill>
                  <a:schemeClr val="bg1"/>
                </a:solidFill>
              </a:rPr>
              <a:t>3NF</a:t>
            </a:r>
            <a:endParaRPr lang="zh-TW" altLang="en-US" sz="1100" spc="30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312072" y="63500"/>
            <a:ext cx="838200" cy="2325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100" spc="300">
                <a:solidFill>
                  <a:schemeClr val="bg1"/>
                </a:solidFill>
              </a:rPr>
              <a:t>正規化</a:t>
            </a:r>
          </a:p>
        </p:txBody>
      </p:sp>
    </p:spTree>
    <p:extLst>
      <p:ext uri="{BB962C8B-B14F-4D97-AF65-F5344CB8AC3E}">
        <p14:creationId xmlns:p14="http://schemas.microsoft.com/office/powerpoint/2010/main" val="15471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na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3504</Words>
  <Application>Microsoft Office PowerPoint</Application>
  <PresentationFormat>寬螢幕</PresentationFormat>
  <Paragraphs>903</Paragraphs>
  <Slides>42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Microsoft JhengHei UI</vt:lpstr>
      <vt:lpstr>新細明體</vt:lpstr>
      <vt:lpstr>Arial</vt:lpstr>
      <vt:lpstr>Arial</vt:lpstr>
      <vt:lpstr>Calibri</vt:lpstr>
      <vt:lpstr>Consolas</vt:lpstr>
      <vt:lpstr>Verdana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PoHsiang Chang</cp:lastModifiedBy>
  <cp:revision>140</cp:revision>
  <dcterms:created xsi:type="dcterms:W3CDTF">2017-03-13T05:45:34Z</dcterms:created>
  <dcterms:modified xsi:type="dcterms:W3CDTF">2018-08-24T09:53:38Z</dcterms:modified>
</cp:coreProperties>
</file>