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69" r:id="rId6"/>
    <p:sldId id="266" r:id="rId7"/>
    <p:sldId id="259" r:id="rId8"/>
    <p:sldId id="261" r:id="rId9"/>
    <p:sldId id="262" r:id="rId10"/>
    <p:sldId id="264" r:id="rId11"/>
    <p:sldId id="265" r:id="rId12"/>
    <p:sldId id="272" r:id="rId13"/>
    <p:sldId id="263" r:id="rId14"/>
    <p:sldId id="274" r:id="rId15"/>
    <p:sldId id="268" r:id="rId16"/>
    <p:sldId id="260" r:id="rId17"/>
    <p:sldId id="270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、大綱" id="{62B1923E-A615-4D43-AC7B-FE94BBFB2ABE}">
          <p14:sldIdLst>
            <p14:sldId id="256"/>
            <p14:sldId id="257"/>
          </p14:sldIdLst>
        </p14:section>
        <p14:section name="SNA" id="{D89795CE-464B-469A-814E-1EB835606236}">
          <p14:sldIdLst>
            <p14:sldId id="267"/>
            <p14:sldId id="258"/>
            <p14:sldId id="269"/>
          </p14:sldIdLst>
        </p14:section>
        <p14:section name="Networkx" id="{06FB94E6-389E-41F3-A1B7-475394090001}">
          <p14:sldIdLst>
            <p14:sldId id="266"/>
            <p14:sldId id="259"/>
            <p14:sldId id="261"/>
            <p14:sldId id="262"/>
            <p14:sldId id="264"/>
            <p14:sldId id="265"/>
            <p14:sldId id="272"/>
            <p14:sldId id="263"/>
            <p14:sldId id="274"/>
          </p14:sldIdLst>
        </p14:section>
        <p14:section name="實作" id="{2D8006B8-F41E-4F59-8059-F765D0AB1962}">
          <p14:sldIdLst>
            <p14:sldId id="268"/>
            <p14:sldId id="260"/>
            <p14:sldId id="270"/>
          </p14:sldIdLst>
        </p14:section>
        <p14:section name="參考資料" id="{1D2A9E9C-C076-4666-9137-F285E4D5CA4B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59" autoAdjust="0"/>
  </p:normalViewPr>
  <p:slideViewPr>
    <p:cSldViewPr snapToGrid="0">
      <p:cViewPr varScale="1">
        <p:scale>
          <a:sx n="57" d="100"/>
          <a:sy n="57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688992959555124E-2"/>
          <c:y val="6.8389606072279022E-2"/>
          <c:w val="0.93262201408088974"/>
          <c:h val="0.764055859050637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真實用戶</c:v>
                </c:pt>
                <c:pt idx="1">
                  <c:v>機器人分身</c:v>
                </c:pt>
                <c:pt idx="2">
                  <c:v>機器人主帳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806</c:v>
                </c:pt>
                <c:pt idx="1">
                  <c:v>293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884680"/>
        <c:axId val="410883504"/>
      </c:barChart>
      <c:catAx>
        <c:axId val="410884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410883504"/>
        <c:crosses val="autoZero"/>
        <c:auto val="1"/>
        <c:lblAlgn val="ctr"/>
        <c:lblOffset val="100"/>
        <c:noMultiLvlLbl val="0"/>
      </c:catAx>
      <c:valAx>
        <c:axId val="410883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884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0638B-09F6-4316-A32F-0ACD6CB84C45}" type="doc">
      <dgm:prSet loTypeId="urn:microsoft.com/office/officeart/2005/8/layout/chevron2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A223E99D-3C20-4F18-B54D-2E45AA662A69}">
      <dgm:prSet phldrT="[文字]" custT="1"/>
      <dgm:spPr/>
      <dgm:t>
        <a:bodyPr/>
        <a:lstStyle/>
        <a:p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22B8D5-DDC1-45F0-8C4A-41B4A7900FA6}" type="parTrans" cxnId="{BFE1F739-A74E-4823-B48B-C558DCD46764}">
      <dgm:prSet/>
      <dgm:spPr/>
      <dgm:t>
        <a:bodyPr/>
        <a:lstStyle/>
        <a:p>
          <a:endParaRPr lang="zh-TW" altLang="en-US"/>
        </a:p>
      </dgm:t>
    </dgm:pt>
    <dgm:pt modelId="{BC306253-6125-4809-B488-998F1DE57066}" type="sibTrans" cxnId="{BFE1F739-A74E-4823-B48B-C558DCD46764}">
      <dgm:prSet/>
      <dgm:spPr/>
      <dgm:t>
        <a:bodyPr/>
        <a:lstStyle/>
        <a:p>
          <a:endParaRPr lang="zh-TW" altLang="en-US"/>
        </a:p>
      </dgm:t>
    </dgm:pt>
    <dgm:pt modelId="{F69B43A5-D7D4-40A2-8C43-068E98F75CEE}">
      <dgm:prSet phldrT="[文字]" custT="1"/>
      <dgm:spPr/>
      <dgm:t>
        <a:bodyPr/>
        <a:lstStyle/>
        <a:p>
          <a:pPr algn="l"/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將好友名單以 </a:t>
          </a:r>
          <a:r>
            <a:rPr lang="en-US" altLang="zh-TW" sz="16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Networkx</a:t>
          </a:r>
          <a:r>
            <a:rPr lang="zh-TW" altLang="en-US" sz="16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製作</a:t>
          </a:r>
          <a:r>
            <a:rPr lang="en-US" altLang="zh-TW" sz="16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Graph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C876B5-6E30-4179-B24A-149C2E746130}" type="parTrans" cxnId="{BD72207D-DD2E-4116-9B46-478118280F12}">
      <dgm:prSet/>
      <dgm:spPr/>
      <dgm:t>
        <a:bodyPr/>
        <a:lstStyle/>
        <a:p>
          <a:endParaRPr lang="zh-TW" altLang="en-US"/>
        </a:p>
      </dgm:t>
    </dgm:pt>
    <dgm:pt modelId="{8321B093-F621-4CED-A219-EB179A9DAD5C}" type="sibTrans" cxnId="{BD72207D-DD2E-4116-9B46-478118280F12}">
      <dgm:prSet/>
      <dgm:spPr/>
      <dgm:t>
        <a:bodyPr/>
        <a:lstStyle/>
        <a:p>
          <a:endParaRPr lang="zh-TW" altLang="en-US"/>
        </a:p>
      </dgm:t>
    </dgm:pt>
    <dgm:pt modelId="{3D7D3A75-A3DC-47B6-B7DB-748D3CAF29EE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利用 </a:t>
          </a:r>
          <a:r>
            <a: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Girvan Newman</a:t>
          </a:r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分社群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8EEF74-E18E-4CB8-80FE-FE3FD51759EF}" type="parTrans" cxnId="{70B41CDF-5643-49FC-B65C-B81BD2AD6AB1}">
      <dgm:prSet/>
      <dgm:spPr/>
      <dgm:t>
        <a:bodyPr/>
        <a:lstStyle/>
        <a:p>
          <a:endParaRPr lang="zh-TW" altLang="en-US"/>
        </a:p>
      </dgm:t>
    </dgm:pt>
    <dgm:pt modelId="{A9088821-DC47-4E20-B568-D7012F4A58E4}" type="sibTrans" cxnId="{70B41CDF-5643-49FC-B65C-B81BD2AD6AB1}">
      <dgm:prSet/>
      <dgm:spPr/>
      <dgm:t>
        <a:bodyPr/>
        <a:lstStyle/>
        <a:p>
          <a:endParaRPr lang="zh-TW" altLang="en-US"/>
        </a:p>
      </dgm:t>
    </dgm:pt>
    <dgm:pt modelId="{D6EFE138-DA79-414A-A8DC-5E00C5478EC0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與其他用戶行為做對照（是否有接任務、共用</a:t>
          </a:r>
          <a:r>
            <a: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IP</a:t>
          </a:r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情況）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CF9E80-CC13-4983-AFF3-479C3D5427A3}" type="parTrans" cxnId="{83AC36CC-DCCE-488D-8B90-0B5DDB7B7C28}">
      <dgm:prSet/>
      <dgm:spPr/>
      <dgm:t>
        <a:bodyPr/>
        <a:lstStyle/>
        <a:p>
          <a:endParaRPr lang="zh-TW" altLang="en-US"/>
        </a:p>
      </dgm:t>
    </dgm:pt>
    <dgm:pt modelId="{001EBE00-B8F8-4F82-9659-CD305BF4E45A}" type="sibTrans" cxnId="{83AC36CC-DCCE-488D-8B90-0B5DDB7B7C28}">
      <dgm:prSet/>
      <dgm:spPr/>
      <dgm:t>
        <a:bodyPr/>
        <a:lstStyle/>
        <a:p>
          <a:endParaRPr lang="zh-TW" altLang="en-US"/>
        </a:p>
      </dgm:t>
    </dgm:pt>
    <dgm:pt modelId="{7B4BBDBE-0FC2-4C62-B019-E7701326E3AA}">
      <dgm:prSet phldrT="[文字]" custT="1"/>
      <dgm:spPr/>
      <dgm:t>
        <a:bodyPr/>
        <a:lstStyle/>
        <a:p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96799F-F0C6-422E-8893-7AE384CF10D5}" type="parTrans" cxnId="{E1051C97-D54E-461F-BF48-0A72FCEB255F}">
      <dgm:prSet/>
      <dgm:spPr/>
      <dgm:t>
        <a:bodyPr/>
        <a:lstStyle/>
        <a:p>
          <a:endParaRPr lang="zh-TW" altLang="en-US"/>
        </a:p>
      </dgm:t>
    </dgm:pt>
    <dgm:pt modelId="{17D5091B-B934-4B11-8589-F69F2848D8BB}" type="sibTrans" cxnId="{E1051C97-D54E-461F-BF48-0A72FCEB255F}">
      <dgm:prSet/>
      <dgm:spPr/>
      <dgm:t>
        <a:bodyPr/>
        <a:lstStyle/>
        <a:p>
          <a:endParaRPr lang="zh-TW" altLang="en-US"/>
        </a:p>
      </dgm:t>
    </dgm:pt>
    <dgm:pt modelId="{26371561-F395-41D3-A411-538C82473C56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以社群大小（洗點帳戶數量）為標準判斷是否為機器人</a:t>
          </a:r>
          <a:r>
            <a: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（平均</a:t>
          </a:r>
          <a:r>
            <a: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+2</a:t>
          </a:r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個標準差）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CBB6F4-9622-4B67-ACB1-57D19EB26C34}" type="parTrans" cxnId="{3EC8511E-245B-492B-B264-2B436083D507}">
      <dgm:prSet/>
      <dgm:spPr/>
      <dgm:t>
        <a:bodyPr/>
        <a:lstStyle/>
        <a:p>
          <a:endParaRPr lang="zh-TW" altLang="en-US"/>
        </a:p>
      </dgm:t>
    </dgm:pt>
    <dgm:pt modelId="{C71DB26F-5E94-4102-95A5-BB731D854856}" type="sibTrans" cxnId="{3EC8511E-245B-492B-B264-2B436083D507}">
      <dgm:prSet/>
      <dgm:spPr/>
      <dgm:t>
        <a:bodyPr/>
        <a:lstStyle/>
        <a:p>
          <a:endParaRPr lang="zh-TW" altLang="en-US"/>
        </a:p>
      </dgm:t>
    </dgm:pt>
    <dgm:pt modelId="{A4722C9C-6C23-4D1B-B6F2-BDBA374A515A}">
      <dgm:prSet phldrT="[文字]" custT="1"/>
      <dgm:spPr/>
      <dgm:t>
        <a:bodyPr/>
        <a:lstStyle/>
        <a:p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22E772-037D-4BA8-91CB-C04B078A3F33}" type="sibTrans" cxnId="{393F096A-EB28-4767-AF15-6E53D73E3ABD}">
      <dgm:prSet/>
      <dgm:spPr/>
      <dgm:t>
        <a:bodyPr/>
        <a:lstStyle/>
        <a:p>
          <a:endParaRPr lang="zh-TW" altLang="en-US"/>
        </a:p>
      </dgm:t>
    </dgm:pt>
    <dgm:pt modelId="{D053D565-D999-40F5-8900-0DB8948B7803}" type="parTrans" cxnId="{393F096A-EB28-4767-AF15-6E53D73E3ABD}">
      <dgm:prSet/>
      <dgm:spPr/>
      <dgm:t>
        <a:bodyPr/>
        <a:lstStyle/>
        <a:p>
          <a:endParaRPr lang="zh-TW" altLang="en-US"/>
        </a:p>
      </dgm:t>
    </dgm:pt>
    <dgm:pt modelId="{A9E7E350-DA75-4391-B38B-A4ABC6D69E52}">
      <dgm:prSet phldrT="[文字]" custT="1"/>
      <dgm:spPr/>
      <dgm:t>
        <a:bodyPr/>
        <a:lstStyle/>
        <a:p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CF9371-2C5E-4949-9A8D-C6C1D2C58F73}" type="parTrans" cxnId="{AED02F1E-05A6-48D3-A38B-2FB6E57137D1}">
      <dgm:prSet/>
      <dgm:spPr/>
      <dgm:t>
        <a:bodyPr/>
        <a:lstStyle/>
        <a:p>
          <a:endParaRPr lang="zh-TW" altLang="en-US"/>
        </a:p>
      </dgm:t>
    </dgm:pt>
    <dgm:pt modelId="{907C3C31-5941-4CB2-A861-6E26A7B9FDF6}" type="sibTrans" cxnId="{AED02F1E-05A6-48D3-A38B-2FB6E57137D1}">
      <dgm:prSet/>
      <dgm:spPr/>
      <dgm:t>
        <a:bodyPr/>
        <a:lstStyle/>
        <a:p>
          <a:endParaRPr lang="zh-TW" altLang="en-US"/>
        </a:p>
      </dgm:t>
    </dgm:pt>
    <dgm:pt modelId="{6B8D7530-317C-41D2-9A63-7F1A91CE57AC}">
      <dgm:prSet phldrT="[文字]" custT="1"/>
      <dgm:spPr/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中心性（</a:t>
          </a:r>
          <a:r>
            <a: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centrality</a:t>
          </a:r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）最高者為機器人主帳戶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C3EADE-6DA4-4961-96F7-FF1E75CA7591}" type="parTrans" cxnId="{D0FB05D1-BC26-479E-9279-842A627A645F}">
      <dgm:prSet/>
      <dgm:spPr/>
      <dgm:t>
        <a:bodyPr/>
        <a:lstStyle/>
        <a:p>
          <a:endParaRPr lang="zh-TW" altLang="en-US"/>
        </a:p>
      </dgm:t>
    </dgm:pt>
    <dgm:pt modelId="{A261CD75-C1BF-4BB9-AE25-965EB1ADD921}" type="sibTrans" cxnId="{D0FB05D1-BC26-479E-9279-842A627A645F}">
      <dgm:prSet/>
      <dgm:spPr/>
      <dgm:t>
        <a:bodyPr/>
        <a:lstStyle/>
        <a:p>
          <a:endParaRPr lang="zh-TW" altLang="en-US"/>
        </a:p>
      </dgm:t>
    </dgm:pt>
    <dgm:pt modelId="{25041C29-3C33-4F50-9C7C-74E20396393A}">
      <dgm:prSet phldrT="[文字]" custT="1"/>
      <dgm:spPr/>
      <dgm:t>
        <a:bodyPr/>
        <a:lstStyle/>
        <a:p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94C422-7B15-4074-8BDE-4724145B79F6}" type="sibTrans" cxnId="{CCCE27D2-E338-432F-A88F-D6C67896887B}">
      <dgm:prSet/>
      <dgm:spPr/>
      <dgm:t>
        <a:bodyPr/>
        <a:lstStyle/>
        <a:p>
          <a:endParaRPr lang="zh-TW" altLang="en-US"/>
        </a:p>
      </dgm:t>
    </dgm:pt>
    <dgm:pt modelId="{C5F1326D-5E04-4EEF-8B25-E2084E2CF3EF}" type="parTrans" cxnId="{CCCE27D2-E338-432F-A88F-D6C67896887B}">
      <dgm:prSet/>
      <dgm:spPr/>
      <dgm:t>
        <a:bodyPr/>
        <a:lstStyle/>
        <a:p>
          <a:endParaRPr lang="zh-TW" altLang="en-US"/>
        </a:p>
      </dgm:t>
    </dgm:pt>
    <dgm:pt modelId="{9C39FB97-4B98-429A-BC0F-327E2B148A76}" type="pres">
      <dgm:prSet presAssocID="{33D0638B-09F6-4316-A32F-0ACD6CB84C4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6D0EB87-CFF1-4FFD-911D-D9FD87806CAD}" type="pres">
      <dgm:prSet presAssocID="{A223E99D-3C20-4F18-B54D-2E45AA662A69}" presName="composite" presStyleCnt="0"/>
      <dgm:spPr/>
    </dgm:pt>
    <dgm:pt modelId="{0A520381-0ABE-4674-99F6-9AD11864CA86}" type="pres">
      <dgm:prSet presAssocID="{A223E99D-3C20-4F18-B54D-2E45AA662A6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3C79B2-9EA4-407E-8819-90FD5C0EBD56}" type="pres">
      <dgm:prSet presAssocID="{A223E99D-3C20-4F18-B54D-2E45AA662A6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5BA91B-412A-4D49-BBBD-6D037411CA7B}" type="pres">
      <dgm:prSet presAssocID="{BC306253-6125-4809-B488-998F1DE57066}" presName="sp" presStyleCnt="0"/>
      <dgm:spPr/>
    </dgm:pt>
    <dgm:pt modelId="{F8714A7A-3CD3-4A97-B771-6B13930CF675}" type="pres">
      <dgm:prSet presAssocID="{25041C29-3C33-4F50-9C7C-74E20396393A}" presName="composite" presStyleCnt="0"/>
      <dgm:spPr/>
    </dgm:pt>
    <dgm:pt modelId="{2FD02F66-8C02-4A54-B866-8E3E96A92971}" type="pres">
      <dgm:prSet presAssocID="{25041C29-3C33-4F50-9C7C-74E20396393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5E7330-4F75-4B3B-8905-60DCA26A32C9}" type="pres">
      <dgm:prSet presAssocID="{25041C29-3C33-4F50-9C7C-74E20396393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73F267F-7592-4D41-BDDA-360E792A6950}" type="pres">
      <dgm:prSet presAssocID="{2E94C422-7B15-4074-8BDE-4724145B79F6}" presName="sp" presStyleCnt="0"/>
      <dgm:spPr/>
    </dgm:pt>
    <dgm:pt modelId="{59993306-6F4D-45F7-A323-BC70904CD158}" type="pres">
      <dgm:prSet presAssocID="{A4722C9C-6C23-4D1B-B6F2-BDBA374A515A}" presName="composite" presStyleCnt="0"/>
      <dgm:spPr/>
    </dgm:pt>
    <dgm:pt modelId="{A05AB98D-29EB-47F7-8CBB-A91AC92222F5}" type="pres">
      <dgm:prSet presAssocID="{A4722C9C-6C23-4D1B-B6F2-BDBA374A515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998DE9-08C7-4652-94D5-9A6236F89F3C}" type="pres">
      <dgm:prSet presAssocID="{A4722C9C-6C23-4D1B-B6F2-BDBA374A515A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8BBA6D-FDA3-403F-963F-BD6106AF6121}" type="pres">
      <dgm:prSet presAssocID="{9622E772-037D-4BA8-91CB-C04B078A3F33}" presName="sp" presStyleCnt="0"/>
      <dgm:spPr/>
    </dgm:pt>
    <dgm:pt modelId="{5825F6A1-38D9-402E-9610-E3E1E5CAE74F}" type="pres">
      <dgm:prSet presAssocID="{A9E7E350-DA75-4391-B38B-A4ABC6D69E52}" presName="composite" presStyleCnt="0"/>
      <dgm:spPr/>
    </dgm:pt>
    <dgm:pt modelId="{7987D539-20C0-47BF-B8F4-5B9452EEA9CD}" type="pres">
      <dgm:prSet presAssocID="{A9E7E350-DA75-4391-B38B-A4ABC6D69E5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9F2514-DA27-4EDC-B92D-1C832BC7D511}" type="pres">
      <dgm:prSet presAssocID="{A9E7E350-DA75-4391-B38B-A4ABC6D69E5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8D3D07-34DB-441D-95DB-33219E5CE026}" type="pres">
      <dgm:prSet presAssocID="{907C3C31-5941-4CB2-A861-6E26A7B9FDF6}" presName="sp" presStyleCnt="0"/>
      <dgm:spPr/>
    </dgm:pt>
    <dgm:pt modelId="{C9F656FB-03AA-4855-BA6E-107502A7FC5E}" type="pres">
      <dgm:prSet presAssocID="{7B4BBDBE-0FC2-4C62-B019-E7701326E3AA}" presName="composite" presStyleCnt="0"/>
      <dgm:spPr/>
    </dgm:pt>
    <dgm:pt modelId="{471CF6A4-C419-44E2-8BD0-91BA838D6B16}" type="pres">
      <dgm:prSet presAssocID="{7B4BBDBE-0FC2-4C62-B019-E7701326E3A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50E5BC5-7505-4BCA-864B-0DEE7F1CBE14}" type="pres">
      <dgm:prSet presAssocID="{7B4BBDBE-0FC2-4C62-B019-E7701326E3A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EC8511E-245B-492B-B264-2B436083D507}" srcId="{A4722C9C-6C23-4D1B-B6F2-BDBA374A515A}" destId="{26371561-F395-41D3-A411-538C82473C56}" srcOrd="0" destOrd="0" parTransId="{4ECBB6F4-9622-4B67-ACB1-57D19EB26C34}" sibTransId="{C71DB26F-5E94-4102-95A5-BB731D854856}"/>
    <dgm:cxn modelId="{3B3F2524-57FF-4CAD-B302-D12175858053}" type="presOf" srcId="{3D7D3A75-A3DC-47B6-B7DB-748D3CAF29EE}" destId="{9B5E7330-4F75-4B3B-8905-60DCA26A32C9}" srcOrd="0" destOrd="0" presId="urn:microsoft.com/office/officeart/2005/8/layout/chevron2"/>
    <dgm:cxn modelId="{60E51CA7-0BC0-4C9A-89D9-984BB719F64C}" type="presOf" srcId="{A223E99D-3C20-4F18-B54D-2E45AA662A69}" destId="{0A520381-0ABE-4674-99F6-9AD11864CA86}" srcOrd="0" destOrd="0" presId="urn:microsoft.com/office/officeart/2005/8/layout/chevron2"/>
    <dgm:cxn modelId="{6119F790-7A9E-4472-B61E-25B35E6CD3E1}" type="presOf" srcId="{25041C29-3C33-4F50-9C7C-74E20396393A}" destId="{2FD02F66-8C02-4A54-B866-8E3E96A92971}" srcOrd="0" destOrd="0" presId="urn:microsoft.com/office/officeart/2005/8/layout/chevron2"/>
    <dgm:cxn modelId="{BFE1F739-A74E-4823-B48B-C558DCD46764}" srcId="{33D0638B-09F6-4316-A32F-0ACD6CB84C45}" destId="{A223E99D-3C20-4F18-B54D-2E45AA662A69}" srcOrd="0" destOrd="0" parTransId="{E722B8D5-DDC1-45F0-8C4A-41B4A7900FA6}" sibTransId="{BC306253-6125-4809-B488-998F1DE57066}"/>
    <dgm:cxn modelId="{252ADC3F-1A4F-455F-AC5C-2991E71E737B}" type="presOf" srcId="{26371561-F395-41D3-A411-538C82473C56}" destId="{FB998DE9-08C7-4652-94D5-9A6236F89F3C}" srcOrd="0" destOrd="0" presId="urn:microsoft.com/office/officeart/2005/8/layout/chevron2"/>
    <dgm:cxn modelId="{D0FB05D1-BC26-479E-9279-842A627A645F}" srcId="{A9E7E350-DA75-4391-B38B-A4ABC6D69E52}" destId="{6B8D7530-317C-41D2-9A63-7F1A91CE57AC}" srcOrd="0" destOrd="0" parTransId="{44C3EADE-6DA4-4961-96F7-FF1E75CA7591}" sibTransId="{A261CD75-C1BF-4BB9-AE25-965EB1ADD921}"/>
    <dgm:cxn modelId="{CCCE27D2-E338-432F-A88F-D6C67896887B}" srcId="{33D0638B-09F6-4316-A32F-0ACD6CB84C45}" destId="{25041C29-3C33-4F50-9C7C-74E20396393A}" srcOrd="1" destOrd="0" parTransId="{C5F1326D-5E04-4EEF-8B25-E2084E2CF3EF}" sibTransId="{2E94C422-7B15-4074-8BDE-4724145B79F6}"/>
    <dgm:cxn modelId="{393F096A-EB28-4767-AF15-6E53D73E3ABD}" srcId="{33D0638B-09F6-4316-A32F-0ACD6CB84C45}" destId="{A4722C9C-6C23-4D1B-B6F2-BDBA374A515A}" srcOrd="2" destOrd="0" parTransId="{D053D565-D999-40F5-8900-0DB8948B7803}" sibTransId="{9622E772-037D-4BA8-91CB-C04B078A3F33}"/>
    <dgm:cxn modelId="{05068D62-8844-4307-8381-46007D951CB4}" type="presOf" srcId="{6B8D7530-317C-41D2-9A63-7F1A91CE57AC}" destId="{629F2514-DA27-4EDC-B92D-1C832BC7D511}" srcOrd="0" destOrd="0" presId="urn:microsoft.com/office/officeart/2005/8/layout/chevron2"/>
    <dgm:cxn modelId="{0057285F-74AE-4A88-84DC-7E1119F822D9}" type="presOf" srcId="{A9E7E350-DA75-4391-B38B-A4ABC6D69E52}" destId="{7987D539-20C0-47BF-B8F4-5B9452EEA9CD}" srcOrd="0" destOrd="0" presId="urn:microsoft.com/office/officeart/2005/8/layout/chevron2"/>
    <dgm:cxn modelId="{AED02F1E-05A6-48D3-A38B-2FB6E57137D1}" srcId="{33D0638B-09F6-4316-A32F-0ACD6CB84C45}" destId="{A9E7E350-DA75-4391-B38B-A4ABC6D69E52}" srcOrd="3" destOrd="0" parTransId="{79CF9371-2C5E-4949-9A8D-C6C1D2C58F73}" sibTransId="{907C3C31-5941-4CB2-A861-6E26A7B9FDF6}"/>
    <dgm:cxn modelId="{179F7F03-F305-4BB7-85BD-1EF9421CC4D5}" type="presOf" srcId="{7B4BBDBE-0FC2-4C62-B019-E7701326E3AA}" destId="{471CF6A4-C419-44E2-8BD0-91BA838D6B16}" srcOrd="0" destOrd="0" presId="urn:microsoft.com/office/officeart/2005/8/layout/chevron2"/>
    <dgm:cxn modelId="{4860BE55-5D05-47D8-B0FC-0219F702E326}" type="presOf" srcId="{33D0638B-09F6-4316-A32F-0ACD6CB84C45}" destId="{9C39FB97-4B98-429A-BC0F-327E2B148A76}" srcOrd="0" destOrd="0" presId="urn:microsoft.com/office/officeart/2005/8/layout/chevron2"/>
    <dgm:cxn modelId="{70B41CDF-5643-49FC-B65C-B81BD2AD6AB1}" srcId="{25041C29-3C33-4F50-9C7C-74E20396393A}" destId="{3D7D3A75-A3DC-47B6-B7DB-748D3CAF29EE}" srcOrd="0" destOrd="0" parTransId="{688EEF74-E18E-4CB8-80FE-FE3FD51759EF}" sibTransId="{A9088821-DC47-4E20-B568-D7012F4A58E4}"/>
    <dgm:cxn modelId="{E1051C97-D54E-461F-BF48-0A72FCEB255F}" srcId="{33D0638B-09F6-4316-A32F-0ACD6CB84C45}" destId="{7B4BBDBE-0FC2-4C62-B019-E7701326E3AA}" srcOrd="4" destOrd="0" parTransId="{2196799F-F0C6-422E-8893-7AE384CF10D5}" sibTransId="{17D5091B-B934-4B11-8589-F69F2848D8BB}"/>
    <dgm:cxn modelId="{CB1322BE-238D-459F-95DE-1C0133147D00}" type="presOf" srcId="{A4722C9C-6C23-4D1B-B6F2-BDBA374A515A}" destId="{A05AB98D-29EB-47F7-8CBB-A91AC92222F5}" srcOrd="0" destOrd="0" presId="urn:microsoft.com/office/officeart/2005/8/layout/chevron2"/>
    <dgm:cxn modelId="{83AC36CC-DCCE-488D-8B90-0B5DDB7B7C28}" srcId="{7B4BBDBE-0FC2-4C62-B019-E7701326E3AA}" destId="{D6EFE138-DA79-414A-A8DC-5E00C5478EC0}" srcOrd="0" destOrd="0" parTransId="{68CF9E80-CC13-4983-AFF3-479C3D5427A3}" sibTransId="{001EBE00-B8F8-4F82-9659-CD305BF4E45A}"/>
    <dgm:cxn modelId="{BD72207D-DD2E-4116-9B46-478118280F12}" srcId="{A223E99D-3C20-4F18-B54D-2E45AA662A69}" destId="{F69B43A5-D7D4-40A2-8C43-068E98F75CEE}" srcOrd="0" destOrd="0" parTransId="{71C876B5-6E30-4179-B24A-149C2E746130}" sibTransId="{8321B093-F621-4CED-A219-EB179A9DAD5C}"/>
    <dgm:cxn modelId="{C01DC70A-C902-425C-BFDE-A9CE9B86D08F}" type="presOf" srcId="{F69B43A5-D7D4-40A2-8C43-068E98F75CEE}" destId="{C03C79B2-9EA4-407E-8819-90FD5C0EBD56}" srcOrd="0" destOrd="0" presId="urn:microsoft.com/office/officeart/2005/8/layout/chevron2"/>
    <dgm:cxn modelId="{BB6B8CBA-63D5-42FE-8101-9B4026F03100}" type="presOf" srcId="{D6EFE138-DA79-414A-A8DC-5E00C5478EC0}" destId="{D50E5BC5-7505-4BCA-864B-0DEE7F1CBE14}" srcOrd="0" destOrd="0" presId="urn:microsoft.com/office/officeart/2005/8/layout/chevron2"/>
    <dgm:cxn modelId="{691B443C-B039-4540-8D8A-CB3582DE421C}" type="presParOf" srcId="{9C39FB97-4B98-429A-BC0F-327E2B148A76}" destId="{D6D0EB87-CFF1-4FFD-911D-D9FD87806CAD}" srcOrd="0" destOrd="0" presId="urn:microsoft.com/office/officeart/2005/8/layout/chevron2"/>
    <dgm:cxn modelId="{228D2926-9492-45F4-A30A-143AAC953FAE}" type="presParOf" srcId="{D6D0EB87-CFF1-4FFD-911D-D9FD87806CAD}" destId="{0A520381-0ABE-4674-99F6-9AD11864CA86}" srcOrd="0" destOrd="0" presId="urn:microsoft.com/office/officeart/2005/8/layout/chevron2"/>
    <dgm:cxn modelId="{2459937B-07A6-425E-8C70-ECC71E6CEB47}" type="presParOf" srcId="{D6D0EB87-CFF1-4FFD-911D-D9FD87806CAD}" destId="{C03C79B2-9EA4-407E-8819-90FD5C0EBD56}" srcOrd="1" destOrd="0" presId="urn:microsoft.com/office/officeart/2005/8/layout/chevron2"/>
    <dgm:cxn modelId="{DBAE47B7-3B1F-423E-A7B3-B441F57D6E60}" type="presParOf" srcId="{9C39FB97-4B98-429A-BC0F-327E2B148A76}" destId="{F95BA91B-412A-4D49-BBBD-6D037411CA7B}" srcOrd="1" destOrd="0" presId="urn:microsoft.com/office/officeart/2005/8/layout/chevron2"/>
    <dgm:cxn modelId="{7302665E-F5CE-4701-9D5D-D2105B08CAC0}" type="presParOf" srcId="{9C39FB97-4B98-429A-BC0F-327E2B148A76}" destId="{F8714A7A-3CD3-4A97-B771-6B13930CF675}" srcOrd="2" destOrd="0" presId="urn:microsoft.com/office/officeart/2005/8/layout/chevron2"/>
    <dgm:cxn modelId="{E47BE716-3D43-4A91-A9FA-1FA026AFFB9D}" type="presParOf" srcId="{F8714A7A-3CD3-4A97-B771-6B13930CF675}" destId="{2FD02F66-8C02-4A54-B866-8E3E96A92971}" srcOrd="0" destOrd="0" presId="urn:microsoft.com/office/officeart/2005/8/layout/chevron2"/>
    <dgm:cxn modelId="{2F9188FA-F2EF-492B-8320-D9A1BC290FD5}" type="presParOf" srcId="{F8714A7A-3CD3-4A97-B771-6B13930CF675}" destId="{9B5E7330-4F75-4B3B-8905-60DCA26A32C9}" srcOrd="1" destOrd="0" presId="urn:microsoft.com/office/officeart/2005/8/layout/chevron2"/>
    <dgm:cxn modelId="{CAA8EB6A-7FC0-4C26-971C-C045B5E6D42D}" type="presParOf" srcId="{9C39FB97-4B98-429A-BC0F-327E2B148A76}" destId="{073F267F-7592-4D41-BDDA-360E792A6950}" srcOrd="3" destOrd="0" presId="urn:microsoft.com/office/officeart/2005/8/layout/chevron2"/>
    <dgm:cxn modelId="{D4E39F63-6F04-4346-AE70-F70B38699C5E}" type="presParOf" srcId="{9C39FB97-4B98-429A-BC0F-327E2B148A76}" destId="{59993306-6F4D-45F7-A323-BC70904CD158}" srcOrd="4" destOrd="0" presId="urn:microsoft.com/office/officeart/2005/8/layout/chevron2"/>
    <dgm:cxn modelId="{A3ACD754-6A0B-42DC-A217-1F44E8FA385F}" type="presParOf" srcId="{59993306-6F4D-45F7-A323-BC70904CD158}" destId="{A05AB98D-29EB-47F7-8CBB-A91AC92222F5}" srcOrd="0" destOrd="0" presId="urn:microsoft.com/office/officeart/2005/8/layout/chevron2"/>
    <dgm:cxn modelId="{76C7080F-D759-4371-BDE1-D29901C50945}" type="presParOf" srcId="{59993306-6F4D-45F7-A323-BC70904CD158}" destId="{FB998DE9-08C7-4652-94D5-9A6236F89F3C}" srcOrd="1" destOrd="0" presId="urn:microsoft.com/office/officeart/2005/8/layout/chevron2"/>
    <dgm:cxn modelId="{A6B02B96-F59F-44BE-AB39-01C964A04CEA}" type="presParOf" srcId="{9C39FB97-4B98-429A-BC0F-327E2B148A76}" destId="{118BBA6D-FDA3-403F-963F-BD6106AF6121}" srcOrd="5" destOrd="0" presId="urn:microsoft.com/office/officeart/2005/8/layout/chevron2"/>
    <dgm:cxn modelId="{99B6A4A4-EF8B-4BAC-8877-1C68B579A30B}" type="presParOf" srcId="{9C39FB97-4B98-429A-BC0F-327E2B148A76}" destId="{5825F6A1-38D9-402E-9610-E3E1E5CAE74F}" srcOrd="6" destOrd="0" presId="urn:microsoft.com/office/officeart/2005/8/layout/chevron2"/>
    <dgm:cxn modelId="{3F706BA0-2118-434F-AE22-94316D03BEF7}" type="presParOf" srcId="{5825F6A1-38D9-402E-9610-E3E1E5CAE74F}" destId="{7987D539-20C0-47BF-B8F4-5B9452EEA9CD}" srcOrd="0" destOrd="0" presId="urn:microsoft.com/office/officeart/2005/8/layout/chevron2"/>
    <dgm:cxn modelId="{845B497D-887D-487A-BD05-E413EF742E3F}" type="presParOf" srcId="{5825F6A1-38D9-402E-9610-E3E1E5CAE74F}" destId="{629F2514-DA27-4EDC-B92D-1C832BC7D511}" srcOrd="1" destOrd="0" presId="urn:microsoft.com/office/officeart/2005/8/layout/chevron2"/>
    <dgm:cxn modelId="{5D93AFC6-3BE6-466E-9F5A-7F1E2FF7D48C}" type="presParOf" srcId="{9C39FB97-4B98-429A-BC0F-327E2B148A76}" destId="{E88D3D07-34DB-441D-95DB-33219E5CE026}" srcOrd="7" destOrd="0" presId="urn:microsoft.com/office/officeart/2005/8/layout/chevron2"/>
    <dgm:cxn modelId="{2AD7ACA6-305C-49FF-AEDA-8085AAD478F1}" type="presParOf" srcId="{9C39FB97-4B98-429A-BC0F-327E2B148A76}" destId="{C9F656FB-03AA-4855-BA6E-107502A7FC5E}" srcOrd="8" destOrd="0" presId="urn:microsoft.com/office/officeart/2005/8/layout/chevron2"/>
    <dgm:cxn modelId="{40767400-762C-4EF0-A776-9C4F95C1C639}" type="presParOf" srcId="{C9F656FB-03AA-4855-BA6E-107502A7FC5E}" destId="{471CF6A4-C419-44E2-8BD0-91BA838D6B16}" srcOrd="0" destOrd="0" presId="urn:microsoft.com/office/officeart/2005/8/layout/chevron2"/>
    <dgm:cxn modelId="{E1739D44-E01F-48E6-A616-9EA4E4E066EF}" type="presParOf" srcId="{C9F656FB-03AA-4855-BA6E-107502A7FC5E}" destId="{D50E5BC5-7505-4BCA-864B-0DEE7F1CBE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20381-0ABE-4674-99F6-9AD11864CA86}">
      <dsp:nvSpPr>
        <dsp:cNvPr id="0" name=""/>
        <dsp:cNvSpPr/>
      </dsp:nvSpPr>
      <dsp:spPr>
        <a:xfrm rot="5400000">
          <a:off x="-146181" y="149492"/>
          <a:ext cx="974540" cy="6821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0" y="344400"/>
        <a:ext cx="682178" cy="292362"/>
      </dsp:txXfrm>
    </dsp:sp>
    <dsp:sp modelId="{C03C79B2-9EA4-407E-8819-90FD5C0EBD56}">
      <dsp:nvSpPr>
        <dsp:cNvPr id="0" name=""/>
        <dsp:cNvSpPr/>
      </dsp:nvSpPr>
      <dsp:spPr>
        <a:xfrm rot="5400000">
          <a:off x="2993755" y="-2308266"/>
          <a:ext cx="633784" cy="5256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將好友名單以 </a:t>
          </a:r>
          <a:r>
            <a:rPr lang="en-US" altLang="zh-TW" sz="16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Networkx</a:t>
          </a:r>
          <a:r>
            <a:rPr lang="zh-TW" altLang="en-US" sz="16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製作</a:t>
          </a:r>
          <a:r>
            <a:rPr lang="en-US" altLang="zh-TW" sz="16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Graph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682178" y="34250"/>
        <a:ext cx="5226000" cy="571906"/>
      </dsp:txXfrm>
    </dsp:sp>
    <dsp:sp modelId="{2FD02F66-8C02-4A54-B866-8E3E96A92971}">
      <dsp:nvSpPr>
        <dsp:cNvPr id="0" name=""/>
        <dsp:cNvSpPr/>
      </dsp:nvSpPr>
      <dsp:spPr>
        <a:xfrm rot="5400000">
          <a:off x="-146181" y="1005529"/>
          <a:ext cx="974540" cy="6821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0" y="1200437"/>
        <a:ext cx="682178" cy="292362"/>
      </dsp:txXfrm>
    </dsp:sp>
    <dsp:sp modelId="{9B5E7330-4F75-4B3B-8905-60DCA26A32C9}">
      <dsp:nvSpPr>
        <dsp:cNvPr id="0" name=""/>
        <dsp:cNvSpPr/>
      </dsp:nvSpPr>
      <dsp:spPr>
        <a:xfrm rot="5400000">
          <a:off x="2993922" y="-1452395"/>
          <a:ext cx="633451" cy="5256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利用 </a:t>
          </a:r>
          <a: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Girvan Newman</a:t>
          </a: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分社群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682179" y="890271"/>
        <a:ext cx="5226016" cy="571605"/>
      </dsp:txXfrm>
    </dsp:sp>
    <dsp:sp modelId="{A05AB98D-29EB-47F7-8CBB-A91AC92222F5}">
      <dsp:nvSpPr>
        <dsp:cNvPr id="0" name=""/>
        <dsp:cNvSpPr/>
      </dsp:nvSpPr>
      <dsp:spPr>
        <a:xfrm rot="5400000">
          <a:off x="-146181" y="1861567"/>
          <a:ext cx="974540" cy="6821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0" y="2056475"/>
        <a:ext cx="682178" cy="292362"/>
      </dsp:txXfrm>
    </dsp:sp>
    <dsp:sp modelId="{FB998DE9-08C7-4652-94D5-9A6236F89F3C}">
      <dsp:nvSpPr>
        <dsp:cNvPr id="0" name=""/>
        <dsp:cNvSpPr/>
      </dsp:nvSpPr>
      <dsp:spPr>
        <a:xfrm rot="5400000">
          <a:off x="2993922" y="-596357"/>
          <a:ext cx="633451" cy="5256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以社群大小（洗點帳戶數量）為標準判斷是否為機器人</a:t>
          </a:r>
          <a: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（平均</a:t>
          </a:r>
          <a: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+2</a:t>
          </a: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個標準差）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682179" y="1746309"/>
        <a:ext cx="5226016" cy="571605"/>
      </dsp:txXfrm>
    </dsp:sp>
    <dsp:sp modelId="{7987D539-20C0-47BF-B8F4-5B9452EEA9CD}">
      <dsp:nvSpPr>
        <dsp:cNvPr id="0" name=""/>
        <dsp:cNvSpPr/>
      </dsp:nvSpPr>
      <dsp:spPr>
        <a:xfrm rot="5400000">
          <a:off x="-146181" y="2717604"/>
          <a:ext cx="974540" cy="6821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0" y="2912512"/>
        <a:ext cx="682178" cy="292362"/>
      </dsp:txXfrm>
    </dsp:sp>
    <dsp:sp modelId="{629F2514-DA27-4EDC-B92D-1C832BC7D511}">
      <dsp:nvSpPr>
        <dsp:cNvPr id="0" name=""/>
        <dsp:cNvSpPr/>
      </dsp:nvSpPr>
      <dsp:spPr>
        <a:xfrm rot="5400000">
          <a:off x="2993922" y="259679"/>
          <a:ext cx="633451" cy="5256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中心性（</a:t>
          </a:r>
          <a: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centrality</a:t>
          </a: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）最高者為機器人主帳戶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682179" y="2602346"/>
        <a:ext cx="5226016" cy="571605"/>
      </dsp:txXfrm>
    </dsp:sp>
    <dsp:sp modelId="{471CF6A4-C419-44E2-8BD0-91BA838D6B16}">
      <dsp:nvSpPr>
        <dsp:cNvPr id="0" name=""/>
        <dsp:cNvSpPr/>
      </dsp:nvSpPr>
      <dsp:spPr>
        <a:xfrm rot="5400000">
          <a:off x="-146181" y="3573642"/>
          <a:ext cx="974540" cy="6821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0" y="3768550"/>
        <a:ext cx="682178" cy="292362"/>
      </dsp:txXfrm>
    </dsp:sp>
    <dsp:sp modelId="{D50E5BC5-7505-4BCA-864B-0DEE7F1CBE14}">
      <dsp:nvSpPr>
        <dsp:cNvPr id="0" name=""/>
        <dsp:cNvSpPr/>
      </dsp:nvSpPr>
      <dsp:spPr>
        <a:xfrm rot="5400000">
          <a:off x="2993922" y="1115717"/>
          <a:ext cx="633451" cy="5256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與其他用戶行為做對照（是否有接任務、共用</a:t>
          </a:r>
          <a:r>
            <a:rPr lang="en-US" altLang="zh-TW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IP</a:t>
          </a: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情況）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682179" y="3458384"/>
        <a:ext cx="5226016" cy="571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1CBA-F65A-4EFD-BE55-579E7986048E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2C8E5-DC71-43EF-BC3D-6A9BCE005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26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1.</a:t>
            </a:r>
            <a:r>
              <a:rPr lang="zh-TW" altLang="en-US" smtClean="0"/>
              <a:t> </a:t>
            </a:r>
            <a:r>
              <a:rPr lang="en-US" altLang="zh-TW" smtClean="0"/>
              <a:t>Anaconda </a:t>
            </a:r>
            <a:r>
              <a:rPr lang="zh-TW" altLang="en-US" smtClean="0"/>
              <a:t>裡已經有 </a:t>
            </a:r>
            <a:r>
              <a:rPr lang="en-US" altLang="zh-TW" smtClean="0"/>
              <a:t>NetworkX </a:t>
            </a:r>
            <a:r>
              <a:rPr lang="zh-TW" altLang="en-US" smtClean="0"/>
              <a:t>了，但要記得更新，目前版本為 </a:t>
            </a:r>
            <a:r>
              <a:rPr lang="en-US" altLang="zh-TW" smtClean="0"/>
              <a:t>2.2</a:t>
            </a:r>
          </a:p>
          <a:p>
            <a:r>
              <a:rPr lang="en-US" altLang="zh-TW" smtClean="0"/>
              <a:t>2.</a:t>
            </a:r>
            <a:r>
              <a:rPr lang="zh-TW" altLang="en-US" smtClean="0"/>
              <a:t> 若要用 </a:t>
            </a:r>
            <a:r>
              <a:rPr lang="en-US" altLang="zh-TW" smtClean="0"/>
              <a:t>NetworkX </a:t>
            </a:r>
            <a:r>
              <a:rPr lang="zh-TW" altLang="en-US" smtClean="0"/>
              <a:t>函數繪圖記得裝 </a:t>
            </a:r>
            <a:r>
              <a:rPr lang="en-US" altLang="zh-TW" smtClean="0"/>
              <a:t>plt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C8E5-DC71-43EF-BC3D-6A9BCE005C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95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屬性名稱用處：查看點的某個屬性、繪圖等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C8E5-DC71-43EF-BC3D-6A9BCE005C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05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輸出為</a:t>
            </a:r>
            <a:r>
              <a:rPr lang="en-US" altLang="zh-TW" smtClean="0"/>
              <a:t>map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C8E5-DC71-43EF-BC3D-6A9BCE005C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8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Q</a:t>
            </a:r>
            <a:r>
              <a:rPr lang="zh-TW" altLang="en-US" smtClean="0"/>
              <a:t>值為</a:t>
            </a:r>
            <a:r>
              <a:rPr lang="en-US" altLang="zh-TW" smtClean="0"/>
              <a:t>0~1</a:t>
            </a:r>
            <a:r>
              <a:rPr lang="zh-TW" altLang="en-US" smtClean="0"/>
              <a:t>之間，數值越大代表社區結構越明顯</a:t>
            </a:r>
            <a:endParaRPr lang="en-US" altLang="zh-TW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的缺點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不易處理太複雜的網絡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花太久時間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(FB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千點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萬邊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無法指定要幾個社群</a:t>
            </a: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C8E5-DC71-43EF-BC3D-6A9BCE005CB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3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 centrality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找群</a:t>
            </a:r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所以列出的社群之節點會依照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 centrality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由大到小排 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越前面代表越靠近群的中心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mtClean="0"/>
              <a:t/>
            </a:r>
            <a:br>
              <a:rPr lang="zh-TW" altLang="en-US" smtClean="0"/>
            </a:b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C8E5-DC71-43EF-BC3D-6A9BCE005C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7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cmap</a:t>
            </a:r>
            <a:r>
              <a:rPr lang="zh-TW" altLang="en-US" smtClean="0"/>
              <a:t>呈現訊息 </a:t>
            </a:r>
            <a:r>
              <a:rPr lang="en-US" altLang="zh-TW" smtClean="0"/>
              <a:t>:</a:t>
            </a:r>
            <a:r>
              <a:rPr lang="zh-TW" altLang="en-US" smtClean="0"/>
              <a:t> 不連續</a:t>
            </a:r>
            <a:r>
              <a:rPr lang="en-US" altLang="zh-TW" smtClean="0"/>
              <a:t>(</a:t>
            </a:r>
            <a:r>
              <a:rPr lang="zh-TW" altLang="en-US" smtClean="0"/>
              <a:t>以不同顏色表示</a:t>
            </a:r>
            <a:r>
              <a:rPr lang="en-US" altLang="zh-TW" smtClean="0"/>
              <a:t>)--</a:t>
            </a:r>
            <a:r>
              <a:rPr lang="zh-TW" altLang="en-US" smtClean="0"/>
              <a:t> 社群、類別屬性等， 連續</a:t>
            </a:r>
            <a:r>
              <a:rPr lang="en-US" altLang="zh-TW" smtClean="0"/>
              <a:t>(</a:t>
            </a:r>
            <a:r>
              <a:rPr lang="zh-TW" altLang="en-US" smtClean="0"/>
              <a:t>以顏色深淺表示</a:t>
            </a:r>
            <a:r>
              <a:rPr lang="en-US" altLang="zh-TW" smtClean="0"/>
              <a:t>)--</a:t>
            </a:r>
            <a:r>
              <a:rPr lang="zh-TW" altLang="en-US" smtClean="0"/>
              <a:t>中心性、分數等</a:t>
            </a: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C8E5-DC71-43EF-BC3D-6A9BCE005C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0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r>
              <a:rPr lang="zh-TW" altLang="en-US" smtClean="0"/>
              <a:t> 以不同顏色展示不同社群</a:t>
            </a:r>
            <a:endParaRPr lang="en-US" altLang="zh-TW" smtClean="0"/>
          </a:p>
          <a:p>
            <a:r>
              <a:rPr lang="en-US" altLang="zh-TW" smtClean="0"/>
              <a:t>2</a:t>
            </a:r>
            <a:r>
              <a:rPr lang="zh-TW" altLang="en-US" smtClean="0"/>
              <a:t> 以顏色深淺展示邊的重要性</a:t>
            </a:r>
            <a:r>
              <a:rPr lang="en-US" altLang="zh-TW" smtClean="0"/>
              <a:t>(</a:t>
            </a:r>
            <a:r>
              <a:rPr lang="zh-TW" altLang="en-US" smtClean="0"/>
              <a:t>關聯性</a:t>
            </a:r>
            <a:r>
              <a:rPr lang="en-US" altLang="zh-TW" smtClean="0"/>
              <a:t>)</a:t>
            </a:r>
          </a:p>
          <a:p>
            <a:r>
              <a:rPr lang="en-US" altLang="zh-TW" smtClean="0"/>
              <a:t>3</a:t>
            </a:r>
            <a:r>
              <a:rPr lang="zh-TW" altLang="en-US" smtClean="0"/>
              <a:t> 以顏色深淺展示點的重要性</a:t>
            </a:r>
            <a:r>
              <a:rPr lang="en-US" altLang="zh-TW" smtClean="0"/>
              <a:t>(</a:t>
            </a:r>
            <a:r>
              <a:rPr lang="zh-TW" altLang="en-US" smtClean="0"/>
              <a:t>分數高低</a:t>
            </a:r>
            <a:r>
              <a:rPr lang="en-US" altLang="zh-TW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C8E5-DC71-43EF-BC3D-6A9BCE005C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58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C8E5-DC71-43EF-BC3D-6A9BCE005C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6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GN</a:t>
            </a:r>
            <a:r>
              <a:rPr lang="zh-TW" altLang="en-US" smtClean="0"/>
              <a:t>演算法認為紫色和紅色為不同的社群</a:t>
            </a:r>
            <a:endParaRPr lang="en-US" altLang="zh-TW" smtClean="0"/>
          </a:p>
          <a:p>
            <a:r>
              <a:rPr lang="en-US" altLang="zh-TW" smtClean="0"/>
              <a:t>(</a:t>
            </a:r>
            <a:r>
              <a:rPr lang="zh-TW" altLang="en-US" smtClean="0"/>
              <a:t>一開始我是直接以沒有</a:t>
            </a:r>
            <a:r>
              <a:rPr lang="zh-TW" altLang="en-US" smtClean="0"/>
              <a:t>連結作為</a:t>
            </a:r>
            <a:r>
              <a:rPr lang="zh-TW" altLang="en-US" smtClean="0"/>
              <a:t>分社群標準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C8E5-DC71-43EF-BC3D-6A9BCE005C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5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microsoft.com/office/2007/relationships/hdphoto" Target="../media/hdphoto1.wdp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007912" y="2513089"/>
            <a:ext cx="5904872" cy="877582"/>
          </a:xfrm>
        </p:spPr>
        <p:txBody>
          <a:bodyPr anchor="b">
            <a:normAutofit/>
          </a:bodyPr>
          <a:lstStyle>
            <a:lvl1pPr algn="l">
              <a:defRPr sz="4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1477" y="4954641"/>
            <a:ext cx="1958408" cy="79688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日期、簡報人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7160309" y="1007014"/>
            <a:ext cx="4623006" cy="5575936"/>
            <a:chOff x="5877186" y="782293"/>
            <a:chExt cx="4623006" cy="5575936"/>
          </a:xfrm>
        </p:grpSpPr>
        <p:grpSp>
          <p:nvGrpSpPr>
            <p:cNvPr id="8" name="群組 7"/>
            <p:cNvGrpSpPr/>
            <p:nvPr/>
          </p:nvGrpSpPr>
          <p:grpSpPr>
            <a:xfrm>
              <a:off x="5877186" y="782293"/>
              <a:ext cx="4623006" cy="5575936"/>
              <a:chOff x="7652978" y="-142491"/>
              <a:chExt cx="4623006" cy="7308686"/>
            </a:xfrm>
          </p:grpSpPr>
          <p:pic>
            <p:nvPicPr>
              <p:cNvPr id="10" name="Picture 28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3499" y="4613951"/>
                <a:ext cx="2552244" cy="2552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Image result for big data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06987" y="1972706"/>
                <a:ext cx="1067323" cy="1067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Image result for SQL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017799" y="2573683"/>
                <a:ext cx="843623" cy="843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0" descr="Related image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2906" y="957403"/>
                <a:ext cx="780044" cy="780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2" descr="Image result for data science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5167" y="2773710"/>
                <a:ext cx="786124" cy="786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Image result for pie chart icon black and white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8223" y="1006189"/>
                <a:ext cx="752987" cy="752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4" descr="Image result for CHART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44032" y="1446682"/>
                <a:ext cx="636946" cy="636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34" descr="Image result for python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prstClr val="black"/>
                  <a:schemeClr val="accent5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1188" y="3864086"/>
                <a:ext cx="924622" cy="924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8" descr="Image result for raw data ICON"/>
              <p:cNvPicPr>
                <a:picLocks noChangeAspect="1" noChangeArrowheads="1"/>
              </p:cNvPicPr>
              <p:nvPr/>
            </p:nvPicPr>
            <p:blipFill>
              <a:blip r:embed="rId10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51672">
                <a:off x="10810967" y="4988273"/>
                <a:ext cx="637334" cy="637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0" descr="Image result for brain ICON"/>
              <p:cNvPicPr>
                <a:picLocks noChangeAspect="1" noChangeArrowheads="1"/>
              </p:cNvPicPr>
              <p:nvPr/>
            </p:nvPicPr>
            <p:blipFill>
              <a:blip r:embed="rId11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29608">
                <a:off x="8595685" y="1171149"/>
                <a:ext cx="1223901" cy="1223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2" descr="Image result for 箭頭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1845" y="3338222"/>
                <a:ext cx="467753" cy="984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2" descr="Image result for 箭頭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65844">
                <a:off x="9531283" y="2148351"/>
                <a:ext cx="467753" cy="984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2" descr="Image result for 箭頭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0362" y="3441881"/>
                <a:ext cx="467753" cy="984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4" descr="Image result for pen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372446">
                <a:off x="10748288" y="4193588"/>
                <a:ext cx="558218" cy="55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52" descr="Image result for computer 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4735" y="4295393"/>
                <a:ext cx="1011548" cy="1011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0" descr="Image result for data scientist icon"/>
              <p:cNvPicPr>
                <a:picLocks noChangeAspect="1" noChangeArrowheads="1"/>
              </p:cNvPicPr>
              <p:nvPr/>
            </p:nvPicPr>
            <p:blipFill>
              <a:blip r:embed="rId1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3580" y="2828348"/>
                <a:ext cx="1037340" cy="907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2" descr="Image result for 箭頭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7319" y="3333812"/>
                <a:ext cx="467753" cy="984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0" descr="Image result for r icon"/>
              <p:cNvPicPr>
                <a:picLocks noChangeAspect="1" noChangeArrowheads="1"/>
              </p:cNvPicPr>
              <p:nvPr/>
            </p:nvPicPr>
            <p:blipFill>
              <a:blip r:embed="rId1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89066" y="1819133"/>
                <a:ext cx="1031067" cy="1031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6" descr="Image result for email icon"/>
              <p:cNvPicPr>
                <a:picLocks noChangeAspect="1" noChangeArrowheads="1"/>
              </p:cNvPicPr>
              <p:nvPr/>
            </p:nvPicPr>
            <p:blipFill>
              <a:blip r:embed="rId1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8230" y="4845468"/>
                <a:ext cx="817491" cy="8174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657210">
                <a:off x="7652978" y="301642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2" descr="Image result for 箭頭 icon"/>
              <p:cNvPicPr>
                <a:picLocks noChangeAspect="1" noChangeArrowheads="1"/>
              </p:cNvPicPr>
              <p:nvPr/>
            </p:nvPicPr>
            <p:blipFill>
              <a:blip r:embed="rId1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46105">
                <a:off x="11267722" y="4132260"/>
                <a:ext cx="308743" cy="649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群組 30"/>
              <p:cNvGrpSpPr/>
              <p:nvPr/>
            </p:nvGrpSpPr>
            <p:grpSpPr>
              <a:xfrm rot="18761222">
                <a:off x="7160166" y="701849"/>
                <a:ext cx="2443559" cy="754880"/>
                <a:chOff x="968490" y="994389"/>
                <a:chExt cx="2443559" cy="754880"/>
              </a:xfrm>
            </p:grpSpPr>
            <p:sp>
              <p:nvSpPr>
                <p:cNvPr id="51" name="圓角矩形 50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32" name="Picture 68" descr="Image result for business chart icon"/>
              <p:cNvPicPr>
                <a:picLocks noChangeAspect="1" noChangeArrowheads="1"/>
              </p:cNvPicPr>
              <p:nvPr/>
            </p:nvPicPr>
            <p:blipFill>
              <a:blip r:embed="rId20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8783" y="1504144"/>
                <a:ext cx="1017955" cy="1017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70" descr="Image result for scatter chart icon"/>
              <p:cNvPicPr>
                <a:picLocks noChangeAspect="1" noChangeArrowheads="1"/>
              </p:cNvPicPr>
              <p:nvPr/>
            </p:nvPicPr>
            <p:blipFill>
              <a:blip r:embed="rId21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134" y="428365"/>
                <a:ext cx="719761" cy="719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74" descr="Image result for money icon"/>
              <p:cNvPicPr>
                <a:picLocks noChangeAspect="1" noChangeArrowheads="1"/>
              </p:cNvPicPr>
              <p:nvPr/>
            </p:nvPicPr>
            <p:blipFill>
              <a:blip r:embed="rId2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2613" y="2175546"/>
                <a:ext cx="843371" cy="843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" name="群組 34"/>
              <p:cNvGrpSpPr/>
              <p:nvPr/>
            </p:nvGrpSpPr>
            <p:grpSpPr>
              <a:xfrm>
                <a:off x="9221927" y="763836"/>
                <a:ext cx="657690" cy="588014"/>
                <a:chOff x="5322648" y="4220752"/>
                <a:chExt cx="731850" cy="654317"/>
              </a:xfrm>
            </p:grpSpPr>
            <p:pic>
              <p:nvPicPr>
                <p:cNvPr id="44" name="Picture 22" descr="Image result for bulb icon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322648" y="4220752"/>
                  <a:ext cx="731850" cy="6543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群組 44"/>
                <p:cNvGrpSpPr/>
                <p:nvPr/>
              </p:nvGrpSpPr>
              <p:grpSpPr>
                <a:xfrm rot="1973758">
                  <a:off x="5730965" y="4247412"/>
                  <a:ext cx="235508" cy="72753"/>
                  <a:chOff x="968490" y="994389"/>
                  <a:chExt cx="2443559" cy="754880"/>
                </a:xfrm>
              </p:grpSpPr>
              <p:sp>
                <p:nvSpPr>
                  <p:cNvPr id="46" name="圓角矩形 45"/>
                  <p:cNvSpPr/>
                  <p:nvPr/>
                </p:nvSpPr>
                <p:spPr>
                  <a:xfrm rot="20700000" flipH="1">
                    <a:off x="1447485" y="1079946"/>
                    <a:ext cx="249825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圓角矩形 46"/>
                  <p:cNvSpPr/>
                  <p:nvPr/>
                </p:nvSpPr>
                <p:spPr>
                  <a:xfrm rot="900000">
                    <a:off x="2673299" y="1098656"/>
                    <a:ext cx="249825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" name="圓角矩形 47"/>
                  <p:cNvSpPr/>
                  <p:nvPr/>
                </p:nvSpPr>
                <p:spPr>
                  <a:xfrm rot="1800000" flipH="1">
                    <a:off x="3162222" y="1298738"/>
                    <a:ext cx="249827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圓角矩形 48"/>
                  <p:cNvSpPr/>
                  <p:nvPr/>
                </p:nvSpPr>
                <p:spPr>
                  <a:xfrm rot="19800000">
                    <a:off x="968490" y="1280964"/>
                    <a:ext cx="249827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0" name="圓角矩形 49"/>
                  <p:cNvSpPr/>
                  <p:nvPr/>
                </p:nvSpPr>
                <p:spPr>
                  <a:xfrm flipH="1">
                    <a:off x="2069391" y="994389"/>
                    <a:ext cx="249827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36" name="群組 35"/>
              <p:cNvGrpSpPr/>
              <p:nvPr/>
            </p:nvGrpSpPr>
            <p:grpSpPr>
              <a:xfrm rot="20364784">
                <a:off x="10595747" y="3468815"/>
                <a:ext cx="657690" cy="588013"/>
                <a:chOff x="5388148" y="4242146"/>
                <a:chExt cx="731850" cy="654316"/>
              </a:xfrm>
            </p:grpSpPr>
            <p:pic>
              <p:nvPicPr>
                <p:cNvPr id="37" name="Picture 22" descr="Image result for bulb icon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388148" y="4242146"/>
                  <a:ext cx="731850" cy="654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8" name="群組 37"/>
                <p:cNvGrpSpPr/>
                <p:nvPr/>
              </p:nvGrpSpPr>
              <p:grpSpPr>
                <a:xfrm rot="1973758">
                  <a:off x="5730965" y="4247412"/>
                  <a:ext cx="235508" cy="72753"/>
                  <a:chOff x="968490" y="994389"/>
                  <a:chExt cx="2443559" cy="754880"/>
                </a:xfrm>
              </p:grpSpPr>
              <p:sp>
                <p:nvSpPr>
                  <p:cNvPr id="39" name="圓角矩形 38"/>
                  <p:cNvSpPr/>
                  <p:nvPr/>
                </p:nvSpPr>
                <p:spPr>
                  <a:xfrm rot="20700000" flipH="1">
                    <a:off x="1447485" y="1079946"/>
                    <a:ext cx="249825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圓角矩形 39"/>
                  <p:cNvSpPr/>
                  <p:nvPr/>
                </p:nvSpPr>
                <p:spPr>
                  <a:xfrm rot="900000">
                    <a:off x="2673299" y="1098656"/>
                    <a:ext cx="249825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圓角矩形 40"/>
                  <p:cNvSpPr/>
                  <p:nvPr/>
                </p:nvSpPr>
                <p:spPr>
                  <a:xfrm rot="1800000" flipH="1">
                    <a:off x="3162222" y="1298738"/>
                    <a:ext cx="249827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圓角矩形 41"/>
                  <p:cNvSpPr/>
                  <p:nvPr/>
                </p:nvSpPr>
                <p:spPr>
                  <a:xfrm rot="19800000">
                    <a:off x="968490" y="1280964"/>
                    <a:ext cx="249827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圓角矩形 42"/>
                  <p:cNvSpPr/>
                  <p:nvPr/>
                </p:nvSpPr>
                <p:spPr>
                  <a:xfrm flipH="1">
                    <a:off x="2069391" y="994389"/>
                    <a:ext cx="249827" cy="45053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pic>
          <p:nvPicPr>
            <p:cNvPr id="9" name="Picture 8" descr="Image result for POWER BI icon"/>
            <p:cNvPicPr>
              <a:picLocks noChangeAspect="1" noChangeArrowheads="1"/>
            </p:cNvPicPr>
            <p:nvPr/>
          </p:nvPicPr>
          <p:blipFill>
            <a:blip r:embed="rId2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287" y="3622565"/>
              <a:ext cx="389470" cy="40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群組 55"/>
          <p:cNvGrpSpPr/>
          <p:nvPr/>
        </p:nvGrpSpPr>
        <p:grpSpPr>
          <a:xfrm>
            <a:off x="269627" y="2675847"/>
            <a:ext cx="731850" cy="654316"/>
            <a:chOff x="213805" y="2451226"/>
            <a:chExt cx="731850" cy="654316"/>
          </a:xfrm>
        </p:grpSpPr>
        <p:pic>
          <p:nvPicPr>
            <p:cNvPr id="57" name="Picture 22" descr="Image result for bulb icon"/>
            <p:cNvPicPr>
              <a:picLocks noChangeAspect="1" noChangeArrowheads="1"/>
            </p:cNvPicPr>
            <p:nvPr/>
          </p:nvPicPr>
          <p:blipFill>
            <a:blip r:embed="rId2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群組 57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9" name="圓角矩形 58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圓角矩形 59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圓角矩形 60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圓角矩形 61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68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7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8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26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9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4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2917137"/>
            <a:ext cx="7321550" cy="1035504"/>
          </a:xfrm>
        </p:spPr>
        <p:txBody>
          <a:bodyPr anchor="b">
            <a:normAutofit/>
          </a:bodyPr>
          <a:lstStyle>
            <a:lvl1pPr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章節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 rot="6832015">
            <a:off x="9337795" y="4352119"/>
            <a:ext cx="1895366" cy="3330991"/>
            <a:chOff x="7652978" y="3016422"/>
            <a:chExt cx="1895366" cy="3330991"/>
          </a:xfrm>
        </p:grpSpPr>
        <p:pic>
          <p:nvPicPr>
            <p:cNvPr id="8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群組 10"/>
          <p:cNvGrpSpPr/>
          <p:nvPr userDrawn="1"/>
        </p:nvGrpSpPr>
        <p:grpSpPr>
          <a:xfrm>
            <a:off x="106350" y="3224585"/>
            <a:ext cx="731850" cy="654316"/>
            <a:chOff x="213805" y="2451226"/>
            <a:chExt cx="731850" cy="654316"/>
          </a:xfrm>
        </p:grpSpPr>
        <p:pic>
          <p:nvPicPr>
            <p:cNvPr id="12" name="Picture 22" descr="Image result for bulb icon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群組 12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4" name="圓角矩形 13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圓角矩形 14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圓角矩形 15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95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63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05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18240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5295"/>
            <a:ext cx="10515600" cy="430166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 rot="6832015">
            <a:off x="9337795" y="4352115"/>
            <a:ext cx="1895366" cy="3330991"/>
            <a:chOff x="7652978" y="3016422"/>
            <a:chExt cx="1895366" cy="3330991"/>
          </a:xfrm>
        </p:grpSpPr>
        <p:pic>
          <p:nvPicPr>
            <p:cNvPr id="10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240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87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32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5049"/>
            <a:ext cx="5157787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172468"/>
            <a:ext cx="5157787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435049"/>
            <a:ext cx="5183188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172468"/>
            <a:ext cx="5183188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84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97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0594"/>
            <a:ext cx="10515600" cy="4746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2FDF-B46E-40B9-A0D4-B7557416617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DABF-61F2-453D-86CA-B4EC7713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6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62" r:id="rId4"/>
    <p:sldLayoutId id="2147483675" r:id="rId5"/>
    <p:sldLayoutId id="2147483663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mmy9301122/work1005/blob/master/Networkx%E7%AF%84%E4%BE%8B%E7%A8%8B%E5%BC%8F%E7%A2%BC.ipynb" TargetMode="External"/><Relationship Id="rId3" Type="http://schemas.openxmlformats.org/officeDocument/2006/relationships/hyperlink" Target="https://networkx.github.io/documentation/stable/reference/algorithms/generated/networkx.algorithms.community.centrality.girvan_newman.html#networkx.algorithms.community.centrality.girvan_newman" TargetMode="External"/><Relationship Id="rId7" Type="http://schemas.openxmlformats.org/officeDocument/2006/relationships/hyperlink" Target="https://python-graph-gallery.com/324-map-a-color-to-network-nodes/" TargetMode="External"/><Relationship Id="rId2" Type="http://schemas.openxmlformats.org/officeDocument/2006/relationships/hyperlink" Target="https://networkx.github.io/documentation/stable/reference/algorithms/centralit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ikasjc.github.io/2017/12/20/GN/" TargetMode="External"/><Relationship Id="rId5" Type="http://schemas.openxmlformats.org/officeDocument/2006/relationships/hyperlink" Target="https://www.zhihu.com/question/22610633" TargetMode="External"/><Relationship Id="rId4" Type="http://schemas.openxmlformats.org/officeDocument/2006/relationships/hyperlink" Target="https://networkx.github.io/documentation/stable/reference/drawing.html#module-networkx.drawing.layout" TargetMode="External"/><Relationship Id="rId9" Type="http://schemas.openxmlformats.org/officeDocument/2006/relationships/hyperlink" Target="https://github.com/tommy9301122/work1005/blob/master/Networkx%20%E5%AD%B8%E7%BF%92%E7%AD%86%E8%A8%98%20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NetworkX</a:t>
            </a:r>
            <a:r>
              <a:rPr lang="zh-TW" altLang="en-US" smtClean="0"/>
              <a:t>介紹與實作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2018/10/05</a:t>
            </a:r>
          </a:p>
          <a:p>
            <a:r>
              <a:rPr lang="zh-TW" altLang="en-US"/>
              <a:t>游涵杰</a:t>
            </a:r>
          </a:p>
        </p:txBody>
      </p:sp>
    </p:spTree>
    <p:extLst>
      <p:ext uri="{BB962C8B-B14F-4D97-AF65-F5344CB8AC3E}">
        <p14:creationId xmlns:p14="http://schemas.microsoft.com/office/powerpoint/2010/main" val="8196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Centrality</a:t>
            </a:r>
            <a:r>
              <a:rPr lang="zh-TW" altLang="en-US" smtClean="0"/>
              <a:t> 中心</a:t>
            </a:r>
            <a:r>
              <a:rPr lang="zh-TW" altLang="en-US"/>
              <a:t>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140679"/>
            <a:ext cx="10515600" cy="1592089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/>
              <a:t>nx.degree_centrality</a:t>
            </a:r>
            <a:r>
              <a:rPr lang="en-US" altLang="zh-TW" smtClean="0"/>
              <a:t>(</a:t>
            </a:r>
            <a:r>
              <a:rPr lang="zh-TW" altLang="en-US" smtClean="0"/>
              <a:t> </a:t>
            </a:r>
            <a:r>
              <a:rPr lang="en-US" altLang="zh-TW" smtClean="0"/>
              <a:t>G</a:t>
            </a:r>
            <a:r>
              <a:rPr lang="zh-TW" altLang="en-US" smtClean="0"/>
              <a:t> 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endParaRPr lang="en-US" altLang="zh-TW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/>
              <a:t>nx.betweenness_centrality</a:t>
            </a:r>
            <a:r>
              <a:rPr lang="en-US" altLang="zh-TW" smtClean="0"/>
              <a:t>(</a:t>
            </a:r>
            <a:r>
              <a:rPr lang="zh-TW" altLang="en-US" smtClean="0"/>
              <a:t> </a:t>
            </a:r>
            <a:r>
              <a:rPr lang="en-US" altLang="zh-TW" smtClean="0"/>
              <a:t>G</a:t>
            </a:r>
            <a:r>
              <a:rPr lang="zh-TW" altLang="en-US" smtClean="0"/>
              <a:t> 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endParaRPr lang="en-US" altLang="zh-TW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/>
              <a:t>nx.closeness_centrality</a:t>
            </a:r>
            <a:r>
              <a:rPr lang="en-US" altLang="zh-TW" smtClean="0"/>
              <a:t>(</a:t>
            </a:r>
            <a:r>
              <a:rPr lang="zh-TW" altLang="en-US" smtClean="0"/>
              <a:t> </a:t>
            </a:r>
            <a:r>
              <a:rPr lang="en-US" altLang="zh-TW" smtClean="0"/>
              <a:t>G</a:t>
            </a:r>
            <a:r>
              <a:rPr lang="zh-TW" altLang="en-US" smtClean="0"/>
              <a:t> 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err="1" smtClean="0"/>
              <a:t>NetworkX</a:t>
            </a:r>
            <a:endParaRPr lang="zh-TW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878462"/>
            <a:ext cx="10515600" cy="2262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mtClean="0"/>
              <a:t>Degree</a:t>
            </a:r>
            <a:r>
              <a:rPr lang="zh-TW" altLang="en-US" smtClean="0"/>
              <a:t> </a:t>
            </a:r>
            <a:r>
              <a:rPr lang="en-US" altLang="zh-TW" smtClean="0"/>
              <a:t>centrality</a:t>
            </a:r>
            <a:r>
              <a:rPr lang="zh-TW" altLang="en-US" smtClean="0"/>
              <a:t>：該點的 </a:t>
            </a:r>
            <a:r>
              <a:rPr lang="en-US" altLang="zh-TW" smtClean="0"/>
              <a:t>dgree</a:t>
            </a:r>
            <a:r>
              <a:rPr lang="zh-TW" altLang="en-US" smtClean="0"/>
              <a:t> 越多（連出去的邊越多），中心性越高 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Betweenness</a:t>
            </a:r>
            <a:r>
              <a:rPr lang="zh-TW" altLang="en-US" smtClean="0"/>
              <a:t> </a:t>
            </a:r>
            <a:r>
              <a:rPr lang="en-US" altLang="zh-TW" smtClean="0"/>
              <a:t>centrality</a:t>
            </a:r>
            <a:r>
              <a:rPr lang="zh-TW" altLang="en-US" smtClean="0"/>
              <a:t>：該點被經過越多次，中心性越高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Closeness</a:t>
            </a:r>
            <a:r>
              <a:rPr lang="zh-TW" altLang="en-US" smtClean="0"/>
              <a:t> </a:t>
            </a:r>
            <a:r>
              <a:rPr lang="en-US" altLang="zh-TW" smtClean="0"/>
              <a:t>centrality</a:t>
            </a:r>
            <a:r>
              <a:rPr lang="zh-TW" altLang="en-US" smtClean="0"/>
              <a:t>：該點到其他點的路徑越短，中心性越高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社群發現演算法 </a:t>
            </a:r>
            <a:r>
              <a:rPr lang="en-US" altLang="zh-TW" smtClean="0"/>
              <a:t>Girvan Newman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2"/>
            <a:ext cx="10515600" cy="2405341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Girvan-Newman</a:t>
            </a:r>
            <a:r>
              <a:rPr lang="zh-TW" altLang="en-US"/>
              <a:t>算法</a:t>
            </a:r>
            <a:r>
              <a:rPr lang="zh-TW" altLang="en-US" smtClean="0"/>
              <a:t>的流程：</a:t>
            </a:r>
            <a:endParaRPr lang="en-US" altLang="zh-TW" smtClean="0"/>
          </a:p>
          <a:p>
            <a:pPr marL="723900" lvl="1" indent="-266700">
              <a:lnSpc>
                <a:spcPct val="150000"/>
              </a:lnSpc>
              <a:buFont typeface="+mj-lt"/>
              <a:buAutoNum type="arabicPeriod"/>
            </a:pPr>
            <a:r>
              <a:rPr lang="zh-TW" altLang="en-US" smtClean="0"/>
              <a:t>計算</a:t>
            </a:r>
            <a:r>
              <a:rPr lang="zh-TW" altLang="en-US"/>
              <a:t>網絡中所有點的</a:t>
            </a:r>
            <a:r>
              <a:rPr lang="en-US" altLang="zh-TW"/>
              <a:t>betweenness </a:t>
            </a:r>
            <a:r>
              <a:rPr lang="en-US" altLang="zh-TW" smtClean="0"/>
              <a:t>centrality</a:t>
            </a:r>
          </a:p>
          <a:p>
            <a:pPr marL="723900" lvl="1" indent="-266700">
              <a:lnSpc>
                <a:spcPct val="150000"/>
              </a:lnSpc>
              <a:buFont typeface="+mj-lt"/>
              <a:buAutoNum type="arabicPeriod"/>
            </a:pPr>
            <a:r>
              <a:rPr lang="zh-TW" altLang="en-US" smtClean="0"/>
              <a:t>以最高中心性之點</a:t>
            </a:r>
            <a:r>
              <a:rPr lang="zh-TW" altLang="en-US"/>
              <a:t>的邊開始先把它從網絡</a:t>
            </a:r>
            <a:r>
              <a:rPr lang="zh-TW" altLang="en-US" smtClean="0"/>
              <a:t>中切除</a:t>
            </a:r>
            <a:endParaRPr lang="en-US" altLang="zh-TW" smtClean="0"/>
          </a:p>
          <a:p>
            <a:pPr marL="723900" lvl="1" indent="-266700">
              <a:lnSpc>
                <a:spcPct val="150000"/>
              </a:lnSpc>
              <a:buFont typeface="+mj-lt"/>
              <a:buAutoNum type="arabicPeriod"/>
            </a:pPr>
            <a:r>
              <a:rPr lang="zh-TW" altLang="en-US" smtClean="0"/>
              <a:t>重複</a:t>
            </a:r>
            <a:r>
              <a:rPr lang="zh-TW" altLang="en-US"/>
              <a:t>步驟</a:t>
            </a:r>
            <a:r>
              <a:rPr lang="en-US" altLang="zh-TW"/>
              <a:t>2</a:t>
            </a:r>
            <a:r>
              <a:rPr lang="zh-TW" altLang="en-US"/>
              <a:t>，直到每個點成為一個獨立的社區</a:t>
            </a:r>
            <a:r>
              <a:rPr lang="zh-TW" altLang="en-US" smtClean="0"/>
              <a:t>為止</a:t>
            </a:r>
            <a:endParaRPr lang="en-US" altLang="zh-TW" smtClean="0"/>
          </a:p>
          <a:p>
            <a:pPr marL="723900" lvl="1" indent="-266700">
              <a:lnSpc>
                <a:spcPct val="150000"/>
              </a:lnSpc>
              <a:buFont typeface="+mj-lt"/>
              <a:buAutoNum type="arabicPeriod"/>
            </a:pPr>
            <a:r>
              <a:rPr lang="zh-TW" altLang="en-US" smtClean="0"/>
              <a:t>以</a:t>
            </a:r>
            <a:r>
              <a:rPr lang="en-US" altLang="zh-TW"/>
              <a:t>Q</a:t>
            </a:r>
            <a:r>
              <a:rPr lang="zh-TW" altLang="en-US" smtClean="0"/>
              <a:t>值</a:t>
            </a:r>
            <a:r>
              <a:rPr lang="zh-TW" altLang="en-US"/>
              <a:t>（</a:t>
            </a:r>
            <a:r>
              <a:rPr lang="en-US" altLang="zh-TW" smtClean="0"/>
              <a:t>Modularity Q</a:t>
            </a:r>
            <a:r>
              <a:rPr lang="zh-TW" altLang="en-US" smtClean="0"/>
              <a:t>）決定</a:t>
            </a:r>
            <a:r>
              <a:rPr lang="zh-TW" altLang="en-US"/>
              <a:t>社群數量，切到</a:t>
            </a:r>
            <a:r>
              <a:rPr lang="en-US" altLang="zh-TW"/>
              <a:t>Q</a:t>
            </a:r>
            <a:r>
              <a:rPr lang="zh-TW" altLang="en-US"/>
              <a:t>值最大的</a:t>
            </a:r>
            <a:r>
              <a:rPr lang="zh-TW" altLang="en-US" smtClean="0"/>
              <a:t>時候為最後劃分社群結果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err="1" smtClean="0"/>
              <a:t>NetworkX</a:t>
            </a:r>
            <a:endParaRPr lang="zh-TW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9361" y="4177553"/>
            <a:ext cx="4176290" cy="212452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6812" y="4177553"/>
            <a:ext cx="3536633" cy="21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社群發現演算法 </a:t>
            </a:r>
            <a:r>
              <a:rPr lang="en-US" altLang="zh-TW" smtClean="0"/>
              <a:t>Girvan Newman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674189"/>
            <a:ext cx="10515600" cy="286397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altLang="zh-TW"/>
              <a:t> networkx.algorithms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/>
              <a:t> </a:t>
            </a:r>
            <a:r>
              <a:rPr lang="en-US" altLang="zh-TW" smtClean="0"/>
              <a:t>community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communities_generator </a:t>
            </a:r>
            <a:r>
              <a:rPr lang="en-US" altLang="zh-TW"/>
              <a:t>= community.girvan_newman</a:t>
            </a:r>
            <a:r>
              <a:rPr lang="en-US" altLang="zh-TW" smtClean="0"/>
              <a:t>(</a:t>
            </a:r>
            <a:r>
              <a:rPr lang="zh-TW" altLang="en-US" smtClean="0"/>
              <a:t> </a:t>
            </a:r>
            <a:r>
              <a:rPr lang="en-US" altLang="zh-TW" smtClean="0"/>
              <a:t>G</a:t>
            </a:r>
            <a:r>
              <a:rPr lang="zh-TW" altLang="en-US" smtClean="0"/>
              <a:t> </a:t>
            </a:r>
            <a:r>
              <a:rPr lang="en-US" altLang="zh-TW" smtClean="0"/>
              <a:t>)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communities </a:t>
            </a:r>
            <a:r>
              <a:rPr lang="en-US" altLang="zh-TW"/>
              <a:t>=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en-US" altLang="zh-TW" smtClean="0"/>
              <a:t>( communities_generator )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>
                <a:solidFill>
                  <a:schemeClr val="accent6">
                    <a:lumMod val="75000"/>
                  </a:schemeClr>
                </a:solidFill>
              </a:rPr>
              <a:t>sorted</a:t>
            </a:r>
            <a:r>
              <a:rPr lang="en-US" altLang="zh-TW" smtClean="0"/>
              <a:t>(</a:t>
            </a:r>
            <a:r>
              <a:rPr lang="zh-TW" altLang="en-US" smtClean="0"/>
              <a:t> </a:t>
            </a:r>
            <a:r>
              <a:rPr lang="en-US" altLang="zh-TW" smtClean="0"/>
              <a:t>communities</a:t>
            </a:r>
            <a:r>
              <a:rPr lang="zh-TW" altLang="en-US" smtClean="0"/>
              <a:t> 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err="1" smtClean="0"/>
              <a:t>NetworkX</a:t>
            </a:r>
            <a:endParaRPr lang="zh-TW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990600" y="1924613"/>
            <a:ext cx="10466439" cy="939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.</a:t>
            </a:r>
            <a:r>
              <a:rPr lang="en-US" altLang="zh-TW" smtClean="0"/>
              <a:t>girvan_newman(</a:t>
            </a:r>
            <a:r>
              <a:rPr lang="zh-TW" altLang="en-US" smtClean="0"/>
              <a:t> </a:t>
            </a:r>
            <a:r>
              <a:rPr lang="en-US" altLang="zh-TW" smtClean="0"/>
              <a:t>)</a:t>
            </a:r>
            <a:r>
              <a:rPr lang="zh-TW" altLang="en-US" smtClean="0"/>
              <a:t>的輸出為 </a:t>
            </a:r>
            <a:r>
              <a:rPr lang="en-US" altLang="zh-TW" smtClean="0"/>
              <a:t>generator</a:t>
            </a:r>
            <a:r>
              <a:rPr lang="en-US" altLang="zh-TW"/>
              <a:t> </a:t>
            </a:r>
            <a:r>
              <a:rPr lang="zh-TW" altLang="en-US" smtClean="0"/>
              <a:t>物件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 smtClean="0"/>
              <a:t>draw_networkx</a:t>
            </a:r>
            <a:r>
              <a:rPr lang="en-US" altLang="zh-TW" smtClean="0"/>
              <a:t> </a:t>
            </a:r>
            <a:r>
              <a:rPr lang="zh-TW" altLang="en-US" smtClean="0"/>
              <a:t>視覺化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347885"/>
            <a:ext cx="10515600" cy="3347884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/>
              <a:t>nx.draw_networkx</a:t>
            </a:r>
            <a:r>
              <a:rPr lang="en-US" altLang="zh-TW" sz="1800" smtClean="0"/>
              <a:t>( G</a:t>
            </a:r>
            <a:r>
              <a:rPr lang="en-US" altLang="zh-TW" sz="1800"/>
              <a:t>, pos,            </a:t>
            </a:r>
            <a:r>
              <a:rPr lang="en-US" altLang="zh-TW" sz="1800" smtClean="0"/>
              <a:t>               # </a:t>
            </a:r>
            <a:r>
              <a:rPr lang="en-US" altLang="zh-TW" sz="1800"/>
              <a:t>pos</a:t>
            </a:r>
            <a:r>
              <a:rPr lang="zh-TW" altLang="en-US" sz="1800"/>
              <a:t>為點的排列形式，預設為</a:t>
            </a:r>
            <a:r>
              <a:rPr lang="en-US" altLang="zh-TW" sz="1800"/>
              <a:t>=None</a:t>
            </a:r>
          </a:p>
          <a:p>
            <a:pPr marL="0" indent="0">
              <a:buNone/>
            </a:pPr>
            <a:r>
              <a:rPr lang="en-US" altLang="zh-TW" sz="1800"/>
              <a:t>                 </a:t>
            </a:r>
            <a:r>
              <a:rPr lang="en-US" altLang="zh-TW" sz="1800" smtClean="0"/>
              <a:t>                   arrows=</a:t>
            </a:r>
            <a:r>
              <a:rPr lang="en-US" altLang="zh-TW" sz="180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zh-TW" sz="1800"/>
              <a:t>,       </a:t>
            </a:r>
            <a:r>
              <a:rPr lang="en-US" altLang="zh-TW" sz="1800" smtClean="0"/>
              <a:t>        # </a:t>
            </a:r>
            <a:r>
              <a:rPr lang="zh-TW" altLang="en-US" sz="1800"/>
              <a:t>若為有向圖，</a:t>
            </a:r>
            <a:r>
              <a:rPr lang="en-US" altLang="zh-TW" sz="1800"/>
              <a:t>True</a:t>
            </a:r>
            <a:r>
              <a:rPr lang="zh-TW" altLang="en-US" sz="1800"/>
              <a:t>會畫出邊的箭頭</a:t>
            </a:r>
            <a:r>
              <a:rPr lang="en-US" altLang="zh-TW" sz="1800"/>
              <a:t>(</a:t>
            </a:r>
            <a:r>
              <a:rPr lang="zh-TW" altLang="en-US" sz="1800"/>
              <a:t>顏色和邊相同</a:t>
            </a:r>
            <a:r>
              <a:rPr lang="en-US" altLang="zh-TW" sz="1800"/>
              <a:t>)</a:t>
            </a:r>
          </a:p>
          <a:p>
            <a:pPr marL="0" indent="0">
              <a:buNone/>
            </a:pPr>
            <a:r>
              <a:rPr lang="en-US" altLang="zh-TW" sz="1800"/>
              <a:t>                 </a:t>
            </a:r>
            <a:r>
              <a:rPr lang="en-US" altLang="zh-TW" sz="1800" smtClean="0"/>
              <a:t>                   with_labels=</a:t>
            </a:r>
            <a:r>
              <a:rPr lang="en-US" altLang="zh-TW" sz="180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zh-TW" sz="1800"/>
              <a:t>, </a:t>
            </a:r>
            <a:r>
              <a:rPr lang="en-US" altLang="zh-TW" sz="1800" smtClean="0"/>
              <a:t>      # </a:t>
            </a:r>
            <a:r>
              <a:rPr lang="zh-TW" altLang="en-US" sz="1800"/>
              <a:t>點上有</a:t>
            </a:r>
            <a:r>
              <a:rPr lang="zh-TW" altLang="en-US" sz="1800" smtClean="0"/>
              <a:t>標記點</a:t>
            </a:r>
            <a:r>
              <a:rPr lang="zh-TW" altLang="en-US" sz="1800"/>
              <a:t>的</a:t>
            </a:r>
            <a:r>
              <a:rPr lang="zh-TW" altLang="en-US" sz="1800" smtClean="0"/>
              <a:t>名稱</a:t>
            </a:r>
            <a:endParaRPr lang="zh-TW" altLang="en-US" sz="1800"/>
          </a:p>
          <a:p>
            <a:pPr marL="0" indent="0">
              <a:buNone/>
            </a:pPr>
            <a:r>
              <a:rPr lang="zh-TW" altLang="en-US" sz="1800"/>
              <a:t>                 </a:t>
            </a:r>
            <a:r>
              <a:rPr lang="zh-TW" altLang="en-US" sz="1800" smtClean="0"/>
              <a:t>                   </a:t>
            </a:r>
            <a:r>
              <a:rPr lang="en-US" altLang="zh-TW" sz="1800" smtClean="0"/>
              <a:t>node_size=</a:t>
            </a:r>
            <a:r>
              <a:rPr lang="en-US" altLang="zh-TW" sz="1800" smtClean="0">
                <a:solidFill>
                  <a:schemeClr val="accent6">
                    <a:lumMod val="75000"/>
                  </a:schemeClr>
                </a:solidFill>
              </a:rPr>
              <a:t>300</a:t>
            </a:r>
            <a:r>
              <a:rPr lang="en-US" altLang="zh-TW" sz="1800"/>
              <a:t>,</a:t>
            </a:r>
          </a:p>
          <a:p>
            <a:pPr marL="0" indent="0">
              <a:buNone/>
            </a:pPr>
            <a:r>
              <a:rPr lang="en-US" altLang="zh-TW" sz="1800"/>
              <a:t>                 </a:t>
            </a:r>
            <a:r>
              <a:rPr lang="en-US" altLang="zh-TW" sz="1800" smtClean="0"/>
              <a:t>                   node_color</a:t>
            </a:r>
            <a:r>
              <a:rPr lang="en-US" altLang="zh-TW" sz="1800"/>
              <a:t>=</a:t>
            </a:r>
            <a:r>
              <a:rPr lang="en-US" altLang="zh-TW" sz="1800">
                <a:solidFill>
                  <a:srgbClr val="C00000"/>
                </a:solidFill>
              </a:rPr>
              <a:t>'r'</a:t>
            </a:r>
            <a:r>
              <a:rPr lang="en-US" altLang="zh-TW" sz="1800"/>
              <a:t>,</a:t>
            </a:r>
          </a:p>
          <a:p>
            <a:pPr marL="0" indent="0">
              <a:buNone/>
            </a:pPr>
            <a:r>
              <a:rPr lang="en-US" altLang="zh-TW" sz="1800"/>
              <a:t>                 </a:t>
            </a:r>
            <a:r>
              <a:rPr lang="en-US" altLang="zh-TW" sz="1800" smtClean="0"/>
              <a:t>                   cmap=</a:t>
            </a:r>
            <a:r>
              <a:rPr lang="en-US" altLang="zh-TW" sz="180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zh-TW" sz="1800"/>
              <a:t>,         </a:t>
            </a:r>
            <a:r>
              <a:rPr lang="en-US" altLang="zh-TW" sz="1800" smtClean="0"/>
              <a:t>         # </a:t>
            </a:r>
            <a:r>
              <a:rPr lang="zh-TW" altLang="en-US" sz="1800"/>
              <a:t>以 </a:t>
            </a:r>
            <a:r>
              <a:rPr lang="en-US" altLang="zh-TW" sz="1800"/>
              <a:t>Matplotlib </a:t>
            </a:r>
            <a:r>
              <a:rPr lang="zh-TW" altLang="en-US" sz="1800"/>
              <a:t>的 </a:t>
            </a:r>
            <a:r>
              <a:rPr lang="en-US" altLang="zh-TW" sz="1800"/>
              <a:t>colormap </a:t>
            </a:r>
            <a:r>
              <a:rPr lang="zh-TW" altLang="en-US" sz="1800"/>
              <a:t>呈現點的重要性</a:t>
            </a:r>
            <a:r>
              <a:rPr lang="en-US" altLang="zh-TW" sz="1800"/>
              <a:t>(</a:t>
            </a:r>
            <a:r>
              <a:rPr lang="zh-TW" altLang="en-US" sz="1800"/>
              <a:t>或社群顏色</a:t>
            </a:r>
            <a:r>
              <a:rPr lang="en-US" altLang="zh-TW" sz="1800"/>
              <a:t>)</a:t>
            </a:r>
          </a:p>
          <a:p>
            <a:pPr marL="0" indent="0">
              <a:buNone/>
            </a:pPr>
            <a:r>
              <a:rPr lang="en-US" altLang="zh-TW" sz="1800"/>
              <a:t>                 </a:t>
            </a:r>
            <a:r>
              <a:rPr lang="en-US" altLang="zh-TW" sz="1800" smtClean="0"/>
              <a:t>                   edge_color</a:t>
            </a:r>
            <a:r>
              <a:rPr lang="en-US" altLang="zh-TW" sz="1800"/>
              <a:t>=</a:t>
            </a:r>
            <a:r>
              <a:rPr lang="en-US" altLang="zh-TW" sz="1800">
                <a:solidFill>
                  <a:srgbClr val="C00000"/>
                </a:solidFill>
              </a:rPr>
              <a:t>'r'</a:t>
            </a:r>
            <a:r>
              <a:rPr lang="en-US" altLang="zh-TW" sz="1800"/>
              <a:t>,</a:t>
            </a:r>
          </a:p>
          <a:p>
            <a:pPr marL="0" indent="0">
              <a:buNone/>
            </a:pPr>
            <a:r>
              <a:rPr lang="en-US" altLang="zh-TW" sz="1800"/>
              <a:t>                 </a:t>
            </a:r>
            <a:r>
              <a:rPr lang="en-US" altLang="zh-TW" sz="1800" smtClean="0"/>
              <a:t>                   edge_cmap=</a:t>
            </a:r>
            <a:r>
              <a:rPr lang="en-US" altLang="zh-TW" sz="1800" smtClean="0">
                <a:solidFill>
                  <a:schemeClr val="accent6">
                    <a:lumMod val="75000"/>
                  </a:schemeClr>
                </a:solidFill>
              </a:rPr>
              <a:t>None</a:t>
            </a:r>
            <a:r>
              <a:rPr lang="en-US" altLang="zh-TW" sz="1800"/>
              <a:t>,   </a:t>
            </a:r>
            <a:r>
              <a:rPr lang="en-US" altLang="zh-TW" sz="1800" smtClean="0"/>
              <a:t> # </a:t>
            </a:r>
            <a:r>
              <a:rPr lang="zh-TW" altLang="en-US" sz="1800"/>
              <a:t>以 </a:t>
            </a:r>
            <a:r>
              <a:rPr lang="en-US" altLang="zh-TW" sz="1800"/>
              <a:t>Matplotlib </a:t>
            </a:r>
            <a:r>
              <a:rPr lang="zh-TW" altLang="en-US" sz="1800"/>
              <a:t>的 </a:t>
            </a:r>
            <a:r>
              <a:rPr lang="en-US" altLang="zh-TW" sz="1800"/>
              <a:t>colormap </a:t>
            </a:r>
            <a:r>
              <a:rPr lang="zh-TW" altLang="en-US" sz="1800"/>
              <a:t>呈現邊的重要性</a:t>
            </a:r>
          </a:p>
          <a:p>
            <a:pPr marL="0" indent="0">
              <a:buNone/>
            </a:pPr>
            <a:r>
              <a:rPr lang="zh-TW" altLang="en-US" sz="1800"/>
              <a:t>                 </a:t>
            </a:r>
            <a:r>
              <a:rPr lang="zh-TW" altLang="en-US" sz="1800" smtClean="0"/>
              <a:t>                   </a:t>
            </a:r>
            <a:r>
              <a:rPr lang="en-US" altLang="zh-TW" sz="1800" smtClean="0"/>
              <a:t>style</a:t>
            </a:r>
            <a:r>
              <a:rPr lang="en-US" altLang="zh-TW" sz="1800"/>
              <a:t>=</a:t>
            </a:r>
            <a:r>
              <a:rPr lang="en-US" altLang="zh-TW" sz="1800">
                <a:solidFill>
                  <a:srgbClr val="C00000"/>
                </a:solidFill>
              </a:rPr>
              <a:t>'dashed</a:t>
            </a:r>
            <a:r>
              <a:rPr lang="en-US" altLang="zh-TW" sz="1800" smtClean="0">
                <a:solidFill>
                  <a:srgbClr val="C00000"/>
                </a:solidFill>
              </a:rPr>
              <a:t>'</a:t>
            </a:r>
            <a:r>
              <a:rPr lang="en-US" altLang="zh-TW" sz="1800" smtClean="0"/>
              <a:t> )          # </a:t>
            </a:r>
            <a:r>
              <a:rPr lang="zh-TW" altLang="en-US" sz="1800"/>
              <a:t>邊的</a:t>
            </a:r>
            <a:r>
              <a:rPr lang="en-US" altLang="zh-TW" sz="1800"/>
              <a:t>style (</a:t>
            </a:r>
            <a:r>
              <a:rPr lang="zh-TW" altLang="en-US" sz="1800"/>
              <a:t>預設</a:t>
            </a:r>
            <a:r>
              <a:rPr lang="en-US" altLang="zh-TW" sz="1800"/>
              <a:t>:solid</a:t>
            </a:r>
            <a:r>
              <a:rPr lang="zh-TW" altLang="en-US" sz="1800"/>
              <a:t>，其他 </a:t>
            </a:r>
            <a:r>
              <a:rPr lang="en-US" altLang="zh-TW" sz="1800"/>
              <a:t>dashed dotted dashdot</a:t>
            </a:r>
            <a:r>
              <a:rPr lang="en-US" altLang="zh-TW" sz="1800" smtClean="0"/>
              <a:t>)</a:t>
            </a:r>
            <a:endParaRPr lang="en-US" altLang="zh-TW" sz="1800"/>
          </a:p>
        </p:txBody>
      </p:sp>
      <p:sp>
        <p:nvSpPr>
          <p:cNvPr id="5" name="文字方塊 4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err="1" smtClean="0"/>
              <a:t>NetworkX</a:t>
            </a:r>
            <a:endParaRPr lang="zh-TW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782953"/>
            <a:ext cx="10515600" cy="15649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smtClean="0"/>
              <a:t>pos = nx.spring_layout          # spring_layout   </a:t>
            </a:r>
            <a:r>
              <a:rPr lang="zh-TW" altLang="en-US" sz="1800" smtClean="0"/>
              <a:t>多中心放射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smtClean="0"/>
              <a:t>                                                    </a:t>
            </a:r>
            <a:r>
              <a:rPr lang="en-US" altLang="zh-TW" sz="1800" smtClean="0"/>
              <a:t># circular_layout </a:t>
            </a:r>
            <a:r>
              <a:rPr lang="zh-TW" altLang="en-US" sz="1800" smtClean="0"/>
              <a:t>圓形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smtClean="0"/>
              <a:t>                                                    </a:t>
            </a:r>
            <a:r>
              <a:rPr lang="en-US" altLang="zh-TW" sz="1800" smtClean="0"/>
              <a:t># random_layout   </a:t>
            </a:r>
            <a:r>
              <a:rPr lang="zh-TW" altLang="en-US" sz="1800" smtClean="0"/>
              <a:t>隨機分布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smtClean="0"/>
              <a:t>                                                    </a:t>
            </a:r>
            <a:r>
              <a:rPr lang="en-US" altLang="zh-TW" sz="1800" smtClean="0"/>
              <a:t># shell_layout    </a:t>
            </a:r>
            <a:r>
              <a:rPr lang="zh-TW" altLang="en-US" sz="1800" smtClean="0"/>
              <a:t>同心圓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9576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draw_networkx </a:t>
            </a:r>
            <a:r>
              <a:rPr lang="zh-TW" altLang="en-US"/>
              <a:t>視覺化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  <p:sp>
        <p:nvSpPr>
          <p:cNvPr id="6" name="文字方塊 5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err="1" smtClean="0"/>
              <a:t>NetworkX</a:t>
            </a:r>
            <a:endParaRPr lang="zh-TW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439" y="1878462"/>
            <a:ext cx="4331125" cy="427132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3624" y="2858354"/>
            <a:ext cx="2445505" cy="236693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0189" y="2802961"/>
            <a:ext cx="2702019" cy="242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090" y="2864153"/>
            <a:ext cx="10432743" cy="1035504"/>
          </a:xfrm>
        </p:spPr>
        <p:txBody>
          <a:bodyPr>
            <a:normAutofit fontScale="90000"/>
          </a:bodyPr>
          <a:lstStyle/>
          <a:p>
            <a:r>
              <a:rPr lang="zh-TW" altLang="en-US" smtClean="0"/>
              <a:t>找出</a:t>
            </a:r>
            <a:r>
              <a:rPr lang="zh-TW" altLang="en-US"/>
              <a:t>利用好友系統洗</a:t>
            </a:r>
            <a:r>
              <a:rPr lang="zh-TW" altLang="en-US" smtClean="0"/>
              <a:t>點的</a:t>
            </a:r>
            <a:r>
              <a:rPr lang="en-US" altLang="zh-TW" err="1" smtClean="0"/>
              <a:t>FreeMyCard</a:t>
            </a:r>
            <a:r>
              <a:rPr lang="zh-TW" altLang="en-US" smtClean="0"/>
              <a:t>用戶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9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err="1" smtClean="0"/>
              <a:t>NetworkX</a:t>
            </a:r>
            <a:endParaRPr lang="zh-TW" altLang="en-US" sz="2400"/>
          </a:p>
        </p:txBody>
      </p:sp>
      <p:sp>
        <p:nvSpPr>
          <p:cNvPr id="6" name="矩形 5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07856"/>
              </p:ext>
            </p:extLst>
          </p:nvPr>
        </p:nvGraphicFramePr>
        <p:xfrm>
          <a:off x="5414682" y="1878462"/>
          <a:ext cx="5939118" cy="4405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276628"/>
              </p:ext>
            </p:extLst>
          </p:nvPr>
        </p:nvGraphicFramePr>
        <p:xfrm>
          <a:off x="1070486" y="2473734"/>
          <a:ext cx="4146755" cy="3214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003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視覺化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err="1" smtClean="0"/>
              <a:t>NetworkX</a:t>
            </a:r>
            <a:endParaRPr lang="zh-TW" altLang="en-US" sz="2400"/>
          </a:p>
        </p:txBody>
      </p:sp>
      <p:sp>
        <p:nvSpPr>
          <p:cNvPr id="6" name="矩形 5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3864" y="1816907"/>
            <a:ext cx="5311262" cy="49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參考資料與程式碼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61067"/>
            <a:ext cx="10515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smtClean="0"/>
              <a:t>NetworkX</a:t>
            </a:r>
            <a:r>
              <a:rPr lang="zh-TW" altLang="en-US" b="1" smtClean="0"/>
              <a:t>官方文檔</a:t>
            </a:r>
            <a:endParaRPr lang="en-US" altLang="zh-TW" b="1" smtClean="0"/>
          </a:p>
          <a:p>
            <a:pPr marL="712788" lvl="1" indent="-255588">
              <a:buFont typeface="+mj-lt"/>
              <a:buAutoNum type="arabicPeriod"/>
            </a:pPr>
            <a:r>
              <a:rPr lang="en-US" altLang="zh-TW" smtClean="0">
                <a:hlinkClick r:id="rId2"/>
              </a:rPr>
              <a:t>Centrality</a:t>
            </a:r>
            <a:r>
              <a:rPr lang="zh-TW" altLang="en-US" smtClean="0">
                <a:hlinkClick r:id="rId2"/>
              </a:rPr>
              <a:t> 中心性</a:t>
            </a:r>
            <a:endParaRPr lang="en-US" altLang="zh-TW" smtClean="0"/>
          </a:p>
          <a:p>
            <a:pPr marL="712788" lvl="1" indent="-255588">
              <a:buFont typeface="+mj-lt"/>
              <a:buAutoNum type="arabicPeriod"/>
            </a:pPr>
            <a:r>
              <a:rPr lang="en-US" altLang="zh-TW" smtClean="0">
                <a:hlinkClick r:id="rId3"/>
              </a:rPr>
              <a:t>Girvan Newman</a:t>
            </a:r>
            <a:endParaRPr lang="en-US" altLang="zh-TW" smtClean="0"/>
          </a:p>
          <a:p>
            <a:pPr marL="712788" lvl="1" indent="-255588">
              <a:buFont typeface="+mj-lt"/>
              <a:buAutoNum type="arabicPeriod"/>
            </a:pPr>
            <a:r>
              <a:rPr lang="en-US" altLang="zh-TW" smtClean="0">
                <a:hlinkClick r:id="rId4"/>
              </a:rPr>
              <a:t>draw_networkx</a:t>
            </a:r>
            <a:r>
              <a:rPr lang="zh-TW" altLang="en-US" smtClean="0">
                <a:hlinkClick r:id="rId4"/>
              </a:rPr>
              <a:t> 視覺化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b="1" smtClean="0"/>
              <a:t>參考資料</a:t>
            </a:r>
            <a:endParaRPr lang="en-US" altLang="zh-TW" b="1" smtClean="0"/>
          </a:p>
          <a:p>
            <a:pPr marL="712788" lvl="1" indent="-255588">
              <a:buFont typeface="+mj-lt"/>
              <a:buAutoNum type="arabicPeriod"/>
            </a:pPr>
            <a:r>
              <a:rPr lang="zh-TW" altLang="en-US" smtClean="0">
                <a:hlinkClick r:id="rId5"/>
              </a:rPr>
              <a:t>中心性解釋</a:t>
            </a:r>
            <a:endParaRPr lang="en-US" altLang="zh-TW" smtClean="0"/>
          </a:p>
          <a:p>
            <a:pPr marL="712788" lvl="1" indent="-255588">
              <a:buFont typeface="+mj-lt"/>
              <a:buAutoNum type="arabicPeriod"/>
            </a:pPr>
            <a:r>
              <a:rPr lang="zh-TW" altLang="en-US" smtClean="0">
                <a:hlinkClick r:id="rId6"/>
              </a:rPr>
              <a:t>社群發現與</a:t>
            </a:r>
            <a:r>
              <a:rPr lang="en-US" altLang="zh-TW" smtClean="0">
                <a:hlinkClick r:id="rId6"/>
              </a:rPr>
              <a:t>Girvan Newman</a:t>
            </a:r>
            <a:endParaRPr lang="en-US" altLang="zh-TW" smtClean="0"/>
          </a:p>
          <a:p>
            <a:pPr marL="712788" lvl="1" indent="-255588">
              <a:buFont typeface="+mj-lt"/>
              <a:buAutoNum type="arabicPeriod"/>
            </a:pPr>
            <a:r>
              <a:rPr lang="zh-TW" altLang="en-US" smtClean="0">
                <a:hlinkClick r:id="rId7"/>
              </a:rPr>
              <a:t>繪圖範例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b="1" smtClean="0"/>
              <a:t>我的程式碼</a:t>
            </a:r>
            <a:endParaRPr lang="en-US" altLang="zh-TW" b="1" smtClean="0"/>
          </a:p>
          <a:p>
            <a:pPr marL="712788" lvl="1" indent="-255588">
              <a:buFont typeface="+mj-lt"/>
              <a:buAutoNum type="arabicPeriod"/>
            </a:pPr>
            <a:r>
              <a:rPr lang="zh-TW" altLang="en-US" smtClean="0">
                <a:hlinkClick r:id="rId8"/>
              </a:rPr>
              <a:t>實作範例程式碼</a:t>
            </a:r>
            <a:endParaRPr lang="en-US" altLang="zh-TW" smtClean="0"/>
          </a:p>
          <a:p>
            <a:pPr marL="712788" lvl="1" indent="-255588">
              <a:buFont typeface="+mj-lt"/>
              <a:buAutoNum type="arabicPeriod"/>
            </a:pPr>
            <a:r>
              <a:rPr lang="en-US" altLang="zh-TW" smtClean="0">
                <a:hlinkClick r:id="rId9"/>
              </a:rPr>
              <a:t>NetworkX</a:t>
            </a:r>
            <a:r>
              <a:rPr lang="zh-TW" altLang="en-US" smtClean="0">
                <a:hlinkClick r:id="rId9"/>
              </a:rPr>
              <a:t>學習筆記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146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報告大綱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/>
              <a:t>社群網絡</a:t>
            </a:r>
            <a:r>
              <a:rPr lang="zh-TW" altLang="en-US" smtClean="0"/>
              <a:t>分析</a:t>
            </a:r>
            <a:endParaRPr lang="en-US" altLang="zh-TW" smtClean="0"/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en-US" altLang="zh-TW" err="1" smtClean="0"/>
              <a:t>NetworkX</a:t>
            </a:r>
            <a:r>
              <a:rPr lang="zh-TW" altLang="en-US" smtClean="0"/>
              <a:t> 介紹</a:t>
            </a:r>
            <a:endParaRPr lang="en-US" altLang="zh-TW" smtClean="0"/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mtClean="0"/>
              <a:t>實作：找出利用好友系統洗點的 </a:t>
            </a:r>
            <a:r>
              <a:rPr lang="en-US" altLang="zh-TW" smtClean="0"/>
              <a:t>FreeMyCard</a:t>
            </a:r>
            <a:r>
              <a:rPr lang="zh-TW" altLang="en-US" smtClean="0"/>
              <a:t> 用戶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社群</a:t>
            </a:r>
            <a:r>
              <a:rPr lang="zh-TW" altLang="en-US"/>
              <a:t>網</a:t>
            </a:r>
            <a:r>
              <a:rPr lang="zh-TW" altLang="en-US" smtClean="0"/>
              <a:t>絡分析與 </a:t>
            </a:r>
            <a:r>
              <a:rPr lang="en-US" altLang="zh-TW" err="1" smtClean="0"/>
              <a:t>NetworkX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/>
              <a:t>Social Network </a:t>
            </a:r>
            <a:r>
              <a:rPr lang="en-US" altLang="zh-TW" b="1" smtClean="0"/>
              <a:t>Analysis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2976" y="3110941"/>
            <a:ext cx="1634712" cy="587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/>
              <a:t>n</a:t>
            </a:r>
            <a:r>
              <a:rPr lang="en-US" altLang="zh-TW" sz="2000" smtClean="0"/>
              <a:t>ode </a:t>
            </a:r>
            <a:r>
              <a:rPr lang="zh-TW" altLang="en-US" sz="2000" smtClean="0"/>
              <a:t>點</a:t>
            </a:r>
            <a:endParaRPr lang="zh-TW" altLang="en-US" sz="2000"/>
          </a:p>
        </p:txBody>
      </p:sp>
      <p:sp>
        <p:nvSpPr>
          <p:cNvPr id="5" name="文字方塊 4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/>
              <a:t>SNA</a:t>
            </a:r>
            <a:endParaRPr lang="zh-TW" altLang="en-US" sz="2400" b="1"/>
          </a:p>
        </p:txBody>
      </p:sp>
      <p:sp>
        <p:nvSpPr>
          <p:cNvPr id="7" name="文字方塊 6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err="1" smtClean="0"/>
              <a:t>NetworkX</a:t>
            </a:r>
            <a:endParaRPr lang="zh-TW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5299496" y="5012451"/>
            <a:ext cx="985104" cy="1109936"/>
            <a:chOff x="2200066" y="3347884"/>
            <a:chExt cx="1489488" cy="1717892"/>
          </a:xfrm>
          <a:solidFill>
            <a:schemeClr val="tx1"/>
          </a:solidFill>
        </p:grpSpPr>
        <p:cxnSp>
          <p:nvCxnSpPr>
            <p:cNvPr id="19" name="直線單箭頭接點 18"/>
            <p:cNvCxnSpPr/>
            <p:nvPr/>
          </p:nvCxnSpPr>
          <p:spPr>
            <a:xfrm flipV="1">
              <a:off x="2396612" y="3566750"/>
              <a:ext cx="1096396" cy="128016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19"/>
            <p:cNvSpPr/>
            <p:nvPr/>
          </p:nvSpPr>
          <p:spPr>
            <a:xfrm>
              <a:off x="3493008" y="3347884"/>
              <a:ext cx="196546" cy="2188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2200066" y="4846910"/>
              <a:ext cx="196546" cy="2188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413388" y="2817319"/>
            <a:ext cx="2069589" cy="2304653"/>
            <a:chOff x="2200066" y="3347884"/>
            <a:chExt cx="1489488" cy="1717892"/>
          </a:xfrm>
          <a:solidFill>
            <a:schemeClr val="tx1"/>
          </a:solidFill>
        </p:grpSpPr>
        <p:cxnSp>
          <p:nvCxnSpPr>
            <p:cNvPr id="25" name="直線單箭頭接點 24"/>
            <p:cNvCxnSpPr/>
            <p:nvPr/>
          </p:nvCxnSpPr>
          <p:spPr>
            <a:xfrm flipV="1">
              <a:off x="2396612" y="3566750"/>
              <a:ext cx="1096396" cy="128016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3493008" y="3347884"/>
              <a:ext cx="196546" cy="2188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200066" y="4846910"/>
              <a:ext cx="196546" cy="2188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內容版面配置區 2"/>
          <p:cNvSpPr txBox="1">
            <a:spLocks/>
          </p:cNvSpPr>
          <p:nvPr/>
        </p:nvSpPr>
        <p:spPr>
          <a:xfrm>
            <a:off x="941439" y="2199490"/>
            <a:ext cx="1634712" cy="58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smtClean="0"/>
              <a:t>Graph </a:t>
            </a:r>
            <a:r>
              <a:rPr lang="zh-TW" altLang="en-US" b="1" smtClean="0"/>
              <a:t>圖</a:t>
            </a:r>
            <a:endParaRPr lang="zh-TW" altLang="en-US" b="1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2392527" y="4094401"/>
            <a:ext cx="1634712" cy="58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smtClean="0"/>
              <a:t>edge </a:t>
            </a:r>
            <a:r>
              <a:rPr lang="zh-TW" altLang="en-US" sz="2000" smtClean="0"/>
              <a:t>邊</a:t>
            </a:r>
            <a:endParaRPr lang="zh-TW" altLang="en-US" sz="2000"/>
          </a:p>
        </p:txBody>
      </p:sp>
      <p:grpSp>
        <p:nvGrpSpPr>
          <p:cNvPr id="53" name="群組 52"/>
          <p:cNvGrpSpPr/>
          <p:nvPr/>
        </p:nvGrpSpPr>
        <p:grpSpPr>
          <a:xfrm>
            <a:off x="7433272" y="5028868"/>
            <a:ext cx="985104" cy="1109936"/>
            <a:chOff x="5607422" y="3667980"/>
            <a:chExt cx="985104" cy="1109936"/>
          </a:xfrm>
        </p:grpSpPr>
        <p:grpSp>
          <p:nvGrpSpPr>
            <p:cNvPr id="30" name="群組 29"/>
            <p:cNvGrpSpPr/>
            <p:nvPr/>
          </p:nvGrpSpPr>
          <p:grpSpPr>
            <a:xfrm>
              <a:off x="5607422" y="3667980"/>
              <a:ext cx="985104" cy="1109936"/>
              <a:chOff x="2200066" y="3347884"/>
              <a:chExt cx="1489488" cy="1717892"/>
            </a:xfrm>
            <a:solidFill>
              <a:schemeClr val="tx1"/>
            </a:solidFill>
          </p:grpSpPr>
          <p:sp>
            <p:nvSpPr>
              <p:cNvPr id="32" name="橢圓 31"/>
              <p:cNvSpPr/>
              <p:nvPr/>
            </p:nvSpPr>
            <p:spPr>
              <a:xfrm>
                <a:off x="3493008" y="3347884"/>
                <a:ext cx="196546" cy="21886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2200066" y="4846910"/>
                <a:ext cx="196546" cy="21886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1" name="手繪多邊形 50"/>
            <p:cNvSpPr/>
            <p:nvPr/>
          </p:nvSpPr>
          <p:spPr>
            <a:xfrm>
              <a:off x="5701553" y="3765176"/>
              <a:ext cx="663388" cy="770965"/>
            </a:xfrm>
            <a:custGeom>
              <a:avLst/>
              <a:gdLst>
                <a:gd name="connsiteX0" fmla="*/ 0 w 663388"/>
                <a:gd name="connsiteY0" fmla="*/ 770965 h 770965"/>
                <a:gd name="connsiteX1" fmla="*/ 161365 w 663388"/>
                <a:gd name="connsiteY1" fmla="*/ 143436 h 770965"/>
                <a:gd name="connsiteX2" fmla="*/ 663388 w 663388"/>
                <a:gd name="connsiteY2" fmla="*/ 0 h 77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388" h="770965">
                  <a:moveTo>
                    <a:pt x="0" y="770965"/>
                  </a:moveTo>
                  <a:cubicBezTo>
                    <a:pt x="25400" y="521447"/>
                    <a:pt x="50800" y="271930"/>
                    <a:pt x="161365" y="143436"/>
                  </a:cubicBezTo>
                  <a:cubicBezTo>
                    <a:pt x="271930" y="14942"/>
                    <a:pt x="467659" y="7471"/>
                    <a:pt x="66338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手繪多邊形 51"/>
            <p:cNvSpPr/>
            <p:nvPr/>
          </p:nvSpPr>
          <p:spPr>
            <a:xfrm rot="10800000">
              <a:off x="5853953" y="3917576"/>
              <a:ext cx="663388" cy="770965"/>
            </a:xfrm>
            <a:custGeom>
              <a:avLst/>
              <a:gdLst>
                <a:gd name="connsiteX0" fmla="*/ 0 w 663388"/>
                <a:gd name="connsiteY0" fmla="*/ 770965 h 770965"/>
                <a:gd name="connsiteX1" fmla="*/ 161365 w 663388"/>
                <a:gd name="connsiteY1" fmla="*/ 143436 h 770965"/>
                <a:gd name="connsiteX2" fmla="*/ 663388 w 663388"/>
                <a:gd name="connsiteY2" fmla="*/ 0 h 77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388" h="770965">
                  <a:moveTo>
                    <a:pt x="0" y="770965"/>
                  </a:moveTo>
                  <a:cubicBezTo>
                    <a:pt x="25400" y="521447"/>
                    <a:pt x="50800" y="271930"/>
                    <a:pt x="161365" y="143436"/>
                  </a:cubicBezTo>
                  <a:cubicBezTo>
                    <a:pt x="271930" y="14942"/>
                    <a:pt x="467659" y="7471"/>
                    <a:pt x="66338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9592254" y="4984780"/>
            <a:ext cx="985104" cy="1109936"/>
            <a:chOff x="5607422" y="3667980"/>
            <a:chExt cx="985104" cy="1109936"/>
          </a:xfrm>
        </p:grpSpPr>
        <p:grpSp>
          <p:nvGrpSpPr>
            <p:cNvPr id="55" name="群組 54"/>
            <p:cNvGrpSpPr/>
            <p:nvPr/>
          </p:nvGrpSpPr>
          <p:grpSpPr>
            <a:xfrm>
              <a:off x="5607422" y="3667980"/>
              <a:ext cx="985104" cy="1109936"/>
              <a:chOff x="2200066" y="3347884"/>
              <a:chExt cx="1489488" cy="1717892"/>
            </a:xfrm>
            <a:solidFill>
              <a:schemeClr val="tx1"/>
            </a:solidFill>
          </p:grpSpPr>
          <p:sp>
            <p:nvSpPr>
              <p:cNvPr id="58" name="橢圓 57"/>
              <p:cNvSpPr/>
              <p:nvPr/>
            </p:nvSpPr>
            <p:spPr>
              <a:xfrm>
                <a:off x="3493008" y="3347884"/>
                <a:ext cx="196546" cy="21886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2200066" y="4846910"/>
                <a:ext cx="196546" cy="21886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6" name="手繪多邊形 55"/>
            <p:cNvSpPr/>
            <p:nvPr/>
          </p:nvSpPr>
          <p:spPr>
            <a:xfrm>
              <a:off x="5701553" y="3765176"/>
              <a:ext cx="663388" cy="770965"/>
            </a:xfrm>
            <a:custGeom>
              <a:avLst/>
              <a:gdLst>
                <a:gd name="connsiteX0" fmla="*/ 0 w 663388"/>
                <a:gd name="connsiteY0" fmla="*/ 770965 h 770965"/>
                <a:gd name="connsiteX1" fmla="*/ 161365 w 663388"/>
                <a:gd name="connsiteY1" fmla="*/ 143436 h 770965"/>
                <a:gd name="connsiteX2" fmla="*/ 663388 w 663388"/>
                <a:gd name="connsiteY2" fmla="*/ 0 h 77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388" h="770965">
                  <a:moveTo>
                    <a:pt x="0" y="770965"/>
                  </a:moveTo>
                  <a:cubicBezTo>
                    <a:pt x="25400" y="521447"/>
                    <a:pt x="50800" y="271930"/>
                    <a:pt x="161365" y="143436"/>
                  </a:cubicBezTo>
                  <a:cubicBezTo>
                    <a:pt x="271930" y="14942"/>
                    <a:pt x="467659" y="7471"/>
                    <a:pt x="66338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56"/>
            <p:cNvSpPr/>
            <p:nvPr/>
          </p:nvSpPr>
          <p:spPr>
            <a:xfrm rot="10800000">
              <a:off x="5853953" y="3917576"/>
              <a:ext cx="663388" cy="770965"/>
            </a:xfrm>
            <a:custGeom>
              <a:avLst/>
              <a:gdLst>
                <a:gd name="connsiteX0" fmla="*/ 0 w 663388"/>
                <a:gd name="connsiteY0" fmla="*/ 770965 h 770965"/>
                <a:gd name="connsiteX1" fmla="*/ 161365 w 663388"/>
                <a:gd name="connsiteY1" fmla="*/ 143436 h 770965"/>
                <a:gd name="connsiteX2" fmla="*/ 663388 w 663388"/>
                <a:gd name="connsiteY2" fmla="*/ 0 h 77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388" h="770965">
                  <a:moveTo>
                    <a:pt x="0" y="770965"/>
                  </a:moveTo>
                  <a:cubicBezTo>
                    <a:pt x="25400" y="521447"/>
                    <a:pt x="50800" y="271930"/>
                    <a:pt x="161365" y="143436"/>
                  </a:cubicBezTo>
                  <a:cubicBezTo>
                    <a:pt x="271930" y="14942"/>
                    <a:pt x="467659" y="7471"/>
                    <a:pt x="66338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內容版面配置區 2"/>
          <p:cNvSpPr txBox="1">
            <a:spLocks/>
          </p:cNvSpPr>
          <p:nvPr/>
        </p:nvSpPr>
        <p:spPr>
          <a:xfrm>
            <a:off x="4461848" y="4001376"/>
            <a:ext cx="2660399" cy="963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b="1" smtClean="0"/>
              <a:t>有向</a:t>
            </a:r>
            <a:r>
              <a:rPr lang="zh-TW" altLang="en-US" b="1"/>
              <a:t>圖</a:t>
            </a:r>
            <a:endParaRPr lang="en-US" altLang="zh-TW" b="1" smtClean="0"/>
          </a:p>
          <a:p>
            <a:pPr marL="0" indent="0" algn="ctr">
              <a:buNone/>
            </a:pPr>
            <a:r>
              <a:rPr lang="en-US" altLang="zh-TW" b="1" smtClean="0"/>
              <a:t>Directed graphs</a:t>
            </a:r>
          </a:p>
        </p:txBody>
      </p:sp>
      <p:sp>
        <p:nvSpPr>
          <p:cNvPr id="61" name="內容版面配置區 2"/>
          <p:cNvSpPr txBox="1">
            <a:spLocks/>
          </p:cNvSpPr>
          <p:nvPr/>
        </p:nvSpPr>
        <p:spPr>
          <a:xfrm>
            <a:off x="7194140" y="4137120"/>
            <a:ext cx="1634712" cy="58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多</a:t>
            </a:r>
            <a:r>
              <a:rPr lang="zh-TW" altLang="en-US" smtClean="0"/>
              <a:t>圖</a:t>
            </a:r>
            <a:r>
              <a:rPr lang="en-US" altLang="zh-TW" smtClean="0"/>
              <a:t>(</a:t>
            </a:r>
            <a:r>
              <a:rPr lang="zh-TW" altLang="en-US" smtClean="0"/>
              <a:t>有向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2" name="內容版面配置區 2"/>
          <p:cNvSpPr txBox="1">
            <a:spLocks/>
          </p:cNvSpPr>
          <p:nvPr/>
        </p:nvSpPr>
        <p:spPr>
          <a:xfrm>
            <a:off x="9200723" y="4113581"/>
            <a:ext cx="1634712" cy="58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多</a:t>
            </a:r>
            <a:r>
              <a:rPr lang="zh-TW" altLang="en-US" smtClean="0"/>
              <a:t>圖</a:t>
            </a:r>
            <a:r>
              <a:rPr lang="en-US" altLang="zh-TW" smtClean="0"/>
              <a:t>(</a:t>
            </a:r>
            <a:r>
              <a:rPr lang="zh-TW" altLang="en-US" smtClean="0"/>
              <a:t>無向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Social Network Analysis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462"/>
            <a:ext cx="5013960" cy="42985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smtClean="0"/>
              <a:t>Community</a:t>
            </a:r>
            <a:r>
              <a:rPr lang="zh-TW" altLang="en-US" b="1" smtClean="0"/>
              <a:t> 社群</a:t>
            </a:r>
            <a:endParaRPr lang="zh-TW" altLang="en-US" b="1"/>
          </a:p>
        </p:txBody>
      </p:sp>
      <p:sp>
        <p:nvSpPr>
          <p:cNvPr id="5" name="文字方塊 4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/>
              <a:t>SNA</a:t>
            </a:r>
            <a:endParaRPr lang="zh-TW" altLang="en-US" sz="2400" b="1"/>
          </a:p>
        </p:txBody>
      </p:sp>
      <p:sp>
        <p:nvSpPr>
          <p:cNvPr id="7" name="文字方塊 6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err="1" smtClean="0"/>
              <a:t>NetworkX</a:t>
            </a:r>
            <a:endParaRPr lang="zh-TW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0514" y="2753521"/>
            <a:ext cx="5056093" cy="391806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6832015">
            <a:off x="9337795" y="4352115"/>
            <a:ext cx="1895366" cy="3330991"/>
            <a:chOff x="7652978" y="3016422"/>
            <a:chExt cx="1895366" cy="3330991"/>
          </a:xfrm>
        </p:grpSpPr>
        <p:pic>
          <p:nvPicPr>
            <p:cNvPr id="11" name="Picture 56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6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6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45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 smtClean="0"/>
              <a:t>NetworkX</a:t>
            </a:r>
            <a:r>
              <a:rPr lang="zh-TW" altLang="en-US" smtClean="0"/>
              <a:t> 介紹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 smtClean="0"/>
              <a:t>NetworkX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mtClean="0"/>
              <a:t>$ </a:t>
            </a:r>
            <a:r>
              <a:rPr lang="zh-TW" altLang="en-US" smtClean="0"/>
              <a:t> </a:t>
            </a:r>
            <a:r>
              <a:rPr lang="en-US" altLang="zh-TW" smtClean="0"/>
              <a:t>pip </a:t>
            </a:r>
            <a:r>
              <a:rPr lang="en-US" altLang="zh-TW"/>
              <a:t>install --upgrade </a:t>
            </a:r>
            <a:r>
              <a:rPr lang="en-US" altLang="zh-TW" smtClean="0"/>
              <a:t>networkx</a:t>
            </a:r>
            <a:r>
              <a:rPr lang="zh-TW" altLang="en-US" smtClean="0"/>
              <a:t> </a:t>
            </a:r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/>
              <a:t> </a:t>
            </a:r>
            <a:r>
              <a:rPr lang="en-US" altLang="zh-TW" err="1"/>
              <a:t>networkx</a:t>
            </a:r>
            <a:r>
              <a:rPr lang="en-US" altLang="zh-TW"/>
              <a:t>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en-US" altLang="zh-TW"/>
              <a:t> </a:t>
            </a:r>
            <a:r>
              <a:rPr lang="en-US" altLang="zh-TW" err="1"/>
              <a:t>nx</a:t>
            </a:r>
            <a:r>
              <a:rPr lang="en-US" altLang="zh-TW"/>
              <a:t> 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altLang="zh-TW"/>
              <a:t> </a:t>
            </a:r>
            <a:r>
              <a:rPr lang="en-US" altLang="zh-TW" err="1"/>
              <a:t>networkx.algorithms</a:t>
            </a:r>
            <a:r>
              <a:rPr lang="en-US" altLang="zh-TW"/>
              <a:t>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/>
              <a:t> </a:t>
            </a:r>
            <a:r>
              <a:rPr lang="en-US" altLang="zh-TW" smtClean="0"/>
              <a:t>community</a:t>
            </a:r>
            <a:endParaRPr lang="zh-TW" altLang="en-US"/>
          </a:p>
          <a:p>
            <a:endParaRPr lang="zh-TW" altLang="en-US"/>
          </a:p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/>
              <a:t> </a:t>
            </a:r>
            <a:r>
              <a:rPr lang="en-US" altLang="zh-TW" err="1"/>
              <a:t>matplotlib.pyplot</a:t>
            </a:r>
            <a:r>
              <a:rPr lang="en-US" altLang="zh-TW"/>
              <a:t>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en-US" altLang="zh-TW"/>
              <a:t> </a:t>
            </a:r>
            <a:r>
              <a:rPr lang="en-US" altLang="zh-TW" err="1"/>
              <a:t>plt</a:t>
            </a:r>
            <a:endParaRPr lang="en-US" altLang="zh-TW"/>
          </a:p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/>
              <a:t> </a:t>
            </a:r>
            <a:r>
              <a:rPr lang="en-US" altLang="zh-TW" err="1"/>
              <a:t>numpy</a:t>
            </a:r>
            <a:r>
              <a:rPr lang="en-US" altLang="zh-TW"/>
              <a:t>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en-US" altLang="zh-TW"/>
              <a:t> np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/>
              <a:t> pandas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en-US" altLang="zh-TW"/>
              <a:t> </a:t>
            </a:r>
            <a:r>
              <a:rPr lang="en-US" altLang="zh-TW" err="1"/>
              <a:t>pd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%</a:t>
            </a:r>
            <a:r>
              <a:rPr lang="en-US" altLang="zh-TW" err="1"/>
              <a:t>matplotlib</a:t>
            </a:r>
            <a:r>
              <a:rPr lang="en-US" altLang="zh-TW"/>
              <a:t> notebook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err="1" smtClean="0"/>
              <a:t>NetworkX</a:t>
            </a:r>
            <a:endParaRPr lang="zh-TW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5757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加入 </a:t>
            </a:r>
            <a:r>
              <a:rPr lang="en-US" altLang="zh-TW" smtClean="0"/>
              <a:t>edges</a:t>
            </a:r>
            <a:r>
              <a:rPr lang="zh-TW" altLang="en-US" smtClean="0"/>
              <a:t> 和 </a:t>
            </a:r>
            <a:r>
              <a:rPr lang="en-US" altLang="zh-TW" smtClean="0"/>
              <a:t>nodes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29464"/>
            <a:ext cx="10515600" cy="672861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mtClean="0"/>
              <a:t>G </a:t>
            </a:r>
            <a:r>
              <a:rPr lang="en-US" altLang="zh-TW"/>
              <a:t>= </a:t>
            </a:r>
            <a:r>
              <a:rPr lang="en-US" altLang="zh-TW" err="1" smtClean="0"/>
              <a:t>nx.from_pandas_edgelist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 </a:t>
            </a:r>
            <a:r>
              <a:rPr lang="en-US" altLang="zh-TW" smtClean="0"/>
              <a:t>df1, </a:t>
            </a:r>
            <a:r>
              <a:rPr lang="en-US" altLang="zh-TW" smtClean="0">
                <a:solidFill>
                  <a:srgbClr val="C00000"/>
                </a:solidFill>
              </a:rPr>
              <a:t>'</a:t>
            </a:r>
            <a:r>
              <a:rPr lang="zh-TW" altLang="en-US" smtClean="0">
                <a:solidFill>
                  <a:srgbClr val="C00000"/>
                </a:solidFill>
              </a:rPr>
              <a:t>買家遊戲帳號</a:t>
            </a:r>
            <a:r>
              <a:rPr lang="en-US" altLang="zh-TW" smtClean="0">
                <a:solidFill>
                  <a:srgbClr val="C00000"/>
                </a:solidFill>
              </a:rPr>
              <a:t>'</a:t>
            </a:r>
            <a:r>
              <a:rPr lang="en-US" altLang="zh-TW" smtClean="0"/>
              <a:t>, </a:t>
            </a:r>
            <a:r>
              <a:rPr lang="en-US" altLang="zh-TW" smtClean="0">
                <a:solidFill>
                  <a:srgbClr val="C00000"/>
                </a:solidFill>
              </a:rPr>
              <a:t>'</a:t>
            </a:r>
            <a:r>
              <a:rPr lang="zh-TW" altLang="en-US" smtClean="0">
                <a:solidFill>
                  <a:srgbClr val="C00000"/>
                </a:solidFill>
              </a:rPr>
              <a:t>賣家遊戲帳號</a:t>
            </a:r>
            <a:r>
              <a:rPr lang="en-US" altLang="zh-TW" smtClean="0">
                <a:solidFill>
                  <a:srgbClr val="C00000"/>
                </a:solidFill>
              </a:rPr>
              <a:t>'</a:t>
            </a:r>
            <a:r>
              <a:rPr lang="en-US" altLang="zh-TW" smtClean="0"/>
              <a:t>, [ </a:t>
            </a:r>
            <a:r>
              <a:rPr lang="en-US" altLang="zh-TW" smtClean="0">
                <a:solidFill>
                  <a:srgbClr val="C00000"/>
                </a:solidFill>
              </a:rPr>
              <a:t>'</a:t>
            </a:r>
            <a:r>
              <a:rPr lang="zh-TW" altLang="en-US" smtClean="0">
                <a:solidFill>
                  <a:srgbClr val="C00000"/>
                </a:solidFill>
              </a:rPr>
              <a:t>交易金額</a:t>
            </a:r>
            <a:r>
              <a:rPr lang="en-US" altLang="zh-TW" smtClean="0">
                <a:solidFill>
                  <a:srgbClr val="C00000"/>
                </a:solidFill>
              </a:rPr>
              <a:t>' </a:t>
            </a:r>
            <a:r>
              <a:rPr lang="en-US" altLang="zh-TW" smtClean="0"/>
              <a:t>]</a:t>
            </a:r>
            <a:r>
              <a:rPr lang="zh-TW" altLang="en-US" smtClean="0"/>
              <a:t> 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err="1" smtClean="0"/>
              <a:t>NetworkX</a:t>
            </a:r>
            <a:endParaRPr lang="zh-TW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878463"/>
            <a:ext cx="10515600" cy="95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mtClean="0"/>
              <a:t>建立 </a:t>
            </a:r>
            <a:r>
              <a:rPr lang="en-US" altLang="zh-TW" smtClean="0"/>
              <a:t>edges </a:t>
            </a:r>
            <a:r>
              <a:rPr lang="zh-TW" altLang="en-US" smtClean="0"/>
              <a:t>同時也會建立 </a:t>
            </a:r>
            <a:r>
              <a:rPr lang="en-US" altLang="zh-TW" smtClean="0"/>
              <a:t>nodes</a:t>
            </a:r>
            <a:endParaRPr lang="en-US" altLang="zh-TW" sz="2000" smtClean="0"/>
          </a:p>
          <a:p>
            <a:pPr marL="0" indent="0">
              <a:buNone/>
            </a:pPr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59617"/>
              </p:ext>
            </p:extLst>
          </p:nvPr>
        </p:nvGraphicFramePr>
        <p:xfrm>
          <a:off x="6619336" y="4268796"/>
          <a:ext cx="4354902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51634"/>
                <a:gridCol w="1451634"/>
                <a:gridCol w="14516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玩家帳號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sex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age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6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M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21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87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18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89169"/>
              </p:ext>
            </p:extLst>
          </p:nvPr>
        </p:nvGraphicFramePr>
        <p:xfrm>
          <a:off x="1250388" y="4268796"/>
          <a:ext cx="4845612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5204"/>
                <a:gridCol w="1615204"/>
                <a:gridCol w="1615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買家遊戲帳號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賣家遊戲帳號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交易金額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100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500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00031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00049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200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00008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00001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100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Attributes </a:t>
            </a:r>
            <a:r>
              <a:rPr lang="zh-TW" altLang="en-US" smtClean="0"/>
              <a:t>屬性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571190"/>
            <a:ext cx="10515600" cy="2040662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mtClean="0"/>
              <a:t>sex </a:t>
            </a:r>
            <a:r>
              <a:rPr lang="en-US" altLang="zh-TW"/>
              <a:t>= </a:t>
            </a:r>
            <a:r>
              <a:rPr lang="en-US" altLang="zh-TW" smtClean="0"/>
              <a:t>np.asarray( df2[ </a:t>
            </a:r>
            <a:r>
              <a:rPr lang="en-US" altLang="zh-TW" smtClean="0">
                <a:solidFill>
                  <a:srgbClr val="C00000"/>
                </a:solidFill>
              </a:rPr>
              <a:t>'sex'</a:t>
            </a:r>
            <a:r>
              <a:rPr lang="en-US" altLang="zh-TW" smtClean="0"/>
              <a:t> ] )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sex </a:t>
            </a:r>
            <a:r>
              <a:rPr lang="en-US" altLang="zh-TW"/>
              <a:t>= pd.Series</a:t>
            </a:r>
            <a:r>
              <a:rPr lang="en-US" altLang="zh-TW" smtClean="0"/>
              <a:t>( sex, index = df2[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C00000"/>
                </a:solidFill>
              </a:rPr>
              <a:t>'</a:t>
            </a:r>
            <a:r>
              <a:rPr lang="zh-TW" altLang="en-US" smtClean="0">
                <a:solidFill>
                  <a:srgbClr val="C00000"/>
                </a:solidFill>
              </a:rPr>
              <a:t>玩家帳號</a:t>
            </a:r>
            <a:r>
              <a:rPr lang="en-US" altLang="zh-TW" smtClean="0">
                <a:solidFill>
                  <a:srgbClr val="C00000"/>
                </a:solidFill>
              </a:rPr>
              <a:t>'</a:t>
            </a:r>
            <a:r>
              <a:rPr lang="zh-TW" altLang="en-US" smtClean="0">
                <a:solidFill>
                  <a:srgbClr val="C00000"/>
                </a:solidFill>
              </a:rPr>
              <a:t> </a:t>
            </a:r>
            <a:r>
              <a:rPr lang="en-US" altLang="zh-TW" smtClean="0"/>
              <a:t>] ).</a:t>
            </a:r>
            <a:r>
              <a:rPr lang="en-US" altLang="zh-TW"/>
              <a:t>to_dict</a:t>
            </a:r>
            <a:r>
              <a:rPr lang="en-US" altLang="zh-TW" smtClean="0"/>
              <a:t>( )   </a:t>
            </a:r>
          </a:p>
          <a:p>
            <a:pPr marL="0" indent="0">
              <a:buNone/>
            </a:pPr>
            <a:endParaRPr lang="zh-TW" altLang="en-US"/>
          </a:p>
          <a:p>
            <a:pPr marL="0" indent="0">
              <a:buNone/>
            </a:pPr>
            <a:r>
              <a:rPr lang="en-US" altLang="zh-TW"/>
              <a:t>nx.set_node_attributes</a:t>
            </a:r>
            <a:r>
              <a:rPr lang="en-US" altLang="zh-TW" smtClean="0"/>
              <a:t>( G</a:t>
            </a:r>
            <a:r>
              <a:rPr lang="en-US" altLang="zh-TW"/>
              <a:t>, </a:t>
            </a:r>
            <a:r>
              <a:rPr lang="en-US" altLang="zh-TW" smtClean="0"/>
              <a:t>sex, </a:t>
            </a:r>
            <a:r>
              <a:rPr lang="en-US" altLang="zh-TW" smtClean="0">
                <a:solidFill>
                  <a:srgbClr val="C00000"/>
                </a:solidFill>
              </a:rPr>
              <a:t>'sex'</a:t>
            </a:r>
            <a:r>
              <a:rPr lang="en-US" altLang="zh-TW" smtClean="0"/>
              <a:t> 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49361" y="92332"/>
            <a:ext cx="14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err="1" smtClean="0"/>
              <a:t>NetworkX</a:t>
            </a:r>
            <a:endParaRPr lang="zh-TW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3249559" y="92332"/>
            <a:ext cx="87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9491" y="61555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SNA</a:t>
            </a:r>
            <a:endParaRPr lang="zh-TW" altLang="en-US" sz="240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878463"/>
            <a:ext cx="10515600" cy="1451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mtClean="0"/>
              <a:t>set_node_attributes(G, </a:t>
            </a:r>
            <a:r>
              <a:rPr lang="zh-TW" altLang="en-US" smtClean="0"/>
              <a:t>屬性資料</a:t>
            </a:r>
            <a:r>
              <a:rPr lang="en-US" altLang="zh-TW" smtClean="0"/>
              <a:t>, '</a:t>
            </a:r>
            <a:r>
              <a:rPr lang="zh-TW" altLang="en-US" smtClean="0"/>
              <a:t>屬性名稱</a:t>
            </a:r>
            <a:r>
              <a:rPr lang="en-US" altLang="zh-TW" smtClean="0"/>
              <a:t>' )</a:t>
            </a:r>
            <a:r>
              <a:rPr lang="zh-TW" altLang="en-US" smtClean="0"/>
              <a:t>  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欲加入的屬性資料要是</a:t>
            </a:r>
            <a:r>
              <a:rPr lang="zh-TW" altLang="en-US" b="1" smtClean="0"/>
              <a:t>字典</a:t>
            </a:r>
            <a:r>
              <a:rPr lang="zh-TW" altLang="en-US" smtClean="0"/>
              <a:t>。</a:t>
            </a:r>
            <a:r>
              <a:rPr lang="en-US" altLang="zh-TW" sz="2000" smtClean="0"/>
              <a:t>{ 00001 </a:t>
            </a:r>
            <a:r>
              <a:rPr lang="en-US" altLang="zh-TW" sz="2000"/>
              <a:t>: </a:t>
            </a:r>
            <a:r>
              <a:rPr lang="en-US" altLang="zh-TW" sz="2000" smtClean="0"/>
              <a:t>'F' </a:t>
            </a:r>
            <a:r>
              <a:rPr lang="en-US" altLang="zh-TW" sz="2000"/>
              <a:t>, </a:t>
            </a:r>
            <a:r>
              <a:rPr lang="en-US" altLang="zh-TW" sz="2000" smtClean="0"/>
              <a:t>00002 </a:t>
            </a:r>
            <a:r>
              <a:rPr lang="en-US" altLang="zh-TW" sz="2000"/>
              <a:t>: </a:t>
            </a:r>
            <a:r>
              <a:rPr lang="en-US" altLang="zh-TW" sz="2000" smtClean="0"/>
              <a:t>'M' }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智冠_例行(黑白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智冠_例行(黑白)" id="{B5887A4E-024A-4A00-8FDB-27668384AA28}" vid="{53465934-3F74-4815-A092-294F6B96E1E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智冠_例行(黑白)</Template>
  <TotalTime>512</TotalTime>
  <Words>942</Words>
  <Application>Microsoft Office PowerPoint</Application>
  <PresentationFormat>寬螢幕</PresentationFormat>
  <Paragraphs>190</Paragraphs>
  <Slides>18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智冠_例行(黑白)</vt:lpstr>
      <vt:lpstr>NetworkX介紹與實作</vt:lpstr>
      <vt:lpstr>報告大綱</vt:lpstr>
      <vt:lpstr>社群網絡分析與 NetworkX</vt:lpstr>
      <vt:lpstr>Social Network Analysis</vt:lpstr>
      <vt:lpstr>Social Network Analysis</vt:lpstr>
      <vt:lpstr>NetworkX 介紹</vt:lpstr>
      <vt:lpstr>NetworkX</vt:lpstr>
      <vt:lpstr>加入 edges 和 nodes</vt:lpstr>
      <vt:lpstr>Attributes 屬性</vt:lpstr>
      <vt:lpstr>Centrality 中心性</vt:lpstr>
      <vt:lpstr>社群發現演算法 Girvan Newman</vt:lpstr>
      <vt:lpstr>社群發現演算法 Girvan Newman</vt:lpstr>
      <vt:lpstr>draw_networkx 視覺化</vt:lpstr>
      <vt:lpstr>draw_networkx 視覺化</vt:lpstr>
      <vt:lpstr>找出利用好友系統洗點的FreeMyCard用戶</vt:lpstr>
      <vt:lpstr>流程</vt:lpstr>
      <vt:lpstr>視覺化</vt:lpstr>
      <vt:lpstr>參考資料與程式碼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35</cp:revision>
  <dcterms:created xsi:type="dcterms:W3CDTF">2018-10-03T01:22:52Z</dcterms:created>
  <dcterms:modified xsi:type="dcterms:W3CDTF">2018-10-03T10:01:19Z</dcterms:modified>
</cp:coreProperties>
</file>