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5"/>
  </p:notesMasterIdLst>
  <p:sldIdLst>
    <p:sldId id="256" r:id="rId2"/>
    <p:sldId id="258" r:id="rId3"/>
    <p:sldId id="259" r:id="rId4"/>
    <p:sldId id="272" r:id="rId5"/>
    <p:sldId id="265" r:id="rId6"/>
    <p:sldId id="257" r:id="rId7"/>
    <p:sldId id="266" r:id="rId8"/>
    <p:sldId id="264" r:id="rId9"/>
    <p:sldId id="270" r:id="rId10"/>
    <p:sldId id="261" r:id="rId11"/>
    <p:sldId id="262" r:id="rId12"/>
    <p:sldId id="263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1D4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32" autoAdjust="0"/>
    <p:restoredTop sz="80959" autoAdjust="0"/>
  </p:normalViewPr>
  <p:slideViewPr>
    <p:cSldViewPr snapToGrid="0">
      <p:cViewPr varScale="1">
        <p:scale>
          <a:sx n="71" d="100"/>
          <a:sy n="71" d="100"/>
        </p:scale>
        <p:origin x="7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4165E-B791-4F3C-AC00-8B30FA21D6F8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B4BCD-C8EA-4B68-8F88-CC2A80CD3D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0807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mtClean="0"/>
              <a:t>動機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B4BCD-C8EA-4B68-8F88-CC2A80CD3D5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784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10/08~10/14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B4BCD-C8EA-4B68-8F88-CC2A80CD3D5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930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B4BCD-C8EA-4B68-8F88-CC2A80CD3D5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664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Partital Dependence Plot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B4BCD-C8EA-4B68-8F88-CC2A80CD3D5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032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B4BCD-C8EA-4B68-8F88-CC2A80CD3D5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26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microsoft.com/office/2007/relationships/hdphoto" Target="../media/hdphoto1.wdp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1007912" y="2513089"/>
            <a:ext cx="5904872" cy="877582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標題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001477" y="4954641"/>
            <a:ext cx="1958408" cy="796885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日期、簡報人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6D7B-0904-4097-96A3-EC51406F480F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4015-300B-4DB0-A338-963AC2A6872E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56" name="群組 55"/>
          <p:cNvGrpSpPr/>
          <p:nvPr/>
        </p:nvGrpSpPr>
        <p:grpSpPr>
          <a:xfrm>
            <a:off x="269627" y="2675847"/>
            <a:ext cx="731850" cy="654316"/>
            <a:chOff x="213805" y="2451226"/>
            <a:chExt cx="731850" cy="654316"/>
          </a:xfrm>
        </p:grpSpPr>
        <p:pic>
          <p:nvPicPr>
            <p:cNvPr id="57" name="Picture 22" descr="Image result for bulb icon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3805" y="2451226"/>
              <a:ext cx="731850" cy="654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8" name="群組 57"/>
            <p:cNvGrpSpPr/>
            <p:nvPr/>
          </p:nvGrpSpPr>
          <p:grpSpPr>
            <a:xfrm rot="1973758">
              <a:off x="556620" y="2456492"/>
              <a:ext cx="235506" cy="72754"/>
              <a:chOff x="968490" y="994389"/>
              <a:chExt cx="2443559" cy="75488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59" name="圓角矩形 58"/>
              <p:cNvSpPr/>
              <p:nvPr/>
            </p:nvSpPr>
            <p:spPr>
              <a:xfrm rot="20700000" flipH="1">
                <a:off x="1447485" y="1079946"/>
                <a:ext cx="249825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圓角矩形 59"/>
              <p:cNvSpPr/>
              <p:nvPr/>
            </p:nvSpPr>
            <p:spPr>
              <a:xfrm rot="900000">
                <a:off x="2673299" y="1098656"/>
                <a:ext cx="249825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圓角矩形 60"/>
              <p:cNvSpPr/>
              <p:nvPr/>
            </p:nvSpPr>
            <p:spPr>
              <a:xfrm rot="1800000" flipH="1">
                <a:off x="3162222" y="1298738"/>
                <a:ext cx="249827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圓角矩形 61"/>
              <p:cNvSpPr/>
              <p:nvPr/>
            </p:nvSpPr>
            <p:spPr>
              <a:xfrm rot="19800000">
                <a:off x="968490" y="1280964"/>
                <a:ext cx="249827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圓角矩形 62"/>
              <p:cNvSpPr/>
              <p:nvPr/>
            </p:nvSpPr>
            <p:spPr>
              <a:xfrm flipH="1">
                <a:off x="2069391" y="994389"/>
                <a:ext cx="249827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64" name="群組 63"/>
          <p:cNvGrpSpPr/>
          <p:nvPr userDrawn="1"/>
        </p:nvGrpSpPr>
        <p:grpSpPr>
          <a:xfrm>
            <a:off x="7562232" y="320517"/>
            <a:ext cx="3791568" cy="5951191"/>
            <a:chOff x="-4" y="4"/>
            <a:chExt cx="3457965" cy="5384169"/>
          </a:xfrm>
        </p:grpSpPr>
        <p:grpSp>
          <p:nvGrpSpPr>
            <p:cNvPr id="65" name="群組 64"/>
            <p:cNvGrpSpPr/>
            <p:nvPr userDrawn="1"/>
          </p:nvGrpSpPr>
          <p:grpSpPr>
            <a:xfrm rot="18761222">
              <a:off x="-634422" y="634422"/>
              <a:ext cx="1835998" cy="567161"/>
              <a:chOff x="-634420" y="634420"/>
              <a:chExt cx="2443559" cy="75488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03" name="圓角矩形 102"/>
              <p:cNvSpPr/>
              <p:nvPr userDrawn="1"/>
            </p:nvSpPr>
            <p:spPr>
              <a:xfrm rot="20700000" flipH="1">
                <a:off x="-155425" y="719977"/>
                <a:ext cx="249825" cy="450531"/>
              </a:xfrm>
              <a:prstGeom prst="roundRect">
                <a:avLst/>
              </a:prstGeom>
              <a:solidFill>
                <a:srgbClr val="1D4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04" name="圓角矩形 103"/>
              <p:cNvSpPr/>
              <p:nvPr userDrawn="1"/>
            </p:nvSpPr>
            <p:spPr>
              <a:xfrm rot="900000">
                <a:off x="1070389" y="738687"/>
                <a:ext cx="249825" cy="450531"/>
              </a:xfrm>
              <a:prstGeom prst="roundRect">
                <a:avLst/>
              </a:prstGeom>
              <a:solidFill>
                <a:srgbClr val="1D4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05" name="圓角矩形 104"/>
              <p:cNvSpPr/>
              <p:nvPr userDrawn="1"/>
            </p:nvSpPr>
            <p:spPr>
              <a:xfrm rot="1800000" flipH="1">
                <a:off x="1559312" y="938769"/>
                <a:ext cx="249827" cy="450531"/>
              </a:xfrm>
              <a:prstGeom prst="roundRect">
                <a:avLst/>
              </a:prstGeom>
              <a:solidFill>
                <a:srgbClr val="1D4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06" name="圓角矩形 105"/>
              <p:cNvSpPr/>
              <p:nvPr userDrawn="1"/>
            </p:nvSpPr>
            <p:spPr>
              <a:xfrm rot="19800000">
                <a:off x="-634420" y="920995"/>
                <a:ext cx="249827" cy="450531"/>
              </a:xfrm>
              <a:prstGeom prst="roundRect">
                <a:avLst/>
              </a:prstGeom>
              <a:solidFill>
                <a:srgbClr val="1D4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07" name="圓角矩形 106"/>
              <p:cNvSpPr/>
              <p:nvPr userDrawn="1"/>
            </p:nvSpPr>
            <p:spPr>
              <a:xfrm flipH="1">
                <a:off x="466481" y="634420"/>
                <a:ext cx="249827" cy="450531"/>
              </a:xfrm>
              <a:prstGeom prst="roundRect">
                <a:avLst/>
              </a:prstGeom>
              <a:solidFill>
                <a:srgbClr val="1D4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/>
              </a:p>
            </p:txBody>
          </p:sp>
        </p:grpSp>
        <p:pic>
          <p:nvPicPr>
            <p:cNvPr id="66" name="Picture 28" descr="Related image"/>
            <p:cNvPicPr>
              <a:picLocks noChangeAspect="1" noChangeArrowheads="1"/>
            </p:cNvPicPr>
            <p:nvPr userDrawn="1"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250" y="3592328"/>
              <a:ext cx="1791757" cy="1791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2" descr="Image result for big data icon"/>
            <p:cNvPicPr>
              <a:picLocks noChangeAspect="1" noChangeArrowheads="1"/>
            </p:cNvPicPr>
            <p:nvPr userDrawn="1"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7089" y="1529951"/>
              <a:ext cx="725092" cy="725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8" descr="Image result for POWER BI icon"/>
            <p:cNvPicPr>
              <a:picLocks noChangeAspect="1" noChangeArrowheads="1"/>
            </p:cNvPicPr>
            <p:nvPr userDrawn="1"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0020" y="2478400"/>
              <a:ext cx="353918" cy="371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10" descr="Related image"/>
            <p:cNvPicPr>
              <a:picLocks noChangeAspect="1" noChangeArrowheads="1"/>
            </p:cNvPicPr>
            <p:nvPr userDrawn="1"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8699" y="826420"/>
              <a:ext cx="586068" cy="586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18" descr="Image result for pie chart icon black and 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6455" y="863078"/>
              <a:ext cx="469047" cy="469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34" descr="Image result for python icon"/>
            <p:cNvPicPr>
              <a:picLocks noChangeAspect="1" noChangeArrowheads="1"/>
            </p:cNvPicPr>
            <p:nvPr userDrawn="1"/>
          </p:nvPicPr>
          <p:blipFill>
            <a:blip r:embed="rId9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153" y="2776292"/>
              <a:ext cx="472499" cy="472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38" descr="Image result for raw data ICON"/>
            <p:cNvPicPr>
              <a:picLocks noChangeAspect="1" noChangeArrowheads="1"/>
            </p:cNvPicPr>
            <p:nvPr userDrawn="1"/>
          </p:nvPicPr>
          <p:blipFill>
            <a:blip r:embed="rId1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54275">
              <a:off x="2068985" y="3772218"/>
              <a:ext cx="644923" cy="644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40" descr="Image result for brain ICON"/>
            <p:cNvPicPr>
              <a:picLocks noChangeAspect="1" noChangeArrowheads="1"/>
            </p:cNvPicPr>
            <p:nvPr userDrawn="1"/>
          </p:nvPicPr>
          <p:blipFill>
            <a:blip r:embed="rId1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29608">
              <a:off x="418299" y="961223"/>
              <a:ext cx="919550" cy="91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42" descr="Image result for 箭頭 icon"/>
            <p:cNvPicPr>
              <a:picLocks noChangeAspect="1" noChangeArrowheads="1"/>
            </p:cNvPicPr>
            <p:nvPr userDrawn="1"/>
          </p:nvPicPr>
          <p:blipFill>
            <a:blip r:embed="rId1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7744" y="2615281"/>
              <a:ext cx="351435" cy="739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42" descr="Image result for 箭頭 icon"/>
            <p:cNvPicPr>
              <a:picLocks noChangeAspect="1" noChangeArrowheads="1"/>
            </p:cNvPicPr>
            <p:nvPr userDrawn="1"/>
          </p:nvPicPr>
          <p:blipFill>
            <a:blip r:embed="rId1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65844">
              <a:off x="805185" y="1597615"/>
              <a:ext cx="351435" cy="739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42" descr="Image result for 箭頭 icon"/>
            <p:cNvPicPr>
              <a:picLocks noChangeAspect="1" noChangeArrowheads="1"/>
            </p:cNvPicPr>
            <p:nvPr userDrawn="1"/>
          </p:nvPicPr>
          <p:blipFill>
            <a:blip r:embed="rId1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3601" y="2530411"/>
              <a:ext cx="351435" cy="739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44" descr="Image result for pen icon"/>
            <p:cNvPicPr>
              <a:picLocks noChangeAspect="1" noChangeArrowheads="1"/>
            </p:cNvPicPr>
            <p:nvPr userDrawn="1"/>
          </p:nvPicPr>
          <p:blipFill>
            <a:blip r:embed="rId1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334813">
              <a:off x="2400893" y="3345633"/>
              <a:ext cx="383542" cy="383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52" descr="Image result for computer icon"/>
            <p:cNvPicPr>
              <a:picLocks noChangeAspect="1" noChangeArrowheads="1"/>
            </p:cNvPicPr>
            <p:nvPr userDrawn="1"/>
          </p:nvPicPr>
          <p:blipFill>
            <a:blip r:embed="rId1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796" y="3412476"/>
              <a:ext cx="734691" cy="734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20" descr="Image result for data scientist icon"/>
            <p:cNvPicPr>
              <a:picLocks noChangeAspect="1" noChangeArrowheads="1"/>
            </p:cNvPicPr>
            <p:nvPr userDrawn="1"/>
          </p:nvPicPr>
          <p:blipFill>
            <a:blip r:embed="rId1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105" y="2146985"/>
              <a:ext cx="779381" cy="681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60" descr="Image result for r icon"/>
            <p:cNvPicPr>
              <a:picLocks noChangeAspect="1" noChangeArrowheads="1"/>
            </p:cNvPicPr>
            <p:nvPr userDrawn="1"/>
          </p:nvPicPr>
          <p:blipFill>
            <a:blip r:embed="rId1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1984" y="1933232"/>
              <a:ext cx="588358" cy="588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66" descr="Image result for email icon"/>
            <p:cNvPicPr>
              <a:picLocks noChangeAspect="1" noChangeArrowheads="1"/>
            </p:cNvPicPr>
            <p:nvPr userDrawn="1"/>
          </p:nvPicPr>
          <p:blipFill>
            <a:blip r:embed="rId1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819" y="3879729"/>
              <a:ext cx="480493" cy="480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2" name="群組 81"/>
            <p:cNvGrpSpPr/>
            <p:nvPr userDrawn="1"/>
          </p:nvGrpSpPr>
          <p:grpSpPr>
            <a:xfrm rot="8608659">
              <a:off x="2138078" y="2452042"/>
              <a:ext cx="631019" cy="287236"/>
              <a:chOff x="2138078" y="2452042"/>
              <a:chExt cx="2248799" cy="1023687"/>
            </a:xfrm>
          </p:grpSpPr>
          <p:pic>
            <p:nvPicPr>
              <p:cNvPr id="101" name="Picture 56" descr="Related image"/>
              <p:cNvPicPr>
                <a:picLocks noChangeAspect="1" noChangeArrowheads="1"/>
              </p:cNvPicPr>
              <p:nvPr userDrawn="1"/>
            </p:nvPicPr>
            <p:blipFill>
              <a:blip r:embed="rId18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700000">
                <a:off x="2138078" y="2452042"/>
                <a:ext cx="1022425" cy="1022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" name="Picture 56" descr="Related image"/>
              <p:cNvPicPr>
                <a:picLocks noChangeAspect="1" noChangeArrowheads="1"/>
              </p:cNvPicPr>
              <p:nvPr userDrawn="1"/>
            </p:nvPicPr>
            <p:blipFill>
              <a:blip r:embed="rId18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700000">
                <a:off x="3364452" y="2453304"/>
                <a:ext cx="1022425" cy="1022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3" name="Picture 68" descr="Image result for business chart icon"/>
            <p:cNvPicPr>
              <a:picLocks noChangeAspect="1" noChangeArrowheads="1"/>
            </p:cNvPicPr>
            <p:nvPr userDrawn="1"/>
          </p:nvPicPr>
          <p:blipFill>
            <a:blip r:embed="rId19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8142" y="1237222"/>
              <a:ext cx="764816" cy="764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70" descr="Image result for scatter chart icon"/>
            <p:cNvPicPr>
              <a:picLocks noChangeAspect="1" noChangeArrowheads="1"/>
            </p:cNvPicPr>
            <p:nvPr userDrawn="1"/>
          </p:nvPicPr>
          <p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64458">
              <a:off x="1750275" y="394505"/>
              <a:ext cx="540776" cy="540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74" descr="Image result for money icon"/>
            <p:cNvPicPr>
              <a:picLocks noChangeAspect="1" noChangeArrowheads="1"/>
            </p:cNvPicPr>
            <p:nvPr userDrawn="1"/>
          </p:nvPicPr>
          <p:blipFill>
            <a:blip r:embed="rId2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8232" y="1898830"/>
              <a:ext cx="559729" cy="559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76" descr="Related image"/>
            <p:cNvPicPr>
              <a:picLocks noChangeAspect="1" noChangeArrowheads="1"/>
            </p:cNvPicPr>
            <p:nvPr userDrawn="1"/>
          </p:nvPicPr>
          <p:blipFill>
            <a:blip r:embed="rId2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20" y="2823518"/>
              <a:ext cx="531208" cy="5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7" name="群組 86"/>
            <p:cNvGrpSpPr/>
            <p:nvPr userDrawn="1"/>
          </p:nvGrpSpPr>
          <p:grpSpPr>
            <a:xfrm>
              <a:off x="1501883" y="2929550"/>
              <a:ext cx="905647" cy="809741"/>
              <a:chOff x="1501883" y="2929550"/>
              <a:chExt cx="731850" cy="654316"/>
            </a:xfrm>
          </p:grpSpPr>
          <p:pic>
            <p:nvPicPr>
              <p:cNvPr id="94" name="Picture 22" descr="Image result for bulb icon"/>
              <p:cNvPicPr>
                <a:picLocks noChangeAspect="1" noChangeArrowheads="1"/>
              </p:cNvPicPr>
              <p:nvPr userDrawn="1"/>
            </p:nvPicPr>
            <p:blipFill>
              <a:blip r:embed="rId2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501883" y="2929550"/>
                <a:ext cx="731850" cy="654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5" name="群組 94"/>
              <p:cNvGrpSpPr/>
              <p:nvPr userDrawn="1"/>
            </p:nvGrpSpPr>
            <p:grpSpPr>
              <a:xfrm rot="1973758">
                <a:off x="1844708" y="2934809"/>
                <a:ext cx="235508" cy="72753"/>
                <a:chOff x="1844710" y="2934811"/>
                <a:chExt cx="2443559" cy="754880"/>
              </a:xfrm>
            </p:grpSpPr>
            <p:sp>
              <p:nvSpPr>
                <p:cNvPr id="96" name="圓角矩形 95"/>
                <p:cNvSpPr/>
                <p:nvPr userDrawn="1"/>
              </p:nvSpPr>
              <p:spPr>
                <a:xfrm rot="20700000" flipH="1">
                  <a:off x="2323705" y="3020368"/>
                  <a:ext cx="249825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97" name="圓角矩形 96"/>
                <p:cNvSpPr/>
                <p:nvPr userDrawn="1"/>
              </p:nvSpPr>
              <p:spPr>
                <a:xfrm rot="900000">
                  <a:off x="3549519" y="3039078"/>
                  <a:ext cx="249825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98" name="圓角矩形 97"/>
                <p:cNvSpPr/>
                <p:nvPr userDrawn="1"/>
              </p:nvSpPr>
              <p:spPr>
                <a:xfrm rot="1800000" flipH="1">
                  <a:off x="4038442" y="3239160"/>
                  <a:ext cx="249827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99" name="圓角矩形 98"/>
                <p:cNvSpPr/>
                <p:nvPr userDrawn="1"/>
              </p:nvSpPr>
              <p:spPr>
                <a:xfrm rot="19800000">
                  <a:off x="1844710" y="3221386"/>
                  <a:ext cx="249827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100" name="圓角矩形 99"/>
                <p:cNvSpPr/>
                <p:nvPr userDrawn="1"/>
              </p:nvSpPr>
              <p:spPr>
                <a:xfrm flipH="1">
                  <a:off x="2945611" y="2934811"/>
                  <a:ext cx="249827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</p:grpSp>
        <p:pic>
          <p:nvPicPr>
            <p:cNvPr id="88" name="Picture 2" descr="Image result for sql icon"/>
            <p:cNvPicPr>
              <a:picLocks noChangeAspect="1" noChangeArrowheads="1"/>
            </p:cNvPicPr>
            <p:nvPr userDrawn="1"/>
          </p:nvPicPr>
          <p:blipFill>
            <a:blip r:embed="rId2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1438" y="2068140"/>
              <a:ext cx="611579" cy="611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4" descr="「excel vba icon」的圖片搜尋結果"/>
            <p:cNvPicPr>
              <a:picLocks noChangeAspect="1" noChangeArrowheads="1"/>
            </p:cNvPicPr>
            <p:nvPr userDrawn="1"/>
          </p:nvPicPr>
          <p:blipFill>
            <a:blip r:embed="rId2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341" y="1109137"/>
              <a:ext cx="930959" cy="841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74" descr="Image result for money icon"/>
            <p:cNvPicPr>
              <a:picLocks noChangeAspect="1" noChangeArrowheads="1"/>
            </p:cNvPicPr>
            <p:nvPr userDrawn="1"/>
          </p:nvPicPr>
          <p:blipFill>
            <a:blip r:embed="rId2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7157" y="2009661"/>
              <a:ext cx="422214" cy="422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42" descr="Image result for 箭頭 icon"/>
            <p:cNvPicPr>
              <a:picLocks noChangeAspect="1" noChangeArrowheads="1"/>
            </p:cNvPicPr>
            <p:nvPr userDrawn="1"/>
          </p:nvPicPr>
          <p:blipFill>
            <a:blip r:embed="rId1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9449" y="2720046"/>
              <a:ext cx="351435" cy="739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70" descr="Image result for scatter chart icon"/>
            <p:cNvPicPr>
              <a:picLocks noChangeAspect="1" noChangeArrowheads="1"/>
            </p:cNvPicPr>
            <p:nvPr userDrawn="1"/>
          </p:nvPicPr>
          <p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673420">
              <a:off x="1014619" y="2157621"/>
              <a:ext cx="540776" cy="540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4" descr="「eraser icon」的圖片搜尋結果"/>
            <p:cNvPicPr>
              <a:picLocks noChangeAspect="1" noChangeArrowheads="1"/>
            </p:cNvPicPr>
            <p:nvPr userDrawn="1"/>
          </p:nvPicPr>
          <p:blipFill>
            <a:blip r:embed="rId2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3600" y="3330448"/>
              <a:ext cx="442492" cy="442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45742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323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435049"/>
            <a:ext cx="5157787" cy="57073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172468"/>
            <a:ext cx="5157787" cy="401719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0612" y="1435049"/>
            <a:ext cx="5183188" cy="57073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172468"/>
            <a:ext cx="5183188" cy="401719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6D7B-0904-4097-96A3-EC51406F480F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4015-300B-4DB0-A338-963AC2A68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81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6D7B-0904-4097-96A3-EC51406F480F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4015-300B-4DB0-A338-963AC2A68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66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6D7B-0904-4097-96A3-EC51406F480F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4015-300B-4DB0-A338-963AC2A68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342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6D7B-0904-4097-96A3-EC51406F480F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4015-300B-4DB0-A338-963AC2A68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73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6D7B-0904-4097-96A3-EC51406F480F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4015-300B-4DB0-A338-963AC2A68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875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6D7B-0904-4097-96A3-EC51406F480F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4015-300B-4DB0-A338-963AC2A68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066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6D7B-0904-4097-96A3-EC51406F480F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4015-300B-4DB0-A338-963AC2A68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245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377825" y="2931886"/>
            <a:ext cx="7321550" cy="1035504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章節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6D7B-0904-4097-96A3-EC51406F480F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4015-300B-4DB0-A338-963AC2A6872E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 rot="6832015">
            <a:off x="9337795" y="4352119"/>
            <a:ext cx="1895366" cy="3330991"/>
            <a:chOff x="7652978" y="3016422"/>
            <a:chExt cx="1895366" cy="3330991"/>
          </a:xfrm>
        </p:grpSpPr>
        <p:pic>
          <p:nvPicPr>
            <p:cNvPr id="8" name="Picture 56" descr="Related image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57210">
              <a:off x="8525919" y="5324988"/>
              <a:ext cx="1022425" cy="102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56" descr="Related image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57210">
              <a:off x="8093343" y="4177437"/>
              <a:ext cx="1022425" cy="102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56" descr="Related image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57210">
              <a:off x="7652978" y="3016422"/>
              <a:ext cx="1022425" cy="102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46007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27666"/>
            <a:ext cx="10515600" cy="903236"/>
          </a:xfrm>
        </p:spPr>
        <p:txBody>
          <a:bodyPr>
            <a:normAutofit/>
          </a:bodyPr>
          <a:lstStyle>
            <a:lvl1pPr>
              <a:defRPr sz="4000" b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97780"/>
            <a:ext cx="10515600" cy="4875129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6D7B-0904-4097-96A3-EC51406F480F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4015-300B-4DB0-A338-963AC2A6872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838200" y="1314341"/>
            <a:ext cx="105156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635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733834"/>
            <a:ext cx="10515600" cy="903236"/>
          </a:xfrm>
        </p:spPr>
        <p:txBody>
          <a:bodyPr>
            <a:normAutofit/>
          </a:bodyPr>
          <a:lstStyle>
            <a:lvl1pPr>
              <a:defRPr sz="4000" b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72213"/>
            <a:ext cx="10515600" cy="4404750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6D7B-0904-4097-96A3-EC51406F480F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4015-300B-4DB0-A338-963AC2A68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133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18287"/>
            <a:ext cx="10515600" cy="903236"/>
          </a:xfrm>
        </p:spPr>
        <p:txBody>
          <a:bodyPr>
            <a:normAutofit/>
          </a:bodyPr>
          <a:lstStyle>
            <a:lvl1pPr>
              <a:defRPr sz="4000" b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00910"/>
            <a:ext cx="10515600" cy="4776053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6D7B-0904-4097-96A3-EC51406F480F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4015-300B-4DB0-A338-963AC2A6872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838200" y="1260552"/>
            <a:ext cx="105156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899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733834"/>
            <a:ext cx="10515600" cy="903236"/>
          </a:xfrm>
        </p:spPr>
        <p:txBody>
          <a:bodyPr>
            <a:normAutofit/>
          </a:bodyPr>
          <a:lstStyle>
            <a:lvl1pPr>
              <a:defRPr sz="4000" b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72213"/>
            <a:ext cx="10515600" cy="4404750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6D7B-0904-4097-96A3-EC51406F480F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4015-300B-4DB0-A338-963AC2A6872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圓角化單一角落矩形 9"/>
          <p:cNvSpPr/>
          <p:nvPr/>
        </p:nvSpPr>
        <p:spPr>
          <a:xfrm>
            <a:off x="1457632" y="16666"/>
            <a:ext cx="1504335" cy="537781"/>
          </a:xfrm>
          <a:prstGeom prst="round1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化單一角落矩形 8"/>
          <p:cNvSpPr/>
          <p:nvPr/>
        </p:nvSpPr>
        <p:spPr>
          <a:xfrm>
            <a:off x="0" y="16667"/>
            <a:ext cx="1504335" cy="537780"/>
          </a:xfrm>
          <a:prstGeom prst="round1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692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733834"/>
            <a:ext cx="10515600" cy="903236"/>
          </a:xfrm>
        </p:spPr>
        <p:txBody>
          <a:bodyPr>
            <a:normAutofit/>
          </a:bodyPr>
          <a:lstStyle>
            <a:lvl1pPr>
              <a:defRPr sz="4000" b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72213"/>
            <a:ext cx="10515600" cy="4404750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6D7B-0904-4097-96A3-EC51406F480F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4015-300B-4DB0-A338-963AC2A6872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838200" y="1637070"/>
            <a:ext cx="105156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化單一角落矩形 10"/>
          <p:cNvSpPr/>
          <p:nvPr/>
        </p:nvSpPr>
        <p:spPr>
          <a:xfrm>
            <a:off x="2829232" y="16665"/>
            <a:ext cx="1504335" cy="537782"/>
          </a:xfrm>
          <a:prstGeom prst="round1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化單一角落矩形 9"/>
          <p:cNvSpPr/>
          <p:nvPr/>
        </p:nvSpPr>
        <p:spPr>
          <a:xfrm>
            <a:off x="1457632" y="16666"/>
            <a:ext cx="1504335" cy="537781"/>
          </a:xfrm>
          <a:prstGeom prst="round1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化單一角落矩形 8"/>
          <p:cNvSpPr/>
          <p:nvPr/>
        </p:nvSpPr>
        <p:spPr>
          <a:xfrm>
            <a:off x="0" y="16667"/>
            <a:ext cx="1504335" cy="537780"/>
          </a:xfrm>
          <a:prstGeom prst="round1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459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718240"/>
            <a:ext cx="10515600" cy="903236"/>
          </a:xfrm>
        </p:spPr>
        <p:txBody>
          <a:bodyPr>
            <a:normAutofit/>
          </a:bodyPr>
          <a:lstStyle>
            <a:lvl1pPr>
              <a:defRPr sz="4000" b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75295"/>
            <a:ext cx="10515600" cy="4301668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6D7B-0904-4097-96A3-EC51406F480F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4015-300B-4DB0-A338-963AC2A6872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838200" y="1637070"/>
            <a:ext cx="105156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群組 8"/>
          <p:cNvGrpSpPr/>
          <p:nvPr/>
        </p:nvGrpSpPr>
        <p:grpSpPr>
          <a:xfrm rot="6832015">
            <a:off x="9337795" y="4352115"/>
            <a:ext cx="1895366" cy="3330991"/>
            <a:chOff x="7652978" y="3016422"/>
            <a:chExt cx="1895366" cy="3330991"/>
          </a:xfrm>
        </p:grpSpPr>
        <p:pic>
          <p:nvPicPr>
            <p:cNvPr id="10" name="Picture 56" descr="Related image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57210">
              <a:off x="8525919" y="5324988"/>
              <a:ext cx="1022425" cy="102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56" descr="Related image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57210">
              <a:off x="8093343" y="4177437"/>
              <a:ext cx="1022425" cy="102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56" descr="Related image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57210">
              <a:off x="7652978" y="3016422"/>
              <a:ext cx="1022425" cy="102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9904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433001"/>
            <a:ext cx="5181600" cy="47439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433001"/>
            <a:ext cx="5181600" cy="47439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6D7B-0904-4097-96A3-EC51406F480F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4015-300B-4DB0-A338-963AC2A68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15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430594"/>
            <a:ext cx="10515600" cy="4746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16D7B-0904-4097-96A3-EC51406F480F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04015-300B-4DB0-A338-963AC2A68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41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90" r:id="rId4"/>
    <p:sldLayoutId id="2147483679" r:id="rId5"/>
    <p:sldLayoutId id="2147483691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5">
              <a:lumMod val="50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5">
              <a:lumMod val="50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>
              <a:lumMod val="50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>
              <a:lumMod val="50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>
              <a:lumMod val="50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>
              <a:lumMod val="50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ta-to-viz.com/#violin" TargetMode="External"/><Relationship Id="rId3" Type="http://schemas.openxmlformats.org/officeDocument/2006/relationships/hyperlink" Target="https://goo.gl/k35Lx9" TargetMode="External"/><Relationship Id="rId7" Type="http://schemas.openxmlformats.org/officeDocument/2006/relationships/hyperlink" Target="http://blog.nextgenetics.net/?e=102" TargetMode="External"/><Relationship Id="rId2" Type="http://schemas.openxmlformats.org/officeDocument/2006/relationships/hyperlink" Target="https://goo.gl/716YQU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oo.gl/vpbXYq" TargetMode="External"/><Relationship Id="rId5" Type="http://schemas.openxmlformats.org/officeDocument/2006/relationships/hyperlink" Target="https://goo.gl/pRM7aL" TargetMode="External"/><Relationship Id="rId4" Type="http://schemas.openxmlformats.org/officeDocument/2006/relationships/hyperlink" Target="https://github.com/slundberg/sha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mtClean="0"/>
              <a:t>進度報告</a:t>
            </a:r>
            <a:r>
              <a:rPr lang="en-US" altLang="zh-TW" smtClean="0"/>
              <a:t>_1023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1400" smtClean="0"/>
              <a:t>游涵杰</a:t>
            </a:r>
            <a:endParaRPr lang="en-US" altLang="zh-TW" sz="1400" smtClean="0"/>
          </a:p>
          <a:p>
            <a:r>
              <a:rPr lang="en-US" altLang="zh-TW" sz="1400" smtClean="0"/>
              <a:t>2018.10.23</a:t>
            </a:r>
            <a:endParaRPr lang="zh-TW" altLang="en-US" sz="1400"/>
          </a:p>
        </p:txBody>
      </p:sp>
    </p:spTree>
    <p:extLst>
      <p:ext uri="{BB962C8B-B14F-4D97-AF65-F5344CB8AC3E}">
        <p14:creationId xmlns:p14="http://schemas.microsoft.com/office/powerpoint/2010/main" val="374545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mtClean="0"/>
              <a:t>視覺化分享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32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Plotly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86209"/>
            <a:ext cx="10515600" cy="1886059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TW"/>
              <a:t>Plotly</a:t>
            </a:r>
            <a:r>
              <a:rPr lang="zh-TW" altLang="en-US" smtClean="0"/>
              <a:t>是一</a:t>
            </a:r>
            <a:r>
              <a:rPr lang="zh-TW" altLang="en-US"/>
              <a:t>個</a:t>
            </a:r>
            <a:r>
              <a:rPr lang="zh-TW" altLang="en-US" smtClean="0"/>
              <a:t>視覺化</a:t>
            </a:r>
            <a:r>
              <a:rPr lang="zh-TW" altLang="en-US"/>
              <a:t>套件，可以繪製出半互動式的圖表</a:t>
            </a:r>
            <a:r>
              <a:rPr lang="zh-TW" altLang="en-US" smtClean="0"/>
              <a:t>。</a:t>
            </a:r>
            <a:endParaRPr lang="en-US" altLang="zh-TW" smtClean="0"/>
          </a:p>
          <a:p>
            <a:pPr marL="174625" indent="-174625">
              <a:lnSpc>
                <a:spcPct val="110000"/>
              </a:lnSpc>
            </a:pPr>
            <a:r>
              <a:rPr lang="zh-TW" altLang="en-US"/>
              <a:t>優點</a:t>
            </a:r>
            <a:r>
              <a:rPr lang="zh-TW" altLang="en-US" smtClean="0"/>
              <a:t>：</a:t>
            </a:r>
            <a:r>
              <a:rPr lang="en-US" altLang="zh-TW" smtClean="0"/>
              <a:t>1.</a:t>
            </a:r>
            <a:r>
              <a:rPr lang="zh-TW" altLang="en-US" smtClean="0"/>
              <a:t> 申請</a:t>
            </a:r>
            <a:r>
              <a:rPr lang="en-US" altLang="zh-TW"/>
              <a:t>Plotly</a:t>
            </a:r>
            <a:r>
              <a:rPr lang="zh-TW" altLang="en-US"/>
              <a:t>免費帳號後，可以將繪製的圖表保存至自己的空間</a:t>
            </a:r>
            <a:r>
              <a:rPr lang="zh-TW" altLang="en-US" smtClean="0"/>
              <a:t>。</a:t>
            </a:r>
            <a:endParaRPr lang="en-US" altLang="zh-TW" smtClean="0"/>
          </a:p>
          <a:p>
            <a:pPr marL="0" indent="0">
              <a:lnSpc>
                <a:spcPct val="110000"/>
              </a:lnSpc>
              <a:buNone/>
            </a:pPr>
            <a:r>
              <a:rPr lang="zh-TW" altLang="en-US"/>
              <a:t> </a:t>
            </a:r>
            <a:r>
              <a:rPr lang="zh-TW" altLang="en-US" smtClean="0"/>
              <a:t>              </a:t>
            </a:r>
            <a:r>
              <a:rPr lang="en-US" altLang="zh-TW" smtClean="0"/>
              <a:t>2.</a:t>
            </a:r>
            <a:r>
              <a:rPr lang="zh-TW" altLang="en-US" smtClean="0"/>
              <a:t> 可以</a:t>
            </a:r>
            <a:r>
              <a:rPr lang="zh-TW" altLang="en-US"/>
              <a:t>將圖表進一步製作成</a:t>
            </a:r>
            <a:r>
              <a:rPr lang="en-US" altLang="zh-TW"/>
              <a:t>HTML</a:t>
            </a:r>
            <a:r>
              <a:rPr lang="zh-TW" altLang="en-US"/>
              <a:t>檔。</a:t>
            </a:r>
          </a:p>
          <a:p>
            <a:pPr marL="174625" indent="-174625">
              <a:lnSpc>
                <a:spcPct val="110000"/>
              </a:lnSpc>
            </a:pPr>
            <a:r>
              <a:rPr lang="zh-TW" altLang="en-US"/>
              <a:t>缺點</a:t>
            </a:r>
            <a:r>
              <a:rPr lang="zh-TW" altLang="en-US" smtClean="0"/>
              <a:t>：</a:t>
            </a:r>
            <a:r>
              <a:rPr lang="en-US" altLang="zh-TW" smtClean="0"/>
              <a:t>1.</a:t>
            </a:r>
            <a:r>
              <a:rPr lang="zh-TW" altLang="en-US" smtClean="0"/>
              <a:t> 有</a:t>
            </a:r>
            <a:r>
              <a:rPr lang="zh-TW" altLang="en-US"/>
              <a:t>一些進階功能要購買企業版才能</a:t>
            </a:r>
            <a:r>
              <a:rPr lang="zh-TW" altLang="en-US" smtClean="0"/>
              <a:t>使用。</a:t>
            </a:r>
            <a:endParaRPr lang="en-US" altLang="zh-TW" smtClean="0"/>
          </a:p>
          <a:p>
            <a:pPr marL="0" indent="0">
              <a:lnSpc>
                <a:spcPct val="110000"/>
              </a:lnSpc>
              <a:buNone/>
            </a:pPr>
            <a:r>
              <a:rPr lang="zh-TW" altLang="en-US"/>
              <a:t> </a:t>
            </a:r>
            <a:r>
              <a:rPr lang="zh-TW" altLang="en-US" smtClean="0"/>
              <a:t>              </a:t>
            </a:r>
            <a:r>
              <a:rPr lang="en-US" altLang="zh-TW" smtClean="0"/>
              <a:t>2.</a:t>
            </a:r>
            <a:r>
              <a:rPr lang="zh-TW" altLang="en-US" smtClean="0"/>
              <a:t> 繪圖</a:t>
            </a:r>
            <a:r>
              <a:rPr lang="zh-TW" altLang="en-US"/>
              <a:t>指令與網站繪圖介面較複雜</a:t>
            </a:r>
            <a:r>
              <a:rPr lang="en-US" altLang="zh-TW"/>
              <a:t>(</a:t>
            </a:r>
            <a:r>
              <a:rPr lang="zh-TW" altLang="en-US"/>
              <a:t>有</a:t>
            </a:r>
            <a:r>
              <a:rPr lang="en-US" altLang="zh-TW"/>
              <a:t>cufflinks</a:t>
            </a:r>
            <a:r>
              <a:rPr lang="zh-TW" altLang="en-US"/>
              <a:t>套件可以使用</a:t>
            </a:r>
            <a:r>
              <a:rPr lang="en-US" altLang="zh-TW"/>
              <a:t>)</a:t>
            </a:r>
            <a:r>
              <a:rPr lang="zh-TW" altLang="en-US" smtClean="0"/>
              <a:t>。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024" y="3509902"/>
            <a:ext cx="4035650" cy="2773521"/>
          </a:xfrm>
          <a:prstGeom prst="rect">
            <a:avLst/>
          </a:prstGeom>
          <a:ln w="12700">
            <a:solidFill>
              <a:schemeClr val="accent5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09902"/>
            <a:ext cx="5077703" cy="2760293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234961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Jupyter notebook </a:t>
            </a:r>
            <a:r>
              <a:rPr lang="zh-TW" altLang="en-US" smtClean="0"/>
              <a:t>隱藏程式碼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18425"/>
            <a:ext cx="10515600" cy="440475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>
                <a:solidFill>
                  <a:schemeClr val="accent6">
                    <a:lumMod val="75000"/>
                  </a:schemeClr>
                </a:solidFill>
              </a:rPr>
              <a:t>from</a:t>
            </a:r>
            <a:r>
              <a:rPr lang="en-US" altLang="zh-TW"/>
              <a:t> IPython.display </a:t>
            </a:r>
            <a:r>
              <a:rPr lang="en-US" altLang="zh-TW">
                <a:solidFill>
                  <a:schemeClr val="accent6">
                    <a:lumMod val="75000"/>
                  </a:schemeClr>
                </a:solidFill>
              </a:rPr>
              <a:t>import</a:t>
            </a:r>
            <a:r>
              <a:rPr lang="en-US" altLang="zh-TW"/>
              <a:t> HTML</a:t>
            </a:r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/>
              <a:t>HTML(</a:t>
            </a:r>
            <a:r>
              <a:rPr lang="en-US" altLang="zh-TW">
                <a:solidFill>
                  <a:srgbClr val="A50021"/>
                </a:solidFill>
              </a:rPr>
              <a:t>'''&lt;script&gt;</a:t>
            </a:r>
          </a:p>
          <a:p>
            <a:pPr marL="0" indent="0">
              <a:buNone/>
            </a:pPr>
            <a:r>
              <a:rPr lang="en-US" altLang="zh-TW">
                <a:solidFill>
                  <a:srgbClr val="A50021"/>
                </a:solidFill>
              </a:rPr>
              <a:t>code_show=true; </a:t>
            </a:r>
          </a:p>
          <a:p>
            <a:pPr marL="0" indent="0">
              <a:buNone/>
            </a:pPr>
            <a:r>
              <a:rPr lang="en-US" altLang="zh-TW">
                <a:solidFill>
                  <a:srgbClr val="A50021"/>
                </a:solidFill>
              </a:rPr>
              <a:t>function code_toggle() {</a:t>
            </a:r>
          </a:p>
          <a:p>
            <a:pPr marL="0" indent="0">
              <a:buNone/>
            </a:pPr>
            <a:r>
              <a:rPr lang="en-US" altLang="zh-TW">
                <a:solidFill>
                  <a:srgbClr val="A50021"/>
                </a:solidFill>
              </a:rPr>
              <a:t> if (code_show){</a:t>
            </a:r>
          </a:p>
          <a:p>
            <a:pPr marL="0" indent="0">
              <a:buNone/>
            </a:pPr>
            <a:r>
              <a:rPr lang="en-US" altLang="zh-TW">
                <a:solidFill>
                  <a:srgbClr val="A50021"/>
                </a:solidFill>
              </a:rPr>
              <a:t> $('div.input').hide();</a:t>
            </a:r>
          </a:p>
          <a:p>
            <a:pPr marL="0" indent="0">
              <a:buNone/>
            </a:pPr>
            <a:r>
              <a:rPr lang="en-US" altLang="zh-TW">
                <a:solidFill>
                  <a:srgbClr val="A50021"/>
                </a:solidFill>
              </a:rPr>
              <a:t> } else {</a:t>
            </a:r>
          </a:p>
          <a:p>
            <a:pPr marL="0" indent="0">
              <a:buNone/>
            </a:pPr>
            <a:r>
              <a:rPr lang="en-US" altLang="zh-TW">
                <a:solidFill>
                  <a:srgbClr val="A50021"/>
                </a:solidFill>
              </a:rPr>
              <a:t> $('div.input').show();</a:t>
            </a:r>
          </a:p>
          <a:p>
            <a:pPr marL="0" indent="0">
              <a:buNone/>
            </a:pPr>
            <a:r>
              <a:rPr lang="en-US" altLang="zh-TW">
                <a:solidFill>
                  <a:srgbClr val="A50021"/>
                </a:solidFill>
              </a:rPr>
              <a:t> }</a:t>
            </a:r>
          </a:p>
          <a:p>
            <a:pPr marL="0" indent="0">
              <a:buNone/>
            </a:pPr>
            <a:r>
              <a:rPr lang="en-US" altLang="zh-TW">
                <a:solidFill>
                  <a:srgbClr val="A50021"/>
                </a:solidFill>
              </a:rPr>
              <a:t> code_show = !code_show</a:t>
            </a:r>
          </a:p>
          <a:p>
            <a:pPr marL="0" indent="0">
              <a:buNone/>
            </a:pPr>
            <a:r>
              <a:rPr lang="en-US" altLang="zh-TW">
                <a:solidFill>
                  <a:srgbClr val="A50021"/>
                </a:solidFill>
              </a:rPr>
              <a:t>} </a:t>
            </a:r>
          </a:p>
          <a:p>
            <a:pPr marL="0" indent="0">
              <a:buNone/>
            </a:pPr>
            <a:r>
              <a:rPr lang="en-US" altLang="zh-TW">
                <a:solidFill>
                  <a:srgbClr val="A50021"/>
                </a:solidFill>
              </a:rPr>
              <a:t>$( document ).ready(code_toggle);</a:t>
            </a:r>
          </a:p>
          <a:p>
            <a:pPr marL="0" indent="0">
              <a:buNone/>
            </a:pPr>
            <a:r>
              <a:rPr lang="en-US" altLang="zh-TW">
                <a:solidFill>
                  <a:srgbClr val="A50021"/>
                </a:solidFill>
              </a:rPr>
              <a:t>&lt;/script&gt;</a:t>
            </a:r>
          </a:p>
          <a:p>
            <a:pPr marL="0" indent="0">
              <a:buNone/>
            </a:pPr>
            <a:r>
              <a:rPr lang="zh-TW" altLang="en-US">
                <a:solidFill>
                  <a:srgbClr val="A50021"/>
                </a:solidFill>
              </a:rPr>
              <a:t>程式碼已隱藏以便於閱讀，顯示或隱藏程式碼請點擊 </a:t>
            </a:r>
            <a:r>
              <a:rPr lang="en-US" altLang="zh-TW">
                <a:solidFill>
                  <a:srgbClr val="A50021"/>
                </a:solidFill>
              </a:rPr>
              <a:t>&lt;a href="javascript:code_toggle()"&gt;</a:t>
            </a:r>
            <a:r>
              <a:rPr lang="zh-TW" altLang="en-US">
                <a:solidFill>
                  <a:srgbClr val="A50021"/>
                </a:solidFill>
              </a:rPr>
              <a:t>這裡</a:t>
            </a:r>
            <a:r>
              <a:rPr lang="en-US" altLang="zh-TW">
                <a:solidFill>
                  <a:srgbClr val="A50021"/>
                </a:solidFill>
              </a:rPr>
              <a:t>&lt;/a&gt;.'''</a:t>
            </a:r>
            <a:r>
              <a:rPr lang="en-US" altLang="zh-TW"/>
              <a:t>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64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參考資源及程式碼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smtClean="0"/>
              <a:t>程式碼</a:t>
            </a:r>
            <a:endParaRPr lang="en-US" altLang="zh-TW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TW" altLang="en-US" smtClean="0"/>
              <a:t>中華英雄</a:t>
            </a:r>
            <a:r>
              <a:rPr lang="en-US" altLang="zh-TW" smtClean="0"/>
              <a:t>_</a:t>
            </a:r>
            <a:r>
              <a:rPr lang="zh-TW" altLang="en-US" smtClean="0"/>
              <a:t>隨機森林程式碼</a:t>
            </a:r>
            <a:r>
              <a:rPr lang="zh-TW" altLang="en-US" smtClean="0"/>
              <a:t>：</a:t>
            </a:r>
            <a:r>
              <a:rPr lang="en-US" altLang="zh-TW">
                <a:hlinkClick r:id="rId2"/>
              </a:rPr>
              <a:t>https://goo.gl/716YQU</a:t>
            </a:r>
            <a:endParaRPr lang="en-US" altLang="zh-TW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mtClean="0"/>
              <a:t>Plotly_YouTuber</a:t>
            </a:r>
            <a:r>
              <a:rPr lang="zh-TW" altLang="en-US" smtClean="0"/>
              <a:t>訂閱觀看分佈圖程式碼：</a:t>
            </a:r>
            <a:r>
              <a:rPr lang="en-US" altLang="zh-TW">
                <a:hlinkClick r:id="rId3"/>
              </a:rPr>
              <a:t>https://goo.gl/k35Lx9</a:t>
            </a:r>
            <a:endParaRPr lang="en-US" altLang="zh-TW" smtClean="0"/>
          </a:p>
          <a:p>
            <a:pPr>
              <a:lnSpc>
                <a:spcPct val="150000"/>
              </a:lnSpc>
            </a:pPr>
            <a:r>
              <a:rPr lang="zh-TW" altLang="en-US" smtClean="0"/>
              <a:t>參考資源</a:t>
            </a:r>
            <a:endParaRPr lang="en-US" altLang="zh-TW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mtClean="0"/>
              <a:t>SHAP </a:t>
            </a:r>
            <a:r>
              <a:rPr lang="zh-TW" altLang="en-US" smtClean="0"/>
              <a:t>官方文檔：</a:t>
            </a:r>
            <a:r>
              <a:rPr lang="en-US" altLang="zh-TW">
                <a:hlinkClick r:id="rId4"/>
              </a:rPr>
              <a:t>https://github.com/slundberg/shap</a:t>
            </a:r>
            <a:endParaRPr lang="en-US" altLang="zh-TW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mtClean="0"/>
              <a:t>Kaggle</a:t>
            </a:r>
            <a:r>
              <a:rPr lang="zh-TW" altLang="en-US" smtClean="0"/>
              <a:t>上的 </a:t>
            </a:r>
            <a:r>
              <a:rPr lang="en-US" altLang="zh-TW" smtClean="0"/>
              <a:t>SHAP</a:t>
            </a:r>
            <a:r>
              <a:rPr lang="zh-TW" altLang="en-US" smtClean="0"/>
              <a:t> 與 </a:t>
            </a:r>
            <a:r>
              <a:rPr lang="en-US" altLang="zh-TW" smtClean="0"/>
              <a:t>PDP</a:t>
            </a:r>
            <a:r>
              <a:rPr lang="zh-TW" altLang="en-US" smtClean="0"/>
              <a:t> 教學：</a:t>
            </a:r>
            <a:r>
              <a:rPr lang="en-US" altLang="zh-TW">
                <a:hlinkClick r:id="rId5"/>
              </a:rPr>
              <a:t>https://</a:t>
            </a:r>
            <a:r>
              <a:rPr lang="en-US" altLang="zh-TW" smtClean="0">
                <a:hlinkClick r:id="rId5"/>
              </a:rPr>
              <a:t>goo.gl/pRM7aL</a:t>
            </a:r>
            <a:endParaRPr lang="en-US" altLang="zh-TW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/>
              <a:t>SHAP</a:t>
            </a:r>
            <a:r>
              <a:rPr lang="zh-TW" altLang="en-US"/>
              <a:t> 解釋：</a:t>
            </a:r>
            <a:r>
              <a:rPr lang="en-US" altLang="zh-TW">
                <a:hlinkClick r:id="rId6"/>
              </a:rPr>
              <a:t>https</a:t>
            </a:r>
            <a:r>
              <a:rPr lang="en-US" altLang="zh-TW">
                <a:hlinkClick r:id="rId6"/>
              </a:rPr>
              <a:t>://</a:t>
            </a:r>
            <a:r>
              <a:rPr lang="en-US" altLang="zh-TW" smtClean="0">
                <a:hlinkClick r:id="rId6"/>
              </a:rPr>
              <a:t>goo.gl/vpbXYq</a:t>
            </a:r>
            <a:endParaRPr lang="en-US" altLang="zh-TW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mtClean="0"/>
              <a:t>Hide code </a:t>
            </a:r>
            <a:r>
              <a:rPr lang="zh-TW" altLang="en-US" smtClean="0"/>
              <a:t>程式碼來源：</a:t>
            </a:r>
            <a:r>
              <a:rPr lang="en-US" altLang="zh-TW">
                <a:hlinkClick r:id="rId7"/>
              </a:rPr>
              <a:t>http://blog.nextgenetics.net</a:t>
            </a:r>
            <a:r>
              <a:rPr lang="en-US" altLang="zh-TW">
                <a:hlinkClick r:id="rId7"/>
              </a:rPr>
              <a:t>/?</a:t>
            </a:r>
            <a:r>
              <a:rPr lang="en-US" altLang="zh-TW" smtClean="0">
                <a:hlinkClick r:id="rId7"/>
              </a:rPr>
              <a:t>e=102</a:t>
            </a:r>
            <a:endParaRPr lang="en-US" altLang="zh-TW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mtClean="0"/>
              <a:t>From </a:t>
            </a:r>
            <a:r>
              <a:rPr lang="en-US" altLang="zh-TW"/>
              <a:t>Data to </a:t>
            </a:r>
            <a:r>
              <a:rPr lang="en-US" altLang="zh-TW" smtClean="0"/>
              <a:t>Viz</a:t>
            </a:r>
            <a:r>
              <a:rPr lang="zh-TW" altLang="en-US"/>
              <a:t> （分享） </a:t>
            </a:r>
            <a:r>
              <a:rPr lang="zh-TW" altLang="en-US" smtClean="0"/>
              <a:t>：</a:t>
            </a:r>
            <a:r>
              <a:rPr lang="en-US" altLang="zh-TW"/>
              <a:t> </a:t>
            </a:r>
            <a:r>
              <a:rPr lang="en-US" altLang="zh-TW">
                <a:hlinkClick r:id="rId8"/>
              </a:rPr>
              <a:t>https://www.data-to-viz.com/#</a:t>
            </a:r>
            <a:r>
              <a:rPr lang="en-US" altLang="zh-TW" smtClean="0">
                <a:hlinkClick r:id="rId8"/>
              </a:rPr>
              <a:t>violin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0723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進度報告大綱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mtClean="0"/>
              <a:t>以</a:t>
            </a:r>
            <a:r>
              <a:rPr lang="zh-TW" altLang="en-US"/>
              <a:t>隨機森林分析玩家各遊戲特徵與本周是否儲值之間的</a:t>
            </a:r>
            <a:r>
              <a:rPr lang="zh-TW" altLang="en-US" smtClean="0"/>
              <a:t>關係</a:t>
            </a:r>
            <a:endParaRPr lang="en-US" altLang="zh-TW" smtClean="0"/>
          </a:p>
          <a:p>
            <a:pPr lvl="1">
              <a:lnSpc>
                <a:spcPct val="150000"/>
              </a:lnSpc>
            </a:pPr>
            <a:r>
              <a:rPr lang="en-US" altLang="zh-TW" smtClean="0"/>
              <a:t>SHAP</a:t>
            </a:r>
          </a:p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mtClean="0"/>
              <a:t>視覺化</a:t>
            </a:r>
            <a:endParaRPr lang="en-US" altLang="zh-TW" smtClean="0"/>
          </a:p>
          <a:p>
            <a:pPr lvl="1">
              <a:lnSpc>
                <a:spcPct val="150000"/>
              </a:lnSpc>
            </a:pPr>
            <a:r>
              <a:rPr lang="en-US" altLang="zh-TW" smtClean="0"/>
              <a:t>Plotly</a:t>
            </a:r>
          </a:p>
          <a:p>
            <a:pPr lvl="1">
              <a:lnSpc>
                <a:spcPct val="150000"/>
              </a:lnSpc>
            </a:pPr>
            <a:r>
              <a:rPr lang="en-US" altLang="zh-TW"/>
              <a:t>Jupyter notebook </a:t>
            </a:r>
            <a:r>
              <a:rPr lang="zh-TW" altLang="en-US"/>
              <a:t>隱藏程式碼</a:t>
            </a:r>
            <a:endParaRPr lang="en-US" altLang="zh-TW" smtClean="0"/>
          </a:p>
          <a:p>
            <a:pPr lvl="1">
              <a:lnSpc>
                <a:spcPct val="150000"/>
              </a:lnSpc>
            </a:pPr>
            <a:endParaRPr lang="en-US" altLang="zh-TW" smtClean="0"/>
          </a:p>
          <a:p>
            <a:pPr lvl="1"/>
            <a:endParaRPr lang="en-US" altLang="zh-TW" smtClean="0"/>
          </a:p>
          <a:p>
            <a:pPr lvl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74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7824" y="1963271"/>
            <a:ext cx="10931152" cy="2004119"/>
          </a:xfrm>
        </p:spPr>
        <p:txBody>
          <a:bodyPr>
            <a:normAutofit/>
          </a:bodyPr>
          <a:lstStyle/>
          <a:p>
            <a:r>
              <a:rPr lang="zh-TW" altLang="en-US"/>
              <a:t>以隨機森林</a:t>
            </a:r>
            <a:r>
              <a:rPr lang="zh-TW" altLang="en-US" smtClean="0"/>
              <a:t>分析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zh-TW" altLang="en-US" smtClean="0"/>
              <a:t>玩家</a:t>
            </a:r>
            <a:r>
              <a:rPr lang="zh-TW" altLang="en-US"/>
              <a:t>各遊戲特徵與本周是否儲值之間的</a:t>
            </a:r>
            <a:r>
              <a:rPr lang="zh-TW" altLang="en-US" smtClean="0"/>
              <a:t>關係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63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24535"/>
            <a:ext cx="10515600" cy="903236"/>
          </a:xfrm>
        </p:spPr>
        <p:txBody>
          <a:bodyPr/>
          <a:lstStyle/>
          <a:p>
            <a:r>
              <a:rPr lang="zh-TW" altLang="en-US" smtClean="0"/>
              <a:t>動機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679" y="1894362"/>
            <a:ext cx="9474641" cy="2812108"/>
          </a:xfrm>
          <a:prstGeom prst="rect">
            <a:avLst/>
          </a:prstGeom>
          <a:ln w="12700"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165382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SHAP</a:t>
            </a:r>
            <a:r>
              <a:rPr lang="zh-TW" altLang="en-US"/>
              <a:t> </a:t>
            </a:r>
            <a:r>
              <a:rPr lang="en-US" altLang="zh-TW"/>
              <a:t>Values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91910"/>
            <a:ext cx="10515600" cy="254220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1800"/>
              <a:t>SHAP</a:t>
            </a:r>
            <a:r>
              <a:rPr lang="zh-TW" altLang="en-US" sz="1800"/>
              <a:t> 可以看出每一位玩家怎麼被隨機森林歸類為是否會儲值的</a:t>
            </a:r>
            <a:r>
              <a:rPr lang="zh-TW" altLang="en-US" sz="1800" smtClean="0"/>
              <a:t>。</a:t>
            </a:r>
            <a:endParaRPr lang="en-US" altLang="zh-TW" sz="1800" smtClean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1800" smtClean="0"/>
              <a:t>將每位玩家的 </a:t>
            </a:r>
            <a:r>
              <a:rPr lang="en-US" altLang="zh-TW" sz="1800" smtClean="0"/>
              <a:t>SHAP</a:t>
            </a:r>
            <a:r>
              <a:rPr lang="zh-TW" altLang="en-US" sz="1800" smtClean="0"/>
              <a:t> </a:t>
            </a:r>
            <a:r>
              <a:rPr lang="en-US" altLang="zh-TW" sz="1800" smtClean="0"/>
              <a:t>Values</a:t>
            </a:r>
            <a:r>
              <a:rPr lang="zh-TW" altLang="en-US" sz="1800" smtClean="0"/>
              <a:t> 詳細資料列出來：</a:t>
            </a:r>
            <a:endParaRPr lang="en-US" altLang="zh-TW" sz="1800" smtClean="0"/>
          </a:p>
          <a:p>
            <a:pPr>
              <a:lnSpc>
                <a:spcPct val="150000"/>
              </a:lnSpc>
            </a:pPr>
            <a:r>
              <a:rPr lang="zh-TW" altLang="en-US" sz="1800" smtClean="0">
                <a:solidFill>
                  <a:srgbClr val="FF0000"/>
                </a:solidFill>
              </a:rPr>
              <a:t>促使模型預測</a:t>
            </a:r>
            <a:r>
              <a:rPr lang="zh-TW" altLang="en-US" sz="1800">
                <a:solidFill>
                  <a:srgbClr val="FF0000"/>
                </a:solidFill>
              </a:rPr>
              <a:t>為</a:t>
            </a:r>
            <a:r>
              <a:rPr lang="en-US" altLang="zh-TW" sz="1800">
                <a:solidFill>
                  <a:srgbClr val="FF0000"/>
                </a:solidFill>
              </a:rPr>
              <a:t>1(</a:t>
            </a:r>
            <a:r>
              <a:rPr lang="zh-TW" altLang="en-US" sz="1800">
                <a:solidFill>
                  <a:srgbClr val="FF0000"/>
                </a:solidFill>
              </a:rPr>
              <a:t>玩家本周有儲值</a:t>
            </a:r>
            <a:r>
              <a:rPr lang="en-US" altLang="zh-TW" sz="1800">
                <a:solidFill>
                  <a:srgbClr val="FF0000"/>
                </a:solidFill>
              </a:rPr>
              <a:t>)</a:t>
            </a:r>
            <a:r>
              <a:rPr lang="zh-TW" altLang="en-US" sz="1800">
                <a:solidFill>
                  <a:srgbClr val="FF0000"/>
                </a:solidFill>
              </a:rPr>
              <a:t>的特徵以紅色</a:t>
            </a:r>
            <a:r>
              <a:rPr lang="zh-TW" altLang="en-US" sz="1800" smtClean="0">
                <a:solidFill>
                  <a:srgbClr val="FF0000"/>
                </a:solidFill>
              </a:rPr>
              <a:t>顯示</a:t>
            </a:r>
            <a:endParaRPr lang="en-US" altLang="zh-TW" sz="180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1800" smtClean="0">
                <a:solidFill>
                  <a:schemeClr val="accent5"/>
                </a:solidFill>
              </a:rPr>
              <a:t>促使模型預測</a:t>
            </a:r>
            <a:r>
              <a:rPr lang="zh-TW" altLang="en-US" sz="1800">
                <a:solidFill>
                  <a:schemeClr val="accent5"/>
                </a:solidFill>
              </a:rPr>
              <a:t>為</a:t>
            </a:r>
            <a:r>
              <a:rPr lang="en-US" altLang="zh-TW" sz="1800">
                <a:solidFill>
                  <a:schemeClr val="accent5"/>
                </a:solidFill>
              </a:rPr>
              <a:t>0(</a:t>
            </a:r>
            <a:r>
              <a:rPr lang="zh-TW" altLang="en-US" sz="1800">
                <a:solidFill>
                  <a:schemeClr val="accent5"/>
                </a:solidFill>
              </a:rPr>
              <a:t>玩家本周未儲值</a:t>
            </a:r>
            <a:r>
              <a:rPr lang="en-US" altLang="zh-TW" sz="1800">
                <a:solidFill>
                  <a:schemeClr val="accent5"/>
                </a:solidFill>
              </a:rPr>
              <a:t>)</a:t>
            </a:r>
            <a:r>
              <a:rPr lang="zh-TW" altLang="en-US" sz="1800">
                <a:solidFill>
                  <a:schemeClr val="accent5"/>
                </a:solidFill>
              </a:rPr>
              <a:t>的特徵以藍色</a:t>
            </a:r>
            <a:r>
              <a:rPr lang="zh-TW" altLang="en-US" sz="1800" smtClean="0">
                <a:solidFill>
                  <a:schemeClr val="accent5"/>
                </a:solidFill>
              </a:rPr>
              <a:t>顯示</a:t>
            </a:r>
            <a:endParaRPr lang="en-US" altLang="zh-TW" sz="1800" smtClean="0">
              <a:solidFill>
                <a:schemeClr val="accent5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1800" smtClean="0"/>
              <a:t>且以深淺代表貢獻程度</a:t>
            </a:r>
            <a:r>
              <a:rPr lang="en-US" altLang="zh-TW" sz="1800" smtClean="0"/>
              <a:t>(</a:t>
            </a:r>
            <a:r>
              <a:rPr lang="zh-TW" altLang="en-US" sz="1800" smtClean="0"/>
              <a:t>重要程度</a:t>
            </a:r>
            <a:r>
              <a:rPr lang="en-US" altLang="zh-TW" sz="1800" smtClean="0"/>
              <a:t>)</a:t>
            </a:r>
            <a:r>
              <a:rPr lang="zh-TW" altLang="en-US" sz="1800" smtClean="0"/>
              <a:t>。</a:t>
            </a:r>
            <a:endParaRPr lang="zh-TW" altLang="en-US" sz="180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002" y="2380765"/>
            <a:ext cx="4859742" cy="330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0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739588"/>
            <a:ext cx="10515600" cy="543737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000" smtClean="0"/>
              <a:t>圖</a:t>
            </a:r>
            <a:r>
              <a:rPr lang="zh-TW" altLang="en-US" sz="2000"/>
              <a:t>中會顯示每位</a:t>
            </a:r>
            <a:r>
              <a:rPr lang="zh-TW" altLang="en-US" sz="2000" smtClean="0"/>
              <a:t>玩家</a:t>
            </a:r>
            <a:r>
              <a:rPr lang="zh-TW" altLang="en-US" sz="2000"/>
              <a:t>（</a:t>
            </a:r>
            <a:r>
              <a:rPr lang="en-US" altLang="zh-TW" sz="2000" smtClean="0"/>
              <a:t>X</a:t>
            </a:r>
            <a:r>
              <a:rPr lang="zh-TW" altLang="en-US" sz="2000" smtClean="0"/>
              <a:t>軸</a:t>
            </a:r>
            <a:r>
              <a:rPr lang="zh-TW" altLang="en-US" sz="2000"/>
              <a:t>）</a:t>
            </a:r>
            <a:r>
              <a:rPr lang="zh-TW" altLang="en-US" sz="2000" smtClean="0"/>
              <a:t>哪</a:t>
            </a:r>
            <a:r>
              <a:rPr lang="zh-TW" altLang="en-US" sz="2000"/>
              <a:t>些特徵資料對於模型判斷有</a:t>
            </a:r>
            <a:r>
              <a:rPr lang="zh-TW" altLang="en-US" sz="2000" smtClean="0"/>
              <a:t>貢獻，</a:t>
            </a:r>
            <a:r>
              <a:rPr lang="zh-TW" altLang="en-US" sz="2000" smtClean="0">
                <a:solidFill>
                  <a:srgbClr val="FF0000"/>
                </a:solidFill>
              </a:rPr>
              <a:t>促使</a:t>
            </a:r>
            <a:r>
              <a:rPr lang="zh-TW" altLang="en-US" sz="2000">
                <a:solidFill>
                  <a:srgbClr val="FF0000"/>
                </a:solidFill>
              </a:rPr>
              <a:t>預測為</a:t>
            </a:r>
            <a:r>
              <a:rPr lang="en-US" altLang="zh-TW" sz="2000" smtClean="0">
                <a:solidFill>
                  <a:srgbClr val="FF0000"/>
                </a:solidFill>
              </a:rPr>
              <a:t>1</a:t>
            </a:r>
            <a:r>
              <a:rPr lang="zh-TW" altLang="en-US" sz="2000" smtClean="0">
                <a:solidFill>
                  <a:srgbClr val="FF0000"/>
                </a:solidFill>
              </a:rPr>
              <a:t>（玩家本周有儲值</a:t>
            </a:r>
            <a:r>
              <a:rPr lang="zh-TW" altLang="en-US" sz="2000">
                <a:solidFill>
                  <a:srgbClr val="FF0000"/>
                </a:solidFill>
              </a:rPr>
              <a:t>）</a:t>
            </a:r>
            <a:r>
              <a:rPr lang="zh-TW" altLang="en-US" sz="2000" smtClean="0">
                <a:solidFill>
                  <a:srgbClr val="FF0000"/>
                </a:solidFill>
              </a:rPr>
              <a:t>的</a:t>
            </a:r>
            <a:r>
              <a:rPr lang="zh-TW" altLang="en-US" sz="2000">
                <a:solidFill>
                  <a:srgbClr val="FF0000"/>
                </a:solidFill>
              </a:rPr>
              <a:t>特徵以紅色顯示</a:t>
            </a:r>
            <a:r>
              <a:rPr lang="zh-TW" altLang="en-US" sz="2000"/>
              <a:t>，</a:t>
            </a:r>
            <a:r>
              <a:rPr lang="zh-TW" altLang="en-US" sz="2000">
                <a:solidFill>
                  <a:schemeClr val="accent5"/>
                </a:solidFill>
              </a:rPr>
              <a:t>促使預測為</a:t>
            </a:r>
            <a:r>
              <a:rPr lang="en-US" altLang="zh-TW" sz="2000" smtClean="0">
                <a:solidFill>
                  <a:schemeClr val="accent5"/>
                </a:solidFill>
              </a:rPr>
              <a:t>0</a:t>
            </a:r>
            <a:r>
              <a:rPr lang="zh-TW" altLang="en-US" sz="2000" smtClean="0">
                <a:solidFill>
                  <a:schemeClr val="accent5"/>
                </a:solidFill>
              </a:rPr>
              <a:t>（玩家本周未儲值</a:t>
            </a:r>
            <a:r>
              <a:rPr lang="zh-TW" altLang="en-US" sz="2000">
                <a:solidFill>
                  <a:schemeClr val="accent5"/>
                </a:solidFill>
              </a:rPr>
              <a:t>）</a:t>
            </a:r>
            <a:r>
              <a:rPr lang="zh-TW" altLang="en-US" sz="2000" smtClean="0">
                <a:solidFill>
                  <a:schemeClr val="accent5"/>
                </a:solidFill>
              </a:rPr>
              <a:t>的</a:t>
            </a:r>
            <a:r>
              <a:rPr lang="zh-TW" altLang="en-US" sz="2000">
                <a:solidFill>
                  <a:schemeClr val="accent5"/>
                </a:solidFill>
              </a:rPr>
              <a:t>特徵以藍色</a:t>
            </a:r>
            <a:r>
              <a:rPr lang="zh-TW" altLang="en-US" sz="2000" smtClean="0">
                <a:solidFill>
                  <a:schemeClr val="accent5"/>
                </a:solidFill>
              </a:rPr>
              <a:t>顯示</a:t>
            </a:r>
            <a:r>
              <a:rPr lang="zh-TW" altLang="en-US" sz="2000" smtClean="0"/>
              <a:t>。</a:t>
            </a:r>
            <a:endParaRPr lang="en-US" altLang="zh-TW" sz="200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smtClean="0"/>
              <a:t>Y</a:t>
            </a:r>
            <a:r>
              <a:rPr lang="zh-TW" altLang="en-US" sz="2000" smtClean="0"/>
              <a:t>軸則是模型對於該玩家預測準確率。</a:t>
            </a:r>
            <a:endParaRPr lang="zh-TW" altLang="en-US" sz="200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481" y="2721742"/>
            <a:ext cx="10329038" cy="3455221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 flipH="1">
            <a:off x="5257801" y="3092826"/>
            <a:ext cx="26893" cy="231356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244353" y="4368670"/>
            <a:ext cx="1021976" cy="64545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4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6153" y="914399"/>
            <a:ext cx="4446494" cy="5262563"/>
          </a:xfrm>
          <a:noFill/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mtClean="0"/>
              <a:t>右圖則是以分布圖呈現整體資料特徵與它們影響模型的關係</a:t>
            </a:r>
            <a:endParaRPr lang="en-US" altLang="zh-TW" smtClean="0"/>
          </a:p>
          <a:p>
            <a:pPr>
              <a:lnSpc>
                <a:spcPct val="150000"/>
              </a:lnSpc>
            </a:pPr>
            <a:r>
              <a:rPr lang="en-US" altLang="zh-TW" smtClean="0"/>
              <a:t>X</a:t>
            </a:r>
            <a:r>
              <a:rPr lang="zh-TW" altLang="en-US"/>
              <a:t>軸代表影響模型輸出的影響力，離</a:t>
            </a:r>
            <a:r>
              <a:rPr lang="en-US" altLang="zh-TW"/>
              <a:t>0</a:t>
            </a:r>
            <a:r>
              <a:rPr lang="zh-TW" altLang="en-US"/>
              <a:t>越遠越有</a:t>
            </a:r>
            <a:r>
              <a:rPr lang="zh-TW" altLang="en-US" smtClean="0"/>
              <a:t>影響力。越</a:t>
            </a:r>
            <a:r>
              <a:rPr lang="zh-TW" altLang="en-US"/>
              <a:t>左邊代表模型會把它分類到不會儲</a:t>
            </a:r>
            <a:r>
              <a:rPr lang="zh-TW" altLang="en-US" smtClean="0"/>
              <a:t>值；越右邊</a:t>
            </a:r>
            <a:r>
              <a:rPr lang="zh-TW" altLang="en-US"/>
              <a:t>代表模型會把它分類</a:t>
            </a:r>
            <a:r>
              <a:rPr lang="zh-TW" altLang="en-US" smtClean="0"/>
              <a:t>到會</a:t>
            </a:r>
            <a:r>
              <a:rPr lang="zh-TW" altLang="en-US"/>
              <a:t>儲</a:t>
            </a:r>
            <a:r>
              <a:rPr lang="zh-TW" altLang="en-US" smtClean="0"/>
              <a:t>值。</a:t>
            </a:r>
            <a:endParaRPr lang="en-US" altLang="zh-TW" smtClean="0"/>
          </a:p>
          <a:p>
            <a:pPr>
              <a:lnSpc>
                <a:spcPct val="150000"/>
              </a:lnSpc>
            </a:pPr>
            <a:r>
              <a:rPr lang="zh-TW" altLang="en-US"/>
              <a:t>顏色代表</a:t>
            </a:r>
            <a:r>
              <a:rPr lang="zh-TW" altLang="en-US" smtClean="0"/>
              <a:t>該資料的值的大小。</a:t>
            </a:r>
            <a:endParaRPr lang="zh-TW" altLang="en-US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mtClean="0"/>
              <a:t>值得</a:t>
            </a:r>
            <a:r>
              <a:rPr lang="zh-TW" altLang="en-US"/>
              <a:t>注意的是</a:t>
            </a:r>
            <a:r>
              <a:rPr lang="zh-TW" altLang="en-US" smtClean="0"/>
              <a:t>：本周當</a:t>
            </a:r>
            <a:r>
              <a:rPr lang="zh-TW" altLang="en-US"/>
              <a:t>玩家為</a:t>
            </a:r>
            <a:r>
              <a:rPr lang="en-US" altLang="zh-TW" b="1"/>
              <a:t>10</a:t>
            </a:r>
            <a:r>
              <a:rPr lang="zh-TW" altLang="en-US" b="1"/>
              <a:t>號職業</a:t>
            </a:r>
            <a:r>
              <a:rPr lang="en-US" altLang="zh-TW" b="1"/>
              <a:t>–</a:t>
            </a:r>
            <a:r>
              <a:rPr lang="zh-TW" altLang="en-US" b="1"/>
              <a:t>血族</a:t>
            </a:r>
            <a:r>
              <a:rPr lang="zh-TW" altLang="en-US"/>
              <a:t>時，模型偏向將它判斷為不會儲值，這和其他職業有明顯</a:t>
            </a:r>
            <a:r>
              <a:rPr lang="zh-TW" altLang="en-US" smtClean="0"/>
              <a:t>差別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082" y="914399"/>
            <a:ext cx="6226382" cy="521004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530353" y="2850775"/>
            <a:ext cx="847166" cy="24204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659907" y="3092825"/>
            <a:ext cx="1290917" cy="240702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92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6838" y="1082499"/>
            <a:ext cx="3908612" cy="440475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/>
              <a:t>PDP</a:t>
            </a:r>
            <a:r>
              <a:rPr lang="zh-TW" altLang="en-US"/>
              <a:t>可以看出模型中特徵對於目標變量的影響性</a:t>
            </a:r>
            <a:r>
              <a:rPr lang="zh-TW" altLang="en-US" smtClean="0"/>
              <a:t>為何，</a:t>
            </a:r>
            <a:r>
              <a:rPr lang="zh-TW" altLang="en-US"/>
              <a:t>可以進一步分析重要的特徵</a:t>
            </a:r>
            <a:r>
              <a:rPr lang="zh-TW" altLang="en-US" smtClean="0"/>
              <a:t>。</a:t>
            </a:r>
            <a:endParaRPr lang="en-US" altLang="zh-TW" smtClean="0"/>
          </a:p>
          <a:p>
            <a:pPr>
              <a:lnSpc>
                <a:spcPct val="150000"/>
              </a:lnSpc>
            </a:pPr>
            <a:r>
              <a:rPr lang="en-US" altLang="zh-TW" smtClean="0"/>
              <a:t>Y</a:t>
            </a:r>
            <a:r>
              <a:rPr lang="zh-TW" altLang="en-US"/>
              <a:t>軸離</a:t>
            </a:r>
            <a:r>
              <a:rPr lang="en-US" altLang="zh-TW"/>
              <a:t>0</a:t>
            </a:r>
            <a:r>
              <a:rPr lang="zh-TW" altLang="en-US"/>
              <a:t>越遠越能影響模型</a:t>
            </a:r>
            <a:r>
              <a:rPr lang="zh-TW" altLang="en-US" smtClean="0"/>
              <a:t>判斷。</a:t>
            </a:r>
            <a:endParaRPr lang="zh-TW" altLang="en-US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mtClean="0"/>
              <a:t>以右圖</a:t>
            </a:r>
            <a:r>
              <a:rPr lang="zh-TW" altLang="en-US"/>
              <a:t>為例：</a:t>
            </a:r>
            <a:br>
              <a:rPr lang="zh-TW" altLang="en-US"/>
            </a:br>
            <a:r>
              <a:rPr lang="zh-TW" altLang="en-US"/>
              <a:t>隨機森林認為</a:t>
            </a:r>
            <a:r>
              <a:rPr lang="zh-TW" altLang="en-US" b="1"/>
              <a:t>角色等級約</a:t>
            </a:r>
            <a:r>
              <a:rPr lang="en-US" altLang="zh-TW" b="1"/>
              <a:t>200</a:t>
            </a:r>
            <a:r>
              <a:rPr lang="zh-TW" altLang="en-US" b="1"/>
              <a:t>等以前</a:t>
            </a:r>
            <a:r>
              <a:rPr lang="zh-TW" altLang="en-US"/>
              <a:t>，對於判定為會儲值有較大的影響力</a:t>
            </a:r>
            <a:r>
              <a:rPr lang="zh-TW" altLang="en-US" smtClean="0"/>
              <a:t>；</a:t>
            </a:r>
            <a:r>
              <a:rPr lang="zh-TW" altLang="en-US" b="1" smtClean="0"/>
              <a:t>角色</a:t>
            </a:r>
            <a:r>
              <a:rPr lang="zh-TW" altLang="en-US" b="1"/>
              <a:t>等級約</a:t>
            </a:r>
            <a:r>
              <a:rPr lang="en-US" altLang="zh-TW" b="1"/>
              <a:t>800</a:t>
            </a:r>
            <a:r>
              <a:rPr lang="zh-TW" altLang="en-US" b="1"/>
              <a:t>等之後</a:t>
            </a:r>
            <a:r>
              <a:rPr lang="zh-TW" altLang="en-US"/>
              <a:t>，對於判定為不會儲值有較大的影響力</a:t>
            </a:r>
            <a:r>
              <a:rPr lang="zh-TW" altLang="en-US" smtClean="0"/>
              <a:t>。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837" y="1082499"/>
            <a:ext cx="6982521" cy="4368995"/>
          </a:xfrm>
          <a:prstGeom prst="rect">
            <a:avLst/>
          </a:prstGeom>
        </p:spPr>
      </p:pic>
      <p:sp>
        <p:nvSpPr>
          <p:cNvPr id="5" name="向下箭號 4"/>
          <p:cNvSpPr/>
          <p:nvPr/>
        </p:nvSpPr>
        <p:spPr>
          <a:xfrm>
            <a:off x="5432612" y="2191870"/>
            <a:ext cx="215153" cy="605117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上箭號 8"/>
          <p:cNvSpPr/>
          <p:nvPr/>
        </p:nvSpPr>
        <p:spPr>
          <a:xfrm>
            <a:off x="10367683" y="3630707"/>
            <a:ext cx="215153" cy="739589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8206205" y="5580527"/>
            <a:ext cx="3644153" cy="34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註：</a:t>
            </a:r>
            <a:r>
              <a:rPr lang="en-US" altLang="zh-TW" sz="16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PDP</a:t>
            </a:r>
            <a:r>
              <a:rPr lang="zh-TW" altLang="en-US" sz="160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16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</a:t>
            </a:r>
            <a:r>
              <a:rPr lang="zh-TW" altLang="en-US" sz="16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16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Partital </a:t>
            </a:r>
            <a:r>
              <a:rPr lang="en-US" altLang="zh-TW" sz="1600">
                <a:solidFill>
                  <a:schemeClr val="tx2">
                    <a:lumMod val="60000"/>
                    <a:lumOff val="40000"/>
                  </a:schemeClr>
                </a:solidFill>
              </a:rPr>
              <a:t>Dependence </a:t>
            </a:r>
            <a:r>
              <a:rPr lang="en-US" altLang="zh-TW" sz="16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Plot</a:t>
            </a:r>
            <a:endParaRPr lang="en-US" altLang="zh-TW" sz="16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34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簡單解釋 </a:t>
            </a:r>
            <a:r>
              <a:rPr lang="en-US" altLang="zh-TW" smtClean="0"/>
              <a:t>SHAP</a:t>
            </a:r>
            <a:r>
              <a:rPr lang="zh-TW" altLang="en-US" smtClean="0"/>
              <a:t> 值的意義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59" y="1774735"/>
            <a:ext cx="2200275" cy="27336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0952" y="1774735"/>
            <a:ext cx="7957330" cy="190975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3789272"/>
            <a:ext cx="51816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1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智冠_例行1(黑白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智冠_例行1(黑白)" id="{488B801D-2DA9-4AA6-B944-28A0BDBB7CB5}" vid="{553E389C-866D-4737-BE01-10B50C032E0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智冠_例行1(黑白)</Template>
  <TotalTime>808</TotalTime>
  <Words>590</Words>
  <Application>Microsoft Office PowerPoint</Application>
  <PresentationFormat>寬螢幕</PresentationFormat>
  <Paragraphs>70</Paragraphs>
  <Slides>13</Slides>
  <Notes>5</Notes>
  <HiddenSlides>1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智冠_例行1(黑白)</vt:lpstr>
      <vt:lpstr>進度報告_1023</vt:lpstr>
      <vt:lpstr>進度報告大綱</vt:lpstr>
      <vt:lpstr>以隨機森林分析 玩家各遊戲特徵與本周是否儲值之間的關係</vt:lpstr>
      <vt:lpstr>動機</vt:lpstr>
      <vt:lpstr>SHAP Values</vt:lpstr>
      <vt:lpstr>PowerPoint 簡報</vt:lpstr>
      <vt:lpstr>PowerPoint 簡報</vt:lpstr>
      <vt:lpstr>PowerPoint 簡報</vt:lpstr>
      <vt:lpstr>簡單解釋 SHAP 值的意義</vt:lpstr>
      <vt:lpstr>視覺化分享</vt:lpstr>
      <vt:lpstr>Plotly</vt:lpstr>
      <vt:lpstr>Jupyter notebook 隱藏程式碼</vt:lpstr>
      <vt:lpstr>參考資源及程式碼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38</cp:revision>
  <dcterms:created xsi:type="dcterms:W3CDTF">2018-10-23T01:36:21Z</dcterms:created>
  <dcterms:modified xsi:type="dcterms:W3CDTF">2018-10-24T06:23:50Z</dcterms:modified>
</cp:coreProperties>
</file>