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72" r:id="rId12"/>
    <p:sldId id="269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9B914CA-78AE-4EA7-AEAA-045E4686ED96}">
          <p14:sldIdLst>
            <p14:sldId id="256"/>
            <p14:sldId id="258"/>
          </p14:sldIdLst>
        </p14:section>
        <p14:section name="判決書整理" id="{7A55245C-099D-45C4-96D3-125D14BBEB6C}">
          <p14:sldIdLst>
            <p14:sldId id="259"/>
            <p14:sldId id="260"/>
          </p14:sldIdLst>
        </p14:section>
        <p14:section name="判決預測" id="{8202F4D4-C43C-41A1-A973-0F121798C893}">
          <p14:sldIdLst>
            <p14:sldId id="262"/>
            <p14:sldId id="263"/>
            <p14:sldId id="264"/>
            <p14:sldId id="265"/>
            <p14:sldId id="266"/>
            <p14:sldId id="268"/>
            <p14:sldId id="272"/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2105" autoAdjust="0"/>
  </p:normalViewPr>
  <p:slideViewPr>
    <p:cSldViewPr snapToGrid="0">
      <p:cViewPr varScale="1">
        <p:scale>
          <a:sx n="70" d="100"/>
          <a:sy n="70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F6AD-CB9C-4B4E-865D-CA7FB59D04E1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AF3F-E613-441B-8E83-5310FEBAA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5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7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1AF3F-E613-441B-8E83-5310FEBAA0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69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007912" y="2513089"/>
            <a:ext cx="5904872" cy="877582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1477" y="4954641"/>
            <a:ext cx="1958408" cy="79688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日期、簡報人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269627" y="2675847"/>
            <a:ext cx="731850" cy="654316"/>
            <a:chOff x="213805" y="2451226"/>
            <a:chExt cx="731850" cy="654316"/>
          </a:xfrm>
        </p:grpSpPr>
        <p:pic>
          <p:nvPicPr>
            <p:cNvPr id="57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群組 57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9" name="圓角矩形 58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圓角矩形 60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圓角矩形 61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4" name="群組 63"/>
          <p:cNvGrpSpPr/>
          <p:nvPr/>
        </p:nvGrpSpPr>
        <p:grpSpPr>
          <a:xfrm>
            <a:off x="7562232" y="320517"/>
            <a:ext cx="3791568" cy="5951191"/>
            <a:chOff x="-4" y="4"/>
            <a:chExt cx="3457965" cy="5384169"/>
          </a:xfrm>
        </p:grpSpPr>
        <p:grpSp>
          <p:nvGrpSpPr>
            <p:cNvPr id="65" name="群組 64"/>
            <p:cNvGrpSpPr/>
            <p:nvPr/>
          </p:nvGrpSpPr>
          <p:grpSpPr>
            <a:xfrm rot="18761222">
              <a:off x="-634422" y="634422"/>
              <a:ext cx="1835998" cy="567161"/>
              <a:chOff x="-634420" y="634420"/>
              <a:chExt cx="2443559" cy="75488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3" name="圓角矩形 102"/>
              <p:cNvSpPr/>
              <p:nvPr/>
            </p:nvSpPr>
            <p:spPr>
              <a:xfrm rot="20700000" flipH="1">
                <a:off x="-155425" y="71997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 rot="900000">
                <a:off x="1070389" y="738687"/>
                <a:ext cx="249825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 rot="1800000" flipH="1">
                <a:off x="1559312" y="938769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 rot="19800000">
                <a:off x="-634420" y="920995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 flipH="1">
                <a:off x="466481" y="634420"/>
                <a:ext cx="249827" cy="450531"/>
              </a:xfrm>
              <a:prstGeom prst="roundRect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/>
              </a:p>
            </p:txBody>
          </p:sp>
        </p:grpSp>
        <p:pic>
          <p:nvPicPr>
            <p:cNvPr id="66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50" y="3592328"/>
              <a:ext cx="1791757" cy="1791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089" y="1529951"/>
              <a:ext cx="725092" cy="72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Image result for POWER BI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020" y="2478400"/>
              <a:ext cx="353918" cy="37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699" y="826420"/>
              <a:ext cx="586068" cy="58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5" y="863078"/>
              <a:ext cx="469047" cy="469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153" y="2776292"/>
              <a:ext cx="472499" cy="47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54275">
              <a:off x="2068985" y="3772218"/>
              <a:ext cx="644923" cy="64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418299" y="961223"/>
              <a:ext cx="919550" cy="91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744" y="261528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805185" y="1597615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601" y="2530411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4" descr="Image result for pen icon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34813">
              <a:off x="2400893" y="3345633"/>
              <a:ext cx="383542" cy="383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796" y="3412476"/>
              <a:ext cx="734691" cy="734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0" descr="Image result for r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984" y="1933232"/>
              <a:ext cx="588358" cy="58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群組 81"/>
            <p:cNvGrpSpPr/>
            <p:nvPr/>
          </p:nvGrpSpPr>
          <p:grpSpPr>
            <a:xfrm rot="8608659">
              <a:off x="2138078" y="2452042"/>
              <a:ext cx="631019" cy="287236"/>
              <a:chOff x="2138078" y="2452042"/>
              <a:chExt cx="2248799" cy="1023687"/>
            </a:xfrm>
          </p:grpSpPr>
          <p:pic>
            <p:nvPicPr>
              <p:cNvPr id="101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2138078" y="245204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56" descr="Related image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3364452" y="2453304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142" y="1237222"/>
              <a:ext cx="764816" cy="76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4458">
              <a:off x="1750275" y="394505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74" descr="Image result for money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232" y="1898830"/>
              <a:ext cx="559729" cy="55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6" descr="Related image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20" y="2823518"/>
              <a:ext cx="531208" cy="5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群組 86"/>
            <p:cNvGrpSpPr/>
            <p:nvPr/>
          </p:nvGrpSpPr>
          <p:grpSpPr>
            <a:xfrm>
              <a:off x="1501883" y="2929550"/>
              <a:ext cx="905647" cy="809741"/>
              <a:chOff x="1501883" y="2929550"/>
              <a:chExt cx="731850" cy="654316"/>
            </a:xfrm>
          </p:grpSpPr>
          <p:pic>
            <p:nvPicPr>
              <p:cNvPr id="9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01883" y="2929550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群組 94"/>
              <p:cNvGrpSpPr/>
              <p:nvPr/>
            </p:nvGrpSpPr>
            <p:grpSpPr>
              <a:xfrm rot="1973758">
                <a:off x="1844708" y="2934809"/>
                <a:ext cx="235508" cy="72753"/>
                <a:chOff x="1844710" y="2934811"/>
                <a:chExt cx="2443559" cy="754880"/>
              </a:xfrm>
            </p:grpSpPr>
            <p:sp>
              <p:nvSpPr>
                <p:cNvPr id="96" name="圓角矩形 95"/>
                <p:cNvSpPr/>
                <p:nvPr/>
              </p:nvSpPr>
              <p:spPr>
                <a:xfrm rot="20700000" flipH="1">
                  <a:off x="2323705" y="302036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圓角矩形 96"/>
                <p:cNvSpPr/>
                <p:nvPr/>
              </p:nvSpPr>
              <p:spPr>
                <a:xfrm rot="900000">
                  <a:off x="3549519" y="3039078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8" name="圓角矩形 97"/>
                <p:cNvSpPr/>
                <p:nvPr/>
              </p:nvSpPr>
              <p:spPr>
                <a:xfrm rot="1800000" flipH="1">
                  <a:off x="4038442" y="3239160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9" name="圓角矩形 98"/>
                <p:cNvSpPr/>
                <p:nvPr/>
              </p:nvSpPr>
              <p:spPr>
                <a:xfrm rot="19800000">
                  <a:off x="1844710" y="3221386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0" name="圓角矩形 99"/>
                <p:cNvSpPr/>
                <p:nvPr/>
              </p:nvSpPr>
              <p:spPr>
                <a:xfrm flipH="1">
                  <a:off x="2945611" y="2934811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pic>
          <p:nvPicPr>
            <p:cNvPr id="88" name="Picture 2" descr="Image result for sql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438" y="2068140"/>
              <a:ext cx="611579" cy="61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「excel vba icon」的圖片搜尋結果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41" y="1109137"/>
              <a:ext cx="930959" cy="841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74" descr="Image result for money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157" y="2009661"/>
              <a:ext cx="422214" cy="42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449" y="2720046"/>
              <a:ext cx="351435" cy="73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73420">
              <a:off x="1014619" y="2157621"/>
              <a:ext cx="540776" cy="540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「eraser icon」的圖片搜尋結果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00" y="3330448"/>
              <a:ext cx="442492" cy="44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 userDrawn="1"/>
        </p:nvGrpSpPr>
        <p:grpSpPr>
          <a:xfrm>
            <a:off x="7956665" y="2558784"/>
            <a:ext cx="950526" cy="956124"/>
            <a:chOff x="7837043" y="2551492"/>
            <a:chExt cx="1146269" cy="1037405"/>
          </a:xfrm>
        </p:grpSpPr>
        <p:sp>
          <p:nvSpPr>
            <p:cNvPr id="7" name="矩形 6"/>
            <p:cNvSpPr/>
            <p:nvPr userDrawn="1"/>
          </p:nvSpPr>
          <p:spPr>
            <a:xfrm>
              <a:off x="7837043" y="2551492"/>
              <a:ext cx="5559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5400" b="1" cap="none" spc="0" smtClean="0">
                  <a:ln w="0"/>
                  <a:solidFill>
                    <a:schemeClr val="accent4">
                      <a:lumMod val="75000"/>
                    </a:schemeClr>
                  </a:solidFill>
                  <a:effectLst/>
                </a:rPr>
                <a:t>文</a:t>
              </a:r>
              <a:endParaRPr lang="zh-TW" altLang="en-US" sz="5400" b="1" cap="none" spc="0">
                <a:ln w="0"/>
                <a:solidFill>
                  <a:schemeClr val="accent4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338490" y="2665567"/>
              <a:ext cx="64482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smtClean="0">
                  <a:ln w="0"/>
                  <a:solidFill>
                    <a:schemeClr val="accent4">
                      <a:lumMod val="75000"/>
                    </a:schemeClr>
                  </a:solidFill>
                  <a:effectLst/>
                </a:rPr>
                <a:t>A</a:t>
              </a:r>
              <a:endParaRPr lang="zh-TW" altLang="en-US" sz="5400" b="0" cap="none" spc="0">
                <a:ln w="0"/>
                <a:solidFill>
                  <a:schemeClr val="accent4">
                    <a:lumMod val="75000"/>
                  </a:schemeClr>
                </a:solidFill>
                <a:effectLst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8676964" y="4461358"/>
            <a:ext cx="1011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smtClean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&lt;/&gt;</a:t>
            </a:r>
            <a:endParaRPr lang="zh-TW" altLang="en-US" sz="40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6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6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95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6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2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0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77825" y="2931886"/>
            <a:ext cx="7321550" cy="1035504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章節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 rot="6832015">
            <a:off x="9337795" y="4352119"/>
            <a:ext cx="1895366" cy="3330991"/>
            <a:chOff x="7652978" y="3016422"/>
            <a:chExt cx="1895366" cy="3330991"/>
          </a:xfrm>
        </p:grpSpPr>
        <p:pic>
          <p:nvPicPr>
            <p:cNvPr id="8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525919" y="5324988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8093343" y="4177437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6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57210">
              <a:off x="7652978" y="3016422"/>
              <a:ext cx="1022425" cy="102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72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25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2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33834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2213"/>
            <a:ext cx="10515600" cy="440475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37070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化單一角落矩形 10"/>
          <p:cNvSpPr/>
          <p:nvPr/>
        </p:nvSpPr>
        <p:spPr>
          <a:xfrm>
            <a:off x="2829232" y="16665"/>
            <a:ext cx="1504335" cy="537782"/>
          </a:xfrm>
          <a:prstGeom prst="round1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化單一角落矩形 9"/>
          <p:cNvSpPr/>
          <p:nvPr/>
        </p:nvSpPr>
        <p:spPr>
          <a:xfrm>
            <a:off x="1457632" y="16666"/>
            <a:ext cx="1504335" cy="537781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0" y="16667"/>
            <a:ext cx="1504335" cy="537780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2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2523"/>
            <a:ext cx="10515600" cy="90323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110091"/>
            <a:ext cx="10515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6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433001"/>
            <a:ext cx="5181600" cy="4743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67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32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5049"/>
            <a:ext cx="5157787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72468"/>
            <a:ext cx="5157787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435049"/>
            <a:ext cx="5183188" cy="57073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172468"/>
            <a:ext cx="5183188" cy="40171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9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30594"/>
            <a:ext cx="10515600" cy="4746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3E88-2292-4BE2-BFB5-A7613D34FBFA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499DF-5C0B-498A-89EC-86EFA6CDB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1477" y="2188625"/>
            <a:ext cx="5904872" cy="1483724"/>
          </a:xfrm>
        </p:spPr>
        <p:txBody>
          <a:bodyPr>
            <a:normAutofit/>
          </a:bodyPr>
          <a:lstStyle/>
          <a:p>
            <a:r>
              <a:rPr lang="zh-TW" altLang="en-US" smtClean="0"/>
              <a:t>進度報告</a:t>
            </a:r>
            <a:r>
              <a:rPr lang="en-US" altLang="zh-TW" smtClean="0"/>
              <a:t>1228</a:t>
            </a:r>
            <a:br>
              <a:rPr lang="en-US" altLang="zh-TW" smtClean="0"/>
            </a:br>
            <a:r>
              <a:rPr lang="zh-TW" altLang="en-US" sz="3200" b="0" smtClean="0"/>
              <a:t>判決</a:t>
            </a:r>
            <a:r>
              <a:rPr lang="zh-TW" altLang="en-US" sz="3200" b="0" smtClean="0"/>
              <a:t>預測</a:t>
            </a:r>
            <a:r>
              <a:rPr lang="en-US" altLang="zh-TW" sz="3200" b="0" smtClean="0"/>
              <a:t>-</a:t>
            </a:r>
            <a:r>
              <a:rPr lang="zh-TW" altLang="en-US" sz="3200" b="0" smtClean="0"/>
              <a:t>損害賠償</a:t>
            </a:r>
            <a:endParaRPr lang="zh-TW" altLang="en-US" b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游涵杰</a:t>
            </a:r>
            <a:endParaRPr lang="en-US" altLang="zh-TW" smtClean="0"/>
          </a:p>
          <a:p>
            <a:r>
              <a:rPr lang="en-US" altLang="zh-TW" smtClean="0"/>
              <a:t>2018/12/28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模型結果</a:t>
            </a:r>
            <a:endParaRPr lang="zh-TW" altLang="en-US">
              <a:latin typeface="Berlin Sans FB" panose="020E0602020502020306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26" y="2076507"/>
            <a:ext cx="8861748" cy="21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模型測試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63" y="1315183"/>
            <a:ext cx="4448175" cy="514350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419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模型測試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337934"/>
            <a:ext cx="10515600" cy="77191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>
                <a:solidFill>
                  <a:schemeClr val="accent6"/>
                </a:solidFill>
              </a:rPr>
              <a:t>import</a:t>
            </a:r>
            <a:r>
              <a:rPr lang="en-US" altLang="zh-TW" sz="1600"/>
              <a:t> judgement_predict </a:t>
            </a:r>
            <a:r>
              <a:rPr lang="en-US" altLang="zh-TW" sz="1600">
                <a:solidFill>
                  <a:schemeClr val="accent6"/>
                </a:solidFill>
              </a:rPr>
              <a:t>as</a:t>
            </a:r>
            <a:r>
              <a:rPr lang="en-US" altLang="zh-TW" sz="1600"/>
              <a:t> </a:t>
            </a:r>
            <a:r>
              <a:rPr lang="en-US" altLang="zh-TW" sz="1600" smtClean="0"/>
              <a:t>jp</a:t>
            </a:r>
          </a:p>
          <a:p>
            <a:pPr marL="0" indent="0">
              <a:buNone/>
            </a:pPr>
            <a:r>
              <a:rPr lang="en-US" altLang="zh-TW" sz="1600"/>
              <a:t>jp.judgement_predict(</a:t>
            </a:r>
            <a:r>
              <a:rPr lang="en-US" altLang="zh-TW" sz="1600">
                <a:solidFill>
                  <a:srgbClr val="C00000"/>
                </a:solidFill>
              </a:rPr>
              <a:t>'test_1.txt'</a:t>
            </a:r>
            <a:r>
              <a:rPr lang="en-US" altLang="zh-TW" sz="1600"/>
              <a:t>)</a:t>
            </a:r>
            <a:endParaRPr lang="zh-TW" altLang="en-US" sz="160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5109852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/>
              <a:t>資料讀取</a:t>
            </a:r>
            <a:r>
              <a:rPr lang="en-US" altLang="zh-TW" sz="1400"/>
              <a:t>.... </a:t>
            </a:r>
            <a:endParaRPr lang="en-US" altLang="zh-TW" sz="1400" smtClean="0"/>
          </a:p>
          <a:p>
            <a:r>
              <a:rPr lang="zh-TW" altLang="en-US" sz="1400" smtClean="0"/>
              <a:t>資料</a:t>
            </a:r>
            <a:r>
              <a:rPr lang="zh-TW" altLang="en-US" sz="1400"/>
              <a:t>前處理</a:t>
            </a:r>
            <a:r>
              <a:rPr lang="en-US" altLang="zh-TW" sz="1400"/>
              <a:t>.... </a:t>
            </a:r>
            <a:endParaRPr lang="en-US" altLang="zh-TW" sz="1400" smtClean="0"/>
          </a:p>
          <a:p>
            <a:r>
              <a:rPr lang="zh-TW" altLang="en-US" sz="1400" smtClean="0"/>
              <a:t>模型</a:t>
            </a:r>
            <a:r>
              <a:rPr lang="zh-TW" altLang="en-US" sz="1400"/>
              <a:t>判斷中</a:t>
            </a:r>
            <a:r>
              <a:rPr lang="en-US" altLang="zh-TW" sz="1400" smtClean="0"/>
              <a:t>....</a:t>
            </a:r>
          </a:p>
          <a:p>
            <a:r>
              <a:rPr lang="en-US" altLang="zh-TW" sz="1400" smtClean="0"/>
              <a:t>##### </a:t>
            </a:r>
            <a:r>
              <a:rPr lang="zh-TW" altLang="en-US" sz="1400"/>
              <a:t>模型判決結果 </a:t>
            </a:r>
            <a:r>
              <a:rPr lang="en-US" altLang="zh-TW" sz="1400"/>
              <a:t>##### </a:t>
            </a:r>
            <a:endParaRPr lang="en-US" altLang="zh-TW" sz="1400" smtClean="0"/>
          </a:p>
          <a:p>
            <a:r>
              <a:rPr lang="zh-TW" altLang="en-US" sz="1400" smtClean="0"/>
              <a:t>案件</a:t>
            </a:r>
            <a:r>
              <a:rPr lang="en-US" altLang="zh-TW" sz="1400"/>
              <a:t>1</a:t>
            </a:r>
            <a:r>
              <a:rPr lang="zh-TW" altLang="en-US" sz="1400"/>
              <a:t>模型預測</a:t>
            </a:r>
            <a:r>
              <a:rPr lang="zh-TW" altLang="en-US" sz="1400" smtClean="0"/>
              <a:t>：法官</a:t>
            </a:r>
            <a:r>
              <a:rPr lang="zh-TW" altLang="en-US" sz="1400"/>
              <a:t>駁回原告訴</a:t>
            </a:r>
            <a:r>
              <a:rPr lang="zh-TW" altLang="en-US" sz="1400" smtClean="0"/>
              <a:t>求 </a:t>
            </a:r>
            <a:endParaRPr lang="en-US" altLang="zh-TW" sz="1400" smtClean="0"/>
          </a:p>
          <a:p>
            <a:r>
              <a:rPr lang="zh-TW" altLang="en-US" sz="1400" smtClean="0"/>
              <a:t>案件</a:t>
            </a:r>
            <a:r>
              <a:rPr lang="en-US" altLang="zh-TW" sz="1400"/>
              <a:t>2</a:t>
            </a:r>
            <a:r>
              <a:rPr lang="zh-TW" altLang="en-US" sz="1400"/>
              <a:t>模型預測</a:t>
            </a:r>
            <a:r>
              <a:rPr lang="zh-TW" altLang="en-US" sz="1400" smtClean="0"/>
              <a:t>：</a:t>
            </a:r>
            <a:r>
              <a:rPr lang="zh-TW" altLang="en-US" sz="1400"/>
              <a:t>原告訴求或部分訴求法官同意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2854715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</a:t>
            </a:r>
            <a:r>
              <a:rPr lang="en-US" altLang="zh-TW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600" smtClean="0"/>
              <a:t>被告</a:t>
            </a:r>
            <a:r>
              <a:rPr lang="zh-TW" altLang="zh-TW" sz="1600"/>
              <a:t>於○○年○月○日在○○地毆傷原告○○○……等處，有○○醫院診斷書可證。傷害部分業經提出告訴，經檢察官提起公訴，並經貴院判處罪刑確定在案（○○年度○○字第○○○號）。原告因治療創傷，支出醫療費○○○元，又原告受此不法侵害，身心均痛苦異常，擬請求賠償慰撫金○○○元，以上合計○○○元，因被告拒不給付，為此狀請判決如訴之聲明，以維權益</a:t>
            </a:r>
            <a:r>
              <a:rPr lang="zh-TW" altLang="zh-TW" sz="1600" smtClean="0"/>
              <a:t>。</a:t>
            </a:r>
            <a:endParaRPr lang="zh-TW" altLang="zh-TW" sz="1600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137057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</a:t>
            </a:r>
            <a:r>
              <a:rPr lang="en-US" altLang="zh-TW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smtClean="0"/>
              <a:t>原告</a:t>
            </a:r>
            <a:r>
              <a:rPr lang="zh-TW" altLang="en-US" sz="1600"/>
              <a:t>起訴主張：被告涉嫌教唆訴外人莊欽培、陳銘錫、洪鴻斌等人為不實之證述，使檢察官陷於錯誤而為錯誤之事實認定，使被告因此得財產上之利益，即免除原向原告翁國得調借新臺幣（下同）</a:t>
            </a:r>
            <a:r>
              <a:rPr lang="en-US" altLang="zh-TW" sz="1600"/>
              <a:t>270</a:t>
            </a:r>
            <a:r>
              <a:rPr lang="zh-TW" altLang="en-US" sz="1600"/>
              <a:t>萬元（下稱系爭借款）之債務，又原告翁國得將其對被告之系爭借款之債權轉讓給原告許清泉，所以也使原告許清泉的債權受到侵害等語，爰依民法第</a:t>
            </a:r>
            <a:r>
              <a:rPr lang="en-US" altLang="zh-TW" sz="1600"/>
              <a:t>184</a:t>
            </a:r>
            <a:r>
              <a:rPr lang="zh-TW" altLang="en-US" sz="1600"/>
              <a:t>條第</a:t>
            </a:r>
            <a:r>
              <a:rPr lang="en-US" altLang="zh-TW" sz="1600"/>
              <a:t>1</a:t>
            </a:r>
            <a:r>
              <a:rPr lang="zh-TW" altLang="en-US" sz="1600"/>
              <a:t>項前段規定請求被告負侵權行為損害賠償責任等語。並聲明：被告應分別給付原告翁國得、許清泉</a:t>
            </a:r>
            <a:r>
              <a:rPr lang="en-US" altLang="zh-TW" sz="1600"/>
              <a:t>20</a:t>
            </a:r>
            <a:r>
              <a:rPr lang="zh-TW" altLang="en-US" sz="1600"/>
              <a:t>萬元，及均自起訴狀繕本送達翌日起至清償日止，按週年利率百分之五計算之利息。</a:t>
            </a:r>
          </a:p>
          <a:p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3920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模型測試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5702"/>
            <a:ext cx="6229205" cy="4889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410734" y="1473958"/>
            <a:ext cx="35347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2019/01/11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更新：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可以選擇模型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（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TextCNN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預設為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TextCNN</a:t>
            </a:r>
          </a:p>
          <a:p>
            <a:pPr>
              <a:lnSpc>
                <a:spcPct val="150000"/>
              </a:lnSpc>
            </a:pP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顯示判決機率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562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判決預測流程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955" y="1307918"/>
            <a:ext cx="3704302" cy="368484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TW" altLang="zh-TW" sz="2800" b="1"/>
              <a:t>資料蒐集</a:t>
            </a:r>
            <a:endParaRPr lang="zh-TW" altLang="zh-TW" sz="2800"/>
          </a:p>
          <a:p>
            <a:pPr>
              <a:lnSpc>
                <a:spcPct val="150000"/>
              </a:lnSpc>
            </a:pPr>
            <a:r>
              <a:rPr lang="zh-TW" altLang="zh-TW" sz="2000"/>
              <a:t>司法院</a:t>
            </a:r>
            <a:r>
              <a:rPr lang="en-US" altLang="zh-TW" sz="2000"/>
              <a:t>API</a:t>
            </a:r>
            <a:r>
              <a:rPr lang="zh-TW" altLang="zh-TW" sz="2000"/>
              <a:t>取得判決書</a:t>
            </a:r>
          </a:p>
          <a:p>
            <a:pPr>
              <a:lnSpc>
                <a:spcPct val="150000"/>
              </a:lnSpc>
            </a:pPr>
            <a:r>
              <a:rPr lang="zh-TW" altLang="zh-TW" sz="2000"/>
              <a:t>全國法規資料庫爬取法規</a:t>
            </a:r>
          </a:p>
          <a:p>
            <a:pPr>
              <a:lnSpc>
                <a:spcPct val="150000"/>
              </a:lnSpc>
            </a:pPr>
            <a:r>
              <a:rPr lang="zh-TW" altLang="zh-TW" sz="2000"/>
              <a:t>金旺提供法律相關專用詞</a:t>
            </a:r>
            <a:endParaRPr lang="zh-TW" altLang="en-US" sz="200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439257" y="1280671"/>
            <a:ext cx="3996812" cy="371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zh-TW" altLang="zh-TW" sz="2800" b="1" smtClean="0"/>
              <a:t>判決書</a:t>
            </a:r>
            <a:r>
              <a:rPr lang="zh-TW" altLang="en-US" sz="2800" b="1"/>
              <a:t>整</a:t>
            </a:r>
            <a:r>
              <a:rPr lang="zh-TW" altLang="zh-TW" sz="2800" b="1" smtClean="0"/>
              <a:t>理</a:t>
            </a:r>
            <a:endParaRPr lang="zh-TW" altLang="zh-TW" sz="2800"/>
          </a:p>
          <a:p>
            <a:pPr>
              <a:lnSpc>
                <a:spcPct val="150000"/>
              </a:lnSpc>
            </a:pPr>
            <a:r>
              <a:rPr lang="zh-TW" altLang="en-US" sz="2000"/>
              <a:t>清</a:t>
            </a:r>
            <a:r>
              <a:rPr lang="zh-TW" altLang="zh-TW" sz="2000" smtClean="0"/>
              <a:t>理</a:t>
            </a:r>
            <a:r>
              <a:rPr lang="en-US" altLang="zh-TW" sz="2000"/>
              <a:t>json</a:t>
            </a:r>
            <a:r>
              <a:rPr lang="zh-TW" altLang="zh-TW" sz="2000" smtClean="0"/>
              <a:t>檔</a:t>
            </a:r>
            <a:endParaRPr lang="zh-TW" altLang="zh-TW" sz="2000"/>
          </a:p>
          <a:p>
            <a:pPr>
              <a:lnSpc>
                <a:spcPct val="150000"/>
              </a:lnSpc>
            </a:pPr>
            <a:r>
              <a:rPr lang="zh-TW" altLang="en-US" sz="2000" smtClean="0"/>
              <a:t>擷取資訊（</a:t>
            </a:r>
            <a:r>
              <a:rPr lang="zh-TW" altLang="zh-TW" sz="2000" smtClean="0"/>
              <a:t>正</a:t>
            </a:r>
            <a:r>
              <a:rPr lang="zh-TW" altLang="zh-TW" sz="2000"/>
              <a:t>則表達</a:t>
            </a:r>
            <a:r>
              <a:rPr lang="zh-TW" altLang="zh-TW" sz="2000" smtClean="0"/>
              <a:t>式</a:t>
            </a:r>
            <a:r>
              <a:rPr lang="zh-TW" altLang="en-US" sz="2000" smtClean="0"/>
              <a:t>）</a:t>
            </a:r>
            <a:endParaRPr lang="en-US" altLang="zh-TW" sz="2000" smtClean="0"/>
          </a:p>
          <a:p>
            <a:pPr>
              <a:lnSpc>
                <a:spcPct val="150000"/>
              </a:lnSpc>
            </a:pPr>
            <a:r>
              <a:rPr lang="zh-TW" altLang="zh-TW" sz="2000" smtClean="0"/>
              <a:t>縮小</a:t>
            </a:r>
            <a:r>
              <a:rPr lang="zh-TW" altLang="zh-TW" sz="2000"/>
              <a:t>範圍、判決主文上</a:t>
            </a:r>
            <a:r>
              <a:rPr lang="zh-TW" altLang="zh-TW" sz="2000" smtClean="0"/>
              <a:t>標籤</a:t>
            </a:r>
            <a:endParaRPr lang="zh-TW" altLang="zh-TW" sz="200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436068" y="1280671"/>
            <a:ext cx="3583859" cy="371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zh-TW" altLang="zh-TW" sz="2800" b="1"/>
              <a:t>判決</a:t>
            </a:r>
            <a:r>
              <a:rPr lang="zh-TW" altLang="zh-TW" sz="2800" b="1" smtClean="0"/>
              <a:t>預測</a:t>
            </a:r>
            <a:endParaRPr lang="zh-TW" altLang="zh-TW" sz="2000"/>
          </a:p>
          <a:p>
            <a:pPr>
              <a:lnSpc>
                <a:spcPct val="150000"/>
              </a:lnSpc>
            </a:pPr>
            <a:r>
              <a:rPr lang="zh-TW" altLang="en-US" sz="2000" smtClean="0"/>
              <a:t>結巴斷詞</a:t>
            </a:r>
            <a:endParaRPr lang="en-US" altLang="zh-TW" sz="2000"/>
          </a:p>
          <a:p>
            <a:pPr>
              <a:lnSpc>
                <a:spcPct val="150000"/>
              </a:lnSpc>
            </a:pPr>
            <a:r>
              <a:rPr lang="zh-TW" altLang="en-US" sz="2000" smtClean="0"/>
              <a:t>詞向量前處理</a:t>
            </a:r>
            <a:endParaRPr lang="en-US" altLang="zh-TW" sz="2000" smtClean="0"/>
          </a:p>
          <a:p>
            <a:pPr>
              <a:lnSpc>
                <a:spcPct val="150000"/>
              </a:lnSpc>
            </a:pPr>
            <a:r>
              <a:rPr lang="en-US" altLang="zh-TW" sz="2000" smtClean="0"/>
              <a:t>word2vec</a:t>
            </a:r>
            <a:r>
              <a:rPr lang="zh-TW" altLang="zh-TW" sz="2000" smtClean="0"/>
              <a:t>模型</a:t>
            </a:r>
            <a:endParaRPr lang="zh-TW" altLang="zh-TW" sz="2000"/>
          </a:p>
          <a:p>
            <a:pPr>
              <a:lnSpc>
                <a:spcPct val="150000"/>
              </a:lnSpc>
            </a:pPr>
            <a:r>
              <a:rPr lang="en-US" altLang="zh-TW" sz="2000"/>
              <a:t>Keras</a:t>
            </a:r>
            <a:r>
              <a:rPr lang="zh-TW" altLang="zh-TW" sz="2000"/>
              <a:t>建構模型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損害賠償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675602"/>
              </p:ext>
            </p:extLst>
          </p:nvPr>
        </p:nvGraphicFramePr>
        <p:xfrm>
          <a:off x="1511532" y="2156472"/>
          <a:ext cx="4553947" cy="283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46"/>
                <a:gridCol w="1564401"/>
              </a:tblGrid>
              <a:tr h="4725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案由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支付命令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22,545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本票裁定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6,142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損害賠償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2,127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清償借款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1,628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4725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給付簽帳卡消費款</a:t>
                      </a: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1,195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1395283"/>
            <a:ext cx="47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八月份民事判決書案由數量排名：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7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判決結果上標籤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smtClean="0"/>
              <a:t>0</a:t>
            </a:r>
            <a:r>
              <a:rPr lang="zh-TW" altLang="en-US" sz="2800" smtClean="0"/>
              <a:t> </a:t>
            </a:r>
            <a:r>
              <a:rPr lang="zh-TW" altLang="en-US" smtClean="0"/>
              <a:t>原告訴求或部分訴求法官同意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zh-TW"/>
          </a:p>
          <a:p>
            <a:pPr marL="0" indent="0">
              <a:buNone/>
            </a:pPr>
            <a:r>
              <a:rPr lang="en-US" altLang="zh-TW" sz="2800"/>
              <a:t>1</a:t>
            </a:r>
            <a:r>
              <a:rPr lang="en-US" altLang="zh-TW" smtClean="0"/>
              <a:t> </a:t>
            </a:r>
            <a:r>
              <a:rPr lang="zh-TW" altLang="zh-TW" smtClean="0"/>
              <a:t>原告</a:t>
            </a:r>
            <a:r>
              <a:rPr lang="zh-TW" altLang="en-US" smtClean="0"/>
              <a:t>訴求遭</a:t>
            </a:r>
            <a:r>
              <a:rPr lang="zh-TW" altLang="zh-TW" smtClean="0"/>
              <a:t>法院駁回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zh-TW"/>
          </a:p>
          <a:p>
            <a:pPr marL="0" indent="0">
              <a:buNone/>
            </a:pPr>
            <a:r>
              <a:rPr lang="en-US" altLang="zh-TW" sz="2800"/>
              <a:t>2</a:t>
            </a:r>
            <a:r>
              <a:rPr lang="en-US" altLang="zh-TW" smtClean="0"/>
              <a:t> </a:t>
            </a:r>
            <a:r>
              <a:rPr lang="zh-TW" altLang="zh-TW" smtClean="0"/>
              <a:t>其他</a:t>
            </a:r>
            <a:r>
              <a:rPr lang="zh-TW" altLang="zh-TW"/>
              <a:t>情況（原判決廢棄、案件移送其他法院等）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45293" y="3732425"/>
            <a:ext cx="660261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/>
              <a:t>原告之訴及假執行之聲請均駁回。訴訟費用由原告負擔。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45293" y="1781564"/>
            <a:ext cx="9701414" cy="966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/>
              <a:t>被告應給付原告新台幣壹萬零伍拾元，及自民國一百零六年九月三十日起至清償日止，按年息百分之五計算之利息。訴訟費用新台幣壹仟元由被告負擔</a:t>
            </a:r>
            <a:r>
              <a:rPr lang="zh-TW" altLang="en-US" sz="2000" smtClean="0"/>
              <a:t>。</a:t>
            </a:r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1245293" y="5235193"/>
            <a:ext cx="454483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000"/>
              <a:t>原</a:t>
            </a:r>
            <a:r>
              <a:rPr lang="zh-TW" altLang="en-US" sz="2000" smtClean="0"/>
              <a:t>判決廢棄</a:t>
            </a:r>
            <a:r>
              <a:rPr lang="zh-TW" altLang="en-US" sz="2000"/>
              <a:t>，發回臺灣臺中地方法院。</a:t>
            </a:r>
          </a:p>
        </p:txBody>
      </p:sp>
    </p:spTree>
    <p:extLst>
      <p:ext uri="{BB962C8B-B14F-4D97-AF65-F5344CB8AC3E}">
        <p14:creationId xmlns:p14="http://schemas.microsoft.com/office/powerpoint/2010/main" val="36561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592138"/>
            <a:ext cx="4665663" cy="762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/>
              <a:t>去雜訊、遺失值</a:t>
            </a:r>
            <a:r>
              <a:rPr lang="zh-TW" altLang="en-US" smtClean="0"/>
              <a:t>、判決樣本平衡</a:t>
            </a:r>
            <a:endParaRPr lang="en-US" altLang="zh-TW"/>
          </a:p>
        </p:txBody>
      </p:sp>
      <p:sp>
        <p:nvSpPr>
          <p:cNvPr id="5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1590675"/>
            <a:ext cx="4665663" cy="7239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mtClean="0"/>
              <a:t>斷</a:t>
            </a:r>
            <a:r>
              <a:rPr lang="zh-TW" altLang="en-US"/>
              <a:t>詞</a:t>
            </a:r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2590800"/>
            <a:ext cx="4665663" cy="762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mtClean="0"/>
              <a:t>將</a:t>
            </a:r>
            <a:r>
              <a:rPr lang="zh-TW" altLang="en-US"/>
              <a:t>詞換為</a:t>
            </a:r>
            <a:r>
              <a:rPr lang="zh-TW" altLang="en-US" smtClean="0"/>
              <a:t>數字</a:t>
            </a:r>
            <a:endParaRPr lang="en-US" altLang="zh-TW"/>
          </a:p>
        </p:txBody>
      </p:sp>
      <p:sp>
        <p:nvSpPr>
          <p:cNvPr id="7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438397" y="3627438"/>
            <a:ext cx="4665663" cy="762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/>
              <a:t>決定每一篇案件描述的長度</a:t>
            </a:r>
            <a:endParaRPr lang="en-US" altLang="zh-TW"/>
          </a:p>
        </p:txBody>
      </p:sp>
      <p:sp>
        <p:nvSpPr>
          <p:cNvPr id="9" name="內容版面配置區 2"/>
          <p:cNvSpPr>
            <a:spLocks noGrp="1"/>
          </p:cNvSpPr>
          <p:nvPr>
            <p:ph sz="half" idx="4294967295"/>
          </p:nvPr>
        </p:nvSpPr>
        <p:spPr>
          <a:xfrm>
            <a:off x="8081436" y="3500438"/>
            <a:ext cx="3568700" cy="1016000"/>
          </a:xfrm>
          <a:ln>
            <a:solidFill>
              <a:schemeClr val="accent5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TW" altLang="en-US"/>
              <a:t>利用所有的</a:t>
            </a:r>
            <a:r>
              <a:rPr lang="zh-TW" altLang="en-US" smtClean="0"/>
              <a:t>判決書</a:t>
            </a:r>
            <a:endParaRPr lang="en-US" altLang="zh-TW" smtClean="0"/>
          </a:p>
          <a:p>
            <a:pPr marL="0" indent="0" algn="ctr">
              <a:buNone/>
            </a:pPr>
            <a:r>
              <a:rPr lang="zh-TW" altLang="en-US" smtClean="0"/>
              <a:t>訓練</a:t>
            </a:r>
            <a:r>
              <a:rPr lang="en-US" altLang="zh-TW"/>
              <a:t>word2vec</a:t>
            </a:r>
            <a:r>
              <a:rPr lang="zh-TW" altLang="en-US"/>
              <a:t>模型</a:t>
            </a:r>
            <a:endParaRPr lang="en-US" altLang="zh-TW"/>
          </a:p>
        </p:txBody>
      </p:sp>
      <p:sp>
        <p:nvSpPr>
          <p:cNvPr id="10" name="內容版面配置區 2"/>
          <p:cNvSpPr>
            <a:spLocks noGrp="1"/>
          </p:cNvSpPr>
          <p:nvPr>
            <p:ph sz="half" idx="4294967295"/>
          </p:nvPr>
        </p:nvSpPr>
        <p:spPr>
          <a:xfrm>
            <a:off x="2269065" y="5570538"/>
            <a:ext cx="5029200" cy="952500"/>
          </a:xfrm>
          <a:ln>
            <a:solidFill>
              <a:schemeClr val="accent5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/>
              <a:t>利用訓練好的</a:t>
            </a:r>
            <a:r>
              <a:rPr lang="en-US" altLang="zh-TW"/>
              <a:t>word2vec</a:t>
            </a:r>
            <a:r>
              <a:rPr lang="zh-TW" altLang="en-US" smtClean="0"/>
              <a:t>模型</a:t>
            </a:r>
            <a:endParaRPr lang="en-US" altLang="zh-TW" smtClean="0"/>
          </a:p>
          <a:p>
            <a:pPr marL="0" indent="0" algn="ctr">
              <a:buNone/>
            </a:pPr>
            <a:r>
              <a:rPr lang="zh-TW" altLang="en-US" smtClean="0"/>
              <a:t>得到</a:t>
            </a:r>
            <a:r>
              <a:rPr lang="zh-TW" altLang="en-US"/>
              <a:t>各篇案件描述的詞向量</a:t>
            </a:r>
            <a:endParaRPr lang="en-US" altLang="zh-TW"/>
          </a:p>
        </p:txBody>
      </p:sp>
      <p:sp>
        <p:nvSpPr>
          <p:cNvPr id="11" name="等腰三角形 10"/>
          <p:cNvSpPr/>
          <p:nvPr/>
        </p:nvSpPr>
        <p:spPr>
          <a:xfrm rot="10800000">
            <a:off x="4483090" y="1348318"/>
            <a:ext cx="626533" cy="32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4483089" y="2315634"/>
            <a:ext cx="626533" cy="32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4483088" y="3361262"/>
            <a:ext cx="626533" cy="32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4491557" y="4389969"/>
            <a:ext cx="596886" cy="1181101"/>
          </a:xfrm>
          <a:prstGeom prst="downArrow">
            <a:avLst>
              <a:gd name="adj1" fmla="val 50000"/>
              <a:gd name="adj2" fmla="val 58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圖案 15"/>
          <p:cNvSpPr/>
          <p:nvPr/>
        </p:nvSpPr>
        <p:spPr>
          <a:xfrm rot="11248293">
            <a:off x="5285320" y="3797583"/>
            <a:ext cx="2680378" cy="1596742"/>
          </a:xfrm>
          <a:prstGeom prst="swooshArrow">
            <a:avLst>
              <a:gd name="adj1" fmla="val 16310"/>
              <a:gd name="adj2" fmla="val 31370"/>
            </a:avLst>
          </a:prstGeom>
          <a:ln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7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結巴斷詞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600" y="1875295"/>
            <a:ext cx="10744200" cy="369577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jieba</a:t>
            </a:r>
          </a:p>
          <a:p>
            <a:pPr marL="0" indent="0">
              <a:buNone/>
            </a:pPr>
            <a:r>
              <a:rPr lang="en-US" altLang="zh-TW" sz="2000"/>
              <a:t>jieba.</a:t>
            </a:r>
            <a:r>
              <a:rPr lang="en-US" altLang="zh-TW" sz="2000">
                <a:solidFill>
                  <a:schemeClr val="accent5"/>
                </a:solidFill>
              </a:rPr>
              <a:t>set_dictionary</a:t>
            </a:r>
            <a:r>
              <a:rPr lang="en-US" altLang="zh-TW" sz="2000" smtClean="0"/>
              <a:t>(</a:t>
            </a:r>
            <a:r>
              <a:rPr lang="en-US" altLang="zh-TW" sz="2000" smtClean="0">
                <a:solidFill>
                  <a:srgbClr val="C00000"/>
                </a:solidFill>
              </a:rPr>
              <a:t>‘dict.txt’</a:t>
            </a:r>
            <a:r>
              <a:rPr lang="en-US" altLang="zh-TW" sz="2000" smtClean="0"/>
              <a:t>)                  </a:t>
            </a:r>
            <a:r>
              <a:rPr lang="zh-TW" altLang="en-US" sz="2000" smtClean="0"/>
              <a:t>                    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繁體字典</a:t>
            </a:r>
          </a:p>
          <a:p>
            <a:pPr marL="0" indent="0">
              <a:buNone/>
            </a:pPr>
            <a:r>
              <a:rPr lang="en-US" altLang="zh-TW" sz="2000"/>
              <a:t>jieba.</a:t>
            </a:r>
            <a:r>
              <a:rPr lang="en-US" altLang="zh-TW" sz="2000">
                <a:solidFill>
                  <a:schemeClr val="accent5"/>
                </a:solidFill>
              </a:rPr>
              <a:t>load_userdict</a:t>
            </a:r>
            <a:r>
              <a:rPr lang="en-US" altLang="zh-TW" sz="2000" smtClean="0"/>
              <a:t>(</a:t>
            </a:r>
            <a:r>
              <a:rPr lang="en-US" altLang="zh-TW" sz="2000" smtClean="0">
                <a:solidFill>
                  <a:srgbClr val="C00000"/>
                </a:solidFill>
              </a:rPr>
              <a:t>‘special_v3.txt’</a:t>
            </a:r>
            <a:r>
              <a:rPr lang="en-US" altLang="zh-TW" sz="2000" smtClean="0"/>
              <a:t>)   </a:t>
            </a:r>
            <a:r>
              <a:rPr lang="zh-TW" altLang="en-US" sz="2000" smtClean="0"/>
              <a:t>  </a:t>
            </a:r>
            <a:r>
              <a:rPr lang="en-US" altLang="zh-TW" sz="2000" smtClean="0"/>
              <a:t>     </a:t>
            </a:r>
            <a:r>
              <a:rPr lang="zh-TW" altLang="en-US" sz="2000" smtClean="0"/>
              <a:t>             </a:t>
            </a:r>
            <a:r>
              <a:rPr lang="en-US" altLang="zh-TW" sz="2000" smtClean="0"/>
              <a:t>     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法律專用詞字典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with open</a:t>
            </a:r>
            <a:r>
              <a:rPr lang="en-US" altLang="zh-TW" sz="2000" smtClean="0"/>
              <a:t>(</a:t>
            </a:r>
            <a:r>
              <a:rPr lang="en-US" altLang="zh-TW" sz="2000" smtClean="0">
                <a:solidFill>
                  <a:srgbClr val="C00000"/>
                </a:solidFill>
              </a:rPr>
              <a:t>‘stop.txt’</a:t>
            </a:r>
            <a:r>
              <a:rPr lang="en-US" altLang="zh-TW" sz="2000" smtClean="0"/>
              <a:t>, </a:t>
            </a:r>
            <a:r>
              <a:rPr lang="en-US" altLang="zh-TW" sz="2000"/>
              <a:t>encoding</a:t>
            </a:r>
            <a:r>
              <a:rPr lang="en-US" altLang="zh-TW" sz="2000" smtClean="0"/>
              <a:t>=</a:t>
            </a:r>
            <a:r>
              <a:rPr lang="en-US" altLang="zh-TW" sz="2000" smtClean="0">
                <a:solidFill>
                  <a:srgbClr val="C00000"/>
                </a:solidFill>
              </a:rPr>
              <a:t>‘utf_8’</a:t>
            </a:r>
            <a:r>
              <a:rPr lang="en-US" altLang="zh-TW" sz="2000" smtClean="0"/>
              <a:t>)</a:t>
            </a:r>
            <a:r>
              <a:rPr lang="en-US" altLang="zh-TW" sz="2000" smtClean="0">
                <a:solidFill>
                  <a:srgbClr val="C00000"/>
                </a:solidFill>
              </a:rPr>
              <a:t> </a:t>
            </a:r>
            <a:r>
              <a:rPr lang="en-US" altLang="zh-TW" sz="2000"/>
              <a:t>as f:   </a:t>
            </a:r>
            <a:r>
              <a:rPr lang="zh-TW" altLang="en-US" sz="2000" smtClean="0"/>
              <a:t>  </a:t>
            </a:r>
            <a:r>
              <a:rPr lang="en-US" altLang="zh-TW" sz="2000" smtClean="0"/>
              <a:t>  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停止字字典</a:t>
            </a:r>
          </a:p>
          <a:p>
            <a:pPr marL="0" indent="0">
              <a:buNone/>
            </a:pPr>
            <a:r>
              <a:rPr lang="zh-TW" altLang="en-US" sz="2000"/>
              <a:t>    </a:t>
            </a:r>
            <a:r>
              <a:rPr lang="en-US" altLang="zh-TW" sz="2000"/>
              <a:t>stops = f.</a:t>
            </a:r>
            <a:r>
              <a:rPr lang="en-US" altLang="zh-TW" sz="2000">
                <a:solidFill>
                  <a:schemeClr val="accent5"/>
                </a:solidFill>
              </a:rPr>
              <a:t>read</a:t>
            </a:r>
            <a:r>
              <a:rPr lang="en-US" altLang="zh-TW" sz="2000"/>
              <a:t>().</a:t>
            </a:r>
            <a:r>
              <a:rPr lang="en-US" altLang="zh-TW" sz="2000">
                <a:solidFill>
                  <a:schemeClr val="accent5"/>
                </a:solidFill>
              </a:rPr>
              <a:t>split</a:t>
            </a:r>
            <a:r>
              <a:rPr lang="en-US" altLang="zh-TW" sz="2000"/>
              <a:t>('\n</a:t>
            </a:r>
            <a:r>
              <a:rPr lang="en-US" altLang="zh-TW" sz="2000" smtClean="0"/>
              <a:t>')</a:t>
            </a:r>
          </a:p>
          <a:p>
            <a:pPr marL="0" indent="0">
              <a:buNone/>
            </a:pP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text </a:t>
            </a:r>
            <a:r>
              <a:rPr lang="en-US" altLang="zh-TW" sz="2000"/>
              <a:t>= df</a:t>
            </a:r>
            <a:r>
              <a:rPr lang="en-US" altLang="zh-TW" sz="2000" smtClean="0"/>
              <a:t>[ </a:t>
            </a:r>
            <a:r>
              <a:rPr lang="en-US" altLang="zh-TW" sz="2000" smtClean="0">
                <a:solidFill>
                  <a:srgbClr val="C00000"/>
                </a:solidFill>
              </a:rPr>
              <a:t>'</a:t>
            </a:r>
            <a:r>
              <a:rPr lang="zh-TW" altLang="en-US" sz="2000" smtClean="0">
                <a:solidFill>
                  <a:srgbClr val="C00000"/>
                </a:solidFill>
              </a:rPr>
              <a:t>案件描述</a:t>
            </a:r>
            <a:r>
              <a:rPr lang="en-US" altLang="zh-TW" sz="2000">
                <a:solidFill>
                  <a:srgbClr val="C00000"/>
                </a:solidFill>
              </a:rPr>
              <a:t>' </a:t>
            </a:r>
            <a:r>
              <a:rPr lang="en-US" altLang="zh-TW" sz="2000" smtClean="0"/>
              <a:t>].</a:t>
            </a:r>
            <a:r>
              <a:rPr lang="en-US" altLang="zh-TW" sz="2000"/>
              <a:t>tolist()</a:t>
            </a:r>
          </a:p>
          <a:p>
            <a:pPr marL="0" indent="0">
              <a:buNone/>
            </a:pPr>
            <a:r>
              <a:rPr lang="en-US" altLang="zh-TW" sz="2000" smtClean="0"/>
              <a:t>Main_text_list </a:t>
            </a:r>
            <a:r>
              <a:rPr lang="en-US" altLang="zh-TW" sz="2000"/>
              <a:t>=</a:t>
            </a:r>
          </a:p>
          <a:p>
            <a:pPr marL="0" indent="0">
              <a:buNone/>
            </a:pPr>
            <a:r>
              <a:rPr lang="en-US" altLang="zh-TW" sz="2000"/>
              <a:t>[' '.</a:t>
            </a:r>
            <a:r>
              <a:rPr lang="en-US" altLang="zh-TW" sz="2000">
                <a:solidFill>
                  <a:schemeClr val="accent5"/>
                </a:solidFill>
              </a:rPr>
              <a:t>join</a:t>
            </a:r>
            <a:r>
              <a:rPr lang="en-US" altLang="zh-TW" sz="2000" smtClean="0"/>
              <a:t>([word </a:t>
            </a:r>
            <a:r>
              <a:rPr lang="en-US" altLang="zh-TW" sz="2000">
                <a:solidFill>
                  <a:schemeClr val="accent6"/>
                </a:solidFill>
              </a:rPr>
              <a:t>for </a:t>
            </a:r>
            <a:r>
              <a:rPr lang="en-US" altLang="zh-TW" sz="2000"/>
              <a:t>word </a:t>
            </a:r>
            <a:r>
              <a:rPr lang="en-US" altLang="zh-TW" sz="2000">
                <a:solidFill>
                  <a:schemeClr val="accent6"/>
                </a:solidFill>
              </a:rPr>
              <a:t>in</a:t>
            </a:r>
            <a:r>
              <a:rPr lang="en-US" altLang="zh-TW" sz="2000"/>
              <a:t> </a:t>
            </a:r>
            <a:r>
              <a:rPr lang="en-US" altLang="zh-TW" sz="2000" smtClean="0"/>
              <a:t>jieba.cut(txt</a:t>
            </a:r>
            <a:r>
              <a:rPr lang="en-US" altLang="zh-TW" sz="2000"/>
              <a:t>, cut_all=False) </a:t>
            </a:r>
            <a:r>
              <a:rPr lang="en-US" altLang="zh-TW" sz="2000">
                <a:solidFill>
                  <a:schemeClr val="accent6"/>
                </a:solidFill>
              </a:rPr>
              <a:t>if</a:t>
            </a:r>
            <a:r>
              <a:rPr lang="en-US" altLang="zh-TW" sz="2000"/>
              <a:t> word </a:t>
            </a:r>
            <a:r>
              <a:rPr lang="en-US" altLang="zh-TW" sz="2000">
                <a:solidFill>
                  <a:schemeClr val="accent6"/>
                </a:solidFill>
              </a:rPr>
              <a:t>not in </a:t>
            </a:r>
            <a:r>
              <a:rPr lang="en-US" altLang="zh-TW" sz="2000"/>
              <a:t>stops ]) </a:t>
            </a:r>
            <a:r>
              <a:rPr lang="en-US" altLang="zh-TW" sz="2000" smtClean="0">
                <a:solidFill>
                  <a:schemeClr val="accent6"/>
                </a:solidFill>
              </a:rPr>
              <a:t>for</a:t>
            </a:r>
            <a:r>
              <a:rPr lang="en-US" altLang="zh-TW" sz="2000" smtClean="0"/>
              <a:t> </a:t>
            </a:r>
            <a:r>
              <a:rPr lang="en-US" altLang="zh-TW" sz="2000"/>
              <a:t>txt</a:t>
            </a:r>
            <a:r>
              <a:rPr lang="en-US" altLang="zh-TW" sz="2000">
                <a:solidFill>
                  <a:schemeClr val="accent6"/>
                </a:solidFill>
              </a:rPr>
              <a:t> </a:t>
            </a:r>
            <a:r>
              <a:rPr lang="en-US" altLang="zh-TW" sz="2000" smtClean="0">
                <a:solidFill>
                  <a:schemeClr val="accent6"/>
                </a:solidFill>
              </a:rPr>
              <a:t>in </a:t>
            </a:r>
            <a:r>
              <a:rPr lang="en-US" altLang="zh-TW" sz="2000" smtClean="0"/>
              <a:t>text</a:t>
            </a:r>
            <a:r>
              <a:rPr lang="en-US" altLang="zh-TW" sz="2000"/>
              <a:t>]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4782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詞向量前處理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35777"/>
            <a:ext cx="10515600" cy="288584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from</a:t>
            </a:r>
            <a:r>
              <a:rPr lang="en-US" altLang="zh-TW" sz="2000"/>
              <a:t> keras.preprocessing.text </a:t>
            </a: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Tokenizer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from</a:t>
            </a:r>
            <a:r>
              <a:rPr lang="en-US" altLang="zh-TW" sz="2000"/>
              <a:t> keras.preprocessing.sequence </a:t>
            </a: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pad_sequences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accent6"/>
                </a:solidFill>
              </a:rPr>
              <a:t>from</a:t>
            </a:r>
            <a:r>
              <a:rPr lang="en-US" altLang="zh-TW" sz="2000"/>
              <a:t> keras.utils </a:t>
            </a:r>
            <a:r>
              <a:rPr lang="en-US" altLang="zh-TW" sz="2000">
                <a:solidFill>
                  <a:schemeClr val="accent6"/>
                </a:solidFill>
              </a:rPr>
              <a:t>import</a:t>
            </a:r>
            <a:r>
              <a:rPr lang="en-US" altLang="zh-TW" sz="2000"/>
              <a:t> to_categorical, </a:t>
            </a:r>
            <a:r>
              <a:rPr lang="en-US" altLang="zh-TW" sz="2000" smtClean="0"/>
              <a:t>plot_model</a:t>
            </a:r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tokenizer = Tokenizer()</a:t>
            </a:r>
          </a:p>
          <a:p>
            <a:pPr marL="0" indent="0">
              <a:buNone/>
            </a:pPr>
            <a:r>
              <a:rPr lang="en-US" altLang="zh-TW" sz="2000" smtClean="0"/>
              <a:t>tokenizer.fit_on_texts(Main_text_list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r>
              <a:rPr lang="en-US" altLang="zh-TW" sz="2000"/>
              <a:t>sequences = tokenizer.texts_to_sequences(main_text_list)   </a:t>
            </a:r>
          </a:p>
          <a:p>
            <a:pPr marL="0" indent="0">
              <a:buNone/>
            </a:pPr>
            <a:r>
              <a:rPr lang="en-US" altLang="zh-TW" sz="2000"/>
              <a:t>word_index = tokenizer.word_index                               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word_index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將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詞換為數字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代碼</a:t>
            </a:r>
            <a:endParaRPr lang="en-US" altLang="zh-TW" sz="20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/>
              <a:t>data = pad_sequences(sequences, </a:t>
            </a:r>
            <a:r>
              <a:rPr lang="en-US" altLang="zh-TW" sz="2000" smtClean="0"/>
              <a:t>maxlen=1000) </a:t>
            </a:r>
            <a:r>
              <a:rPr lang="zh-TW" altLang="en-US" sz="2000" smtClean="0"/>
              <a:t>    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長度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最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長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1000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字，不足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1000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字用</a:t>
            </a: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補齊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sz="2000" smtClean="0">
                <a:solidFill>
                  <a:schemeClr val="accent6">
                    <a:lumMod val="50000"/>
                  </a:schemeClr>
                </a:solidFill>
              </a:rPr>
              <a:t>前</a:t>
            </a:r>
            <a:r>
              <a:rPr lang="en-US" altLang="zh-TW" sz="200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altLang="zh-TW" sz="20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55" y="4238625"/>
            <a:ext cx="4048125" cy="26193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24633" y="6430314"/>
            <a:ext cx="150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案件描述長度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01742" y="4238625"/>
            <a:ext cx="59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</a:p>
        </p:txBody>
      </p:sp>
    </p:spTree>
    <p:extLst>
      <p:ext uri="{BB962C8B-B14F-4D97-AF65-F5344CB8AC3E}">
        <p14:creationId xmlns:p14="http://schemas.microsoft.com/office/powerpoint/2010/main" val="23828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訓練</a:t>
            </a:r>
            <a:r>
              <a:rPr lang="en-US" altLang="zh-TW"/>
              <a:t>w</a:t>
            </a:r>
            <a:r>
              <a:rPr lang="en-US" altLang="zh-TW" smtClean="0"/>
              <a:t>ord2vec</a:t>
            </a:r>
            <a:r>
              <a:rPr lang="zh-TW" altLang="en-US" smtClean="0"/>
              <a:t>模型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5296"/>
            <a:ext cx="10515600" cy="118963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/>
              <a:t>w2v_model = Word2Vec</a:t>
            </a:r>
            <a:r>
              <a:rPr lang="en-US" altLang="zh-TW" sz="2000" smtClean="0"/>
              <a:t>(</a:t>
            </a:r>
            <a:r>
              <a:rPr lang="zh-TW" altLang="en-US" sz="2000" smtClean="0"/>
              <a:t> </a:t>
            </a:r>
            <a:r>
              <a:rPr lang="en-US" altLang="zh-TW" sz="2000" smtClean="0"/>
              <a:t>wordslist</a:t>
            </a:r>
            <a:r>
              <a:rPr lang="en-US" altLang="zh-TW" sz="2000"/>
              <a:t>, </a:t>
            </a:r>
            <a:r>
              <a:rPr lang="en-US" altLang="zh-TW" sz="2000" smtClean="0"/>
              <a:t>size=100</a:t>
            </a:r>
            <a:r>
              <a:rPr lang="zh-TW" altLang="en-US" sz="2000" smtClean="0"/>
              <a:t> </a:t>
            </a:r>
            <a:r>
              <a:rPr lang="en-US" altLang="zh-TW" sz="2000" smtClean="0"/>
              <a:t>)</a:t>
            </a:r>
            <a:r>
              <a:rPr lang="zh-TW" altLang="en-US" sz="2000" smtClean="0"/>
              <a:t> </a:t>
            </a:r>
            <a:endParaRPr lang="en-US" altLang="zh-TW" sz="2000" smtClean="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w2v_model.wv.most_similar(</a:t>
            </a:r>
            <a:r>
              <a:rPr lang="en-US" altLang="zh-TW" sz="2000">
                <a:solidFill>
                  <a:srgbClr val="C00000"/>
                </a:solidFill>
              </a:rPr>
              <a:t>'</a:t>
            </a:r>
            <a:r>
              <a:rPr lang="zh-TW" altLang="en-US" sz="2000">
                <a:solidFill>
                  <a:srgbClr val="C00000"/>
                </a:solidFill>
              </a:rPr>
              <a:t>客車</a:t>
            </a:r>
            <a:r>
              <a:rPr lang="en-US" altLang="zh-TW" sz="2000">
                <a:solidFill>
                  <a:srgbClr val="C00000"/>
                </a:solidFill>
              </a:rPr>
              <a:t>'</a:t>
            </a:r>
            <a:r>
              <a:rPr lang="en-US" altLang="zh-TW" sz="2000"/>
              <a:t>)</a:t>
            </a:r>
            <a:endParaRPr lang="zh-TW" altLang="en-US" sz="200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3318754"/>
            <a:ext cx="4512733" cy="29845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/>
              <a:t>[('</a:t>
            </a:r>
            <a:r>
              <a:rPr lang="zh-TW" altLang="en-US" sz="2000"/>
              <a:t>貨車</a:t>
            </a:r>
            <a:r>
              <a:rPr lang="en-US" altLang="zh-TW" sz="2000"/>
              <a:t>', 0.890654981136322),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自小客車</a:t>
            </a:r>
            <a:r>
              <a:rPr lang="en-US" altLang="zh-TW" sz="2000"/>
              <a:t>', 0.8052800893783569),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小客</a:t>
            </a:r>
            <a:r>
              <a:rPr lang="en-US" altLang="zh-TW" sz="2000"/>
              <a:t>', 0.782107949256897</a:t>
            </a:r>
            <a:r>
              <a:rPr lang="en-US" altLang="zh-TW" sz="2000" smtClean="0"/>
              <a:t>),</a:t>
            </a:r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大客車</a:t>
            </a:r>
            <a:r>
              <a:rPr lang="en-US" altLang="zh-TW" sz="2000"/>
              <a:t>', 0.7577944993972778</a:t>
            </a:r>
            <a:r>
              <a:rPr lang="en-US" altLang="zh-TW" sz="2000" smtClean="0"/>
              <a:t>),</a:t>
            </a:r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客貨</a:t>
            </a:r>
            <a:r>
              <a:rPr lang="en-US" altLang="zh-TW" sz="2000"/>
              <a:t>', 0.7339860200881958</a:t>
            </a:r>
            <a:r>
              <a:rPr lang="en-US" altLang="zh-TW" sz="2000" smtClean="0"/>
              <a:t>),</a:t>
            </a:r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曳引車</a:t>
            </a:r>
            <a:r>
              <a:rPr lang="en-US" altLang="zh-TW" sz="2000"/>
              <a:t>', 0.7284026741981506),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聯結車</a:t>
            </a:r>
            <a:r>
              <a:rPr lang="en-US" altLang="zh-TW" sz="2000"/>
              <a:t>', 0.7184268236160278),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車輛</a:t>
            </a:r>
            <a:r>
              <a:rPr lang="en-US" altLang="zh-TW" sz="2000"/>
              <a:t>', 0.7036886215209961),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自小貨車</a:t>
            </a:r>
            <a:r>
              <a:rPr lang="en-US" altLang="zh-TW" sz="2000"/>
              <a:t>', 0.6935261487960815), </a:t>
            </a: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('</a:t>
            </a:r>
            <a:r>
              <a:rPr lang="zh-TW" altLang="en-US" sz="2000"/>
              <a:t>機車</a:t>
            </a:r>
            <a:r>
              <a:rPr lang="en-US" altLang="zh-TW" sz="2000"/>
              <a:t>', 0.6735873222351074)]</a:t>
            </a:r>
            <a:endParaRPr lang="zh-TW" altLang="en-US" sz="200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181600" y="3318754"/>
            <a:ext cx="6138333" cy="1795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保存模型</a:t>
            </a:r>
          </a:p>
          <a:p>
            <a:pPr marL="0" indent="0">
              <a:buNone/>
            </a:pPr>
            <a:r>
              <a:rPr lang="en-US" altLang="zh-TW" sz="2000"/>
              <a:t>w2v_model.save(</a:t>
            </a:r>
            <a:r>
              <a:rPr lang="en-US" altLang="zh-TW" sz="2000">
                <a:solidFill>
                  <a:srgbClr val="C00000"/>
                </a:solidFill>
              </a:rPr>
              <a:t>"w2v_model.model"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z="2000">
                <a:solidFill>
                  <a:schemeClr val="accent6">
                    <a:lumMod val="50000"/>
                  </a:schemeClr>
                </a:solidFill>
              </a:rPr>
              <a:t>模型讀取方式</a:t>
            </a:r>
          </a:p>
          <a:p>
            <a:pPr marL="0" indent="0">
              <a:buNone/>
            </a:pPr>
            <a:r>
              <a:rPr lang="en-US" altLang="zh-TW" sz="2000" smtClean="0"/>
              <a:t>w2v_model </a:t>
            </a:r>
            <a:r>
              <a:rPr lang="en-US" altLang="zh-TW" sz="2000"/>
              <a:t>= Word2Vec.load(</a:t>
            </a:r>
            <a:r>
              <a:rPr lang="en-US" altLang="zh-TW" sz="2000">
                <a:solidFill>
                  <a:srgbClr val="C00000"/>
                </a:solidFill>
              </a:rPr>
              <a:t>"w2v_model.model"</a:t>
            </a:r>
            <a:r>
              <a:rPr lang="en-US" altLang="zh-TW" sz="2000"/>
              <a:t>)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0914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Keras</a:t>
            </a:r>
            <a:r>
              <a:rPr lang="zh-TW" altLang="en-US" smtClean="0"/>
              <a:t> 建構模型 </a:t>
            </a:r>
            <a:r>
              <a:rPr lang="en-US" altLang="zh-TW" smtClean="0"/>
              <a:t>- Embedding Layer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1867"/>
            <a:ext cx="10515600" cy="469053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排列順序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按照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word2vec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詞順序，作為權重餵給 </a:t>
            </a:r>
            <a:r>
              <a:rPr lang="en-US" altLang="zh-TW">
                <a:solidFill>
                  <a:schemeClr val="accent6">
                    <a:lumMod val="50000"/>
                  </a:schemeClr>
                </a:solidFill>
              </a:rPr>
              <a:t>embedding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Layer</a:t>
            </a:r>
            <a:endParaRPr lang="en-US" altLang="zh-TW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讀取預先訓練好的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word2vec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模型</a:t>
            </a:r>
            <a:endParaRPr lang="en-US" altLang="zh-TW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mtClean="0"/>
              <a:t>w2v_model </a:t>
            </a:r>
            <a:r>
              <a:rPr lang="en-US" altLang="zh-TW"/>
              <a:t>= Word2Vec.load(</a:t>
            </a:r>
            <a:r>
              <a:rPr lang="en-US" altLang="zh-TW">
                <a:solidFill>
                  <a:srgbClr val="C00000"/>
                </a:solidFill>
              </a:rPr>
              <a:t>"w2v_model.model</a:t>
            </a:r>
            <a:r>
              <a:rPr lang="en-US" altLang="zh-TW" smtClean="0">
                <a:solidFill>
                  <a:srgbClr val="C00000"/>
                </a:solidFill>
              </a:rPr>
              <a:t>"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將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word_list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對應到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word2vec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詞向量</a:t>
            </a:r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/>
              <a:t>embedding_matrix = np.zeros((</a:t>
            </a:r>
            <a:r>
              <a:rPr lang="en-US" altLang="zh-TW">
                <a:solidFill>
                  <a:schemeClr val="accent6"/>
                </a:solidFill>
              </a:rPr>
              <a:t>len</a:t>
            </a:r>
            <a:r>
              <a:rPr lang="en-US" altLang="zh-TW"/>
              <a:t>(word_index) + </a:t>
            </a:r>
            <a:r>
              <a:rPr lang="en-US" altLang="zh-TW">
                <a:solidFill>
                  <a:schemeClr val="accent6"/>
                </a:solidFill>
              </a:rPr>
              <a:t>1</a:t>
            </a:r>
            <a:r>
              <a:rPr lang="en-US" altLang="zh-TW"/>
              <a:t>, </a:t>
            </a:r>
            <a:r>
              <a:rPr lang="en-US" altLang="zh-TW" smtClean="0">
                <a:solidFill>
                  <a:schemeClr val="accent6"/>
                </a:solidFill>
              </a:rPr>
              <a:t>100</a:t>
            </a:r>
            <a:r>
              <a:rPr lang="en-US" altLang="zh-TW" smtClean="0"/>
              <a:t>)) </a:t>
            </a:r>
          </a:p>
          <a:p>
            <a:pPr marL="0" indent="0">
              <a:buNone/>
            </a:pPr>
            <a:r>
              <a:rPr lang="en-US" altLang="zh-TW" smtClean="0">
                <a:solidFill>
                  <a:schemeClr val="accent6"/>
                </a:solidFill>
              </a:rPr>
              <a:t>for</a:t>
            </a:r>
            <a:r>
              <a:rPr lang="en-US" altLang="zh-TW" smtClean="0"/>
              <a:t> </a:t>
            </a:r>
            <a:r>
              <a:rPr lang="en-US" altLang="zh-TW"/>
              <a:t>word, i </a:t>
            </a:r>
            <a:r>
              <a:rPr lang="en-US" altLang="zh-TW">
                <a:solidFill>
                  <a:schemeClr val="accent6"/>
                </a:solidFill>
              </a:rPr>
              <a:t>in</a:t>
            </a:r>
            <a:r>
              <a:rPr lang="en-US" altLang="zh-TW"/>
              <a:t> word_index.items(): 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accent6"/>
                </a:solidFill>
              </a:rPr>
              <a:t>    if </a:t>
            </a:r>
            <a:r>
              <a:rPr lang="en-US" altLang="zh-TW"/>
              <a:t>str(word) </a:t>
            </a:r>
            <a:r>
              <a:rPr lang="en-US" altLang="zh-TW">
                <a:solidFill>
                  <a:schemeClr val="accent6"/>
                </a:solidFill>
              </a:rPr>
              <a:t>in</a:t>
            </a:r>
            <a:r>
              <a:rPr lang="en-US" altLang="zh-TW"/>
              <a:t> w2v_model:</a:t>
            </a:r>
          </a:p>
          <a:p>
            <a:pPr marL="0" indent="0">
              <a:buNone/>
            </a:pPr>
            <a:r>
              <a:rPr lang="en-US" altLang="zh-TW"/>
              <a:t>        embedding_matrix[i] = np.asarray(w2v_model[</a:t>
            </a:r>
            <a:r>
              <a:rPr lang="en-US" altLang="zh-TW">
                <a:solidFill>
                  <a:schemeClr val="accent6"/>
                </a:solidFill>
              </a:rPr>
              <a:t>str</a:t>
            </a:r>
            <a:r>
              <a:rPr lang="en-US" altLang="zh-TW"/>
              <a:t>(word)],dtype=</a:t>
            </a:r>
            <a:r>
              <a:rPr lang="en-US" altLang="zh-TW">
                <a:solidFill>
                  <a:srgbClr val="C00000"/>
                </a:solidFill>
              </a:rPr>
              <a:t>'float32'</a:t>
            </a:r>
            <a:r>
              <a:rPr lang="en-US" altLang="zh-TW"/>
              <a:t>) 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設定 </a:t>
            </a:r>
            <a:r>
              <a:rPr lang="en-US" altLang="zh-TW" smtClean="0">
                <a:solidFill>
                  <a:schemeClr val="accent6">
                    <a:lumMod val="50000"/>
                  </a:schemeClr>
                </a:solidFill>
              </a:rPr>
              <a:t>embedding</a:t>
            </a:r>
            <a:r>
              <a:rPr lang="zh-TW" altLang="en-US" smtClean="0">
                <a:solidFill>
                  <a:schemeClr val="accent6">
                    <a:lumMod val="50000"/>
                  </a:schemeClr>
                </a:solidFill>
              </a:rPr>
              <a:t> 層</a:t>
            </a:r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/>
              <a:t>embedding_layer = Embedding(</a:t>
            </a:r>
            <a:r>
              <a:rPr lang="en-US" altLang="zh-TW">
                <a:solidFill>
                  <a:schemeClr val="accent6"/>
                </a:solidFill>
              </a:rPr>
              <a:t>len</a:t>
            </a:r>
            <a:r>
              <a:rPr lang="en-US" altLang="zh-TW"/>
              <a:t>(word_index) + </a:t>
            </a:r>
            <a:r>
              <a:rPr lang="en-US" altLang="zh-TW">
                <a:solidFill>
                  <a:schemeClr val="accent6"/>
                </a:solidFill>
              </a:rPr>
              <a:t>1</a:t>
            </a:r>
            <a:r>
              <a:rPr lang="en-US" altLang="zh-TW"/>
              <a:t>,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 </a:t>
            </a:r>
            <a:r>
              <a:rPr lang="en-US" altLang="zh-TW" smtClean="0"/>
              <a:t>                                                           </a:t>
            </a:r>
            <a:r>
              <a:rPr lang="en-US" altLang="zh-TW" smtClean="0">
                <a:solidFill>
                  <a:schemeClr val="accent6"/>
                </a:solidFill>
              </a:rPr>
              <a:t>100</a:t>
            </a:r>
            <a:r>
              <a:rPr lang="en-US" altLang="zh-TW" smtClean="0"/>
              <a:t>,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                 </a:t>
            </a:r>
            <a:r>
              <a:rPr lang="en-US" altLang="zh-TW" smtClean="0"/>
              <a:t>                                       </a:t>
            </a:r>
            <a:r>
              <a:rPr lang="en-US" altLang="zh-TW"/>
              <a:t>weights=[embedding_matrix],                              </a:t>
            </a:r>
          </a:p>
          <a:p>
            <a:pPr marL="0" indent="0">
              <a:buNone/>
            </a:pPr>
            <a:r>
              <a:rPr lang="en-US" altLang="zh-TW"/>
              <a:t>                   </a:t>
            </a:r>
            <a:r>
              <a:rPr lang="en-US" altLang="zh-TW" smtClean="0"/>
              <a:t>                                         input_length=</a:t>
            </a:r>
            <a:r>
              <a:rPr lang="en-US" altLang="zh-TW" smtClean="0">
                <a:solidFill>
                  <a:schemeClr val="accent6"/>
                </a:solidFill>
              </a:rPr>
              <a:t>1000</a:t>
            </a:r>
            <a:r>
              <a:rPr lang="en-US" altLang="zh-TW" smtClean="0"/>
              <a:t>,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                    </a:t>
            </a:r>
            <a:r>
              <a:rPr lang="en-US" altLang="zh-TW" smtClean="0"/>
              <a:t>                                    </a:t>
            </a:r>
            <a:r>
              <a:rPr lang="en-US" altLang="zh-TW"/>
              <a:t>trainable=</a:t>
            </a:r>
            <a:r>
              <a:rPr lang="en-US" altLang="zh-TW">
                <a:solidFill>
                  <a:schemeClr val="accent6"/>
                </a:solidFill>
              </a:rPr>
              <a:t>False</a:t>
            </a:r>
            <a:r>
              <a:rPr lang="en-US" altLang="zh-TW" smtClean="0"/>
              <a:t>)</a:t>
            </a:r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智冠_例行(藍白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智冠_例行(藍白)" id="{600696CE-961C-4DB5-BF7D-A83FC4AD7ED3}" vid="{99509200-5CED-4BB9-BD98-C67F781D0F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智冠_例行(藍白)</Template>
  <TotalTime>3216</TotalTime>
  <Words>934</Words>
  <Application>Microsoft Office PowerPoint</Application>
  <PresentationFormat>寬螢幕</PresentationFormat>
  <Paragraphs>135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Berlin Sans FB</vt:lpstr>
      <vt:lpstr>Calibri</vt:lpstr>
      <vt:lpstr>智冠_例行(藍白)</vt:lpstr>
      <vt:lpstr>進度報告1228 判決預測-損害賠償</vt:lpstr>
      <vt:lpstr>判決預測流程</vt:lpstr>
      <vt:lpstr>損害賠償</vt:lpstr>
      <vt:lpstr>判決結果上標籤</vt:lpstr>
      <vt:lpstr>PowerPoint 簡報</vt:lpstr>
      <vt:lpstr>結巴斷詞</vt:lpstr>
      <vt:lpstr>詞向量前處理</vt:lpstr>
      <vt:lpstr>訓練word2vec模型</vt:lpstr>
      <vt:lpstr>Keras 建構模型 - Embedding Layer</vt:lpstr>
      <vt:lpstr>模型結果</vt:lpstr>
      <vt:lpstr>模型測試</vt:lpstr>
      <vt:lpstr>模型測試</vt:lpstr>
      <vt:lpstr>模型測試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涵杰 游</dc:creator>
  <cp:lastModifiedBy>涵杰 游</cp:lastModifiedBy>
  <cp:revision>62</cp:revision>
  <dcterms:created xsi:type="dcterms:W3CDTF">2018-12-11T07:39:56Z</dcterms:created>
  <dcterms:modified xsi:type="dcterms:W3CDTF">2019-01-11T09:58:21Z</dcterms:modified>
</cp:coreProperties>
</file>