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007912" y="2513089"/>
            <a:ext cx="5904872" cy="877582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001477" y="4954641"/>
            <a:ext cx="1958408" cy="796885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日期、簡報人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6" name="群組 55"/>
          <p:cNvGrpSpPr/>
          <p:nvPr/>
        </p:nvGrpSpPr>
        <p:grpSpPr>
          <a:xfrm>
            <a:off x="269627" y="2675847"/>
            <a:ext cx="731850" cy="654316"/>
            <a:chOff x="213805" y="2451226"/>
            <a:chExt cx="731850" cy="654316"/>
          </a:xfrm>
        </p:grpSpPr>
        <p:pic>
          <p:nvPicPr>
            <p:cNvPr id="57" name="Picture 22" descr="Image result for bulb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3805" y="2451226"/>
              <a:ext cx="731850" cy="654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8" name="群組 57"/>
            <p:cNvGrpSpPr/>
            <p:nvPr/>
          </p:nvGrpSpPr>
          <p:grpSpPr>
            <a:xfrm rot="1973758">
              <a:off x="556620" y="2456492"/>
              <a:ext cx="235506" cy="72754"/>
              <a:chOff x="968490" y="994389"/>
              <a:chExt cx="2443559" cy="75488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59" name="圓角矩形 58"/>
              <p:cNvSpPr/>
              <p:nvPr/>
            </p:nvSpPr>
            <p:spPr>
              <a:xfrm rot="20700000" flipH="1">
                <a:off x="1447485" y="107994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圓角矩形 59"/>
              <p:cNvSpPr/>
              <p:nvPr/>
            </p:nvSpPr>
            <p:spPr>
              <a:xfrm rot="900000">
                <a:off x="2673299" y="109865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圓角矩形 60"/>
              <p:cNvSpPr/>
              <p:nvPr/>
            </p:nvSpPr>
            <p:spPr>
              <a:xfrm rot="1800000" flipH="1">
                <a:off x="3162222" y="1298738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圓角矩形 61"/>
              <p:cNvSpPr/>
              <p:nvPr/>
            </p:nvSpPr>
            <p:spPr>
              <a:xfrm rot="19800000">
                <a:off x="968490" y="1280964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圓角矩形 62"/>
              <p:cNvSpPr/>
              <p:nvPr/>
            </p:nvSpPr>
            <p:spPr>
              <a:xfrm flipH="1">
                <a:off x="2069391" y="994389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4" name="群組 63"/>
          <p:cNvGrpSpPr/>
          <p:nvPr/>
        </p:nvGrpSpPr>
        <p:grpSpPr>
          <a:xfrm>
            <a:off x="7562232" y="320517"/>
            <a:ext cx="3791568" cy="5951191"/>
            <a:chOff x="-4" y="4"/>
            <a:chExt cx="3457965" cy="5384169"/>
          </a:xfrm>
        </p:grpSpPr>
        <p:grpSp>
          <p:nvGrpSpPr>
            <p:cNvPr id="65" name="群組 64"/>
            <p:cNvGrpSpPr/>
            <p:nvPr/>
          </p:nvGrpSpPr>
          <p:grpSpPr>
            <a:xfrm rot="18761222">
              <a:off x="-634422" y="634422"/>
              <a:ext cx="1835998" cy="567161"/>
              <a:chOff x="-634420" y="634420"/>
              <a:chExt cx="2443559" cy="75488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03" name="圓角矩形 102"/>
              <p:cNvSpPr/>
              <p:nvPr/>
            </p:nvSpPr>
            <p:spPr>
              <a:xfrm rot="20700000" flipH="1">
                <a:off x="-155425" y="719977"/>
                <a:ext cx="249825" cy="450531"/>
              </a:xfrm>
              <a:prstGeom prst="roundRect">
                <a:avLst/>
              </a:prstGeom>
              <a:solidFill>
                <a:srgbClr val="1D4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 rot="900000">
                <a:off x="1070389" y="738687"/>
                <a:ext cx="249825" cy="450531"/>
              </a:xfrm>
              <a:prstGeom prst="roundRect">
                <a:avLst/>
              </a:prstGeom>
              <a:solidFill>
                <a:srgbClr val="1D4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 rot="1800000" flipH="1">
                <a:off x="1559312" y="938769"/>
                <a:ext cx="249827" cy="450531"/>
              </a:xfrm>
              <a:prstGeom prst="roundRect">
                <a:avLst/>
              </a:prstGeom>
              <a:solidFill>
                <a:srgbClr val="1D4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 rot="19800000">
                <a:off x="-634420" y="920995"/>
                <a:ext cx="249827" cy="450531"/>
              </a:xfrm>
              <a:prstGeom prst="roundRect">
                <a:avLst/>
              </a:prstGeom>
              <a:solidFill>
                <a:srgbClr val="1D4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07" name="圓角矩形 106"/>
              <p:cNvSpPr/>
              <p:nvPr/>
            </p:nvSpPr>
            <p:spPr>
              <a:xfrm flipH="1">
                <a:off x="466481" y="634420"/>
                <a:ext cx="249827" cy="450531"/>
              </a:xfrm>
              <a:prstGeom prst="roundRect">
                <a:avLst/>
              </a:prstGeom>
              <a:solidFill>
                <a:srgbClr val="1D4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</p:grpSp>
        <p:pic>
          <p:nvPicPr>
            <p:cNvPr id="66" name="Picture 28" descr="Related image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250" y="3592328"/>
              <a:ext cx="1791757" cy="1791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Image result for big data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7089" y="1529951"/>
              <a:ext cx="725092" cy="725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8" descr="Image result for POWER BI ico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020" y="2478400"/>
              <a:ext cx="353918" cy="371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10" descr="Related image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8699" y="826420"/>
              <a:ext cx="586068" cy="586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18" descr="Image result for pie chart icon black and white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455" y="863078"/>
              <a:ext cx="469047" cy="469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34" descr="Image result for python icon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153" y="2776292"/>
              <a:ext cx="472499" cy="472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38" descr="Image result for raw data ICON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54275">
              <a:off x="2068985" y="3772218"/>
              <a:ext cx="644923" cy="644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0" descr="Image result for brain ICON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29608">
              <a:off x="418299" y="961223"/>
              <a:ext cx="919550" cy="91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744" y="2615281"/>
              <a:ext cx="351435" cy="739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65844">
              <a:off x="805185" y="1597615"/>
              <a:ext cx="351435" cy="739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601" y="2530411"/>
              <a:ext cx="351435" cy="739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4" descr="Image result for pen icon"/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334813">
              <a:off x="2400893" y="3345633"/>
              <a:ext cx="383542" cy="383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52" descr="Image result for computer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796" y="3412476"/>
              <a:ext cx="734691" cy="734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60" descr="Image result for r icon"/>
            <p:cNvPicPr>
              <a:picLocks noChangeAspect="1" noChangeArrowheads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984" y="1933232"/>
              <a:ext cx="588358" cy="588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66" descr="Image result for email icon"/>
            <p:cNvPicPr>
              <a:picLocks noChangeAspect="1" noChangeArrowheads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819" y="3879729"/>
              <a:ext cx="480493" cy="480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2" name="群組 81"/>
            <p:cNvGrpSpPr/>
            <p:nvPr/>
          </p:nvGrpSpPr>
          <p:grpSpPr>
            <a:xfrm rot="8608659">
              <a:off x="2138078" y="2452042"/>
              <a:ext cx="631019" cy="287236"/>
              <a:chOff x="2138078" y="2452042"/>
              <a:chExt cx="2248799" cy="1023687"/>
            </a:xfrm>
          </p:grpSpPr>
          <p:pic>
            <p:nvPicPr>
              <p:cNvPr id="101" name="Picture 56" descr="Related image"/>
              <p:cNvPicPr>
                <a:picLocks noChangeAspect="1" noChangeArrowheads="1"/>
              </p:cNvPicPr>
              <p:nvPr/>
            </p:nvPicPr>
            <p:blipFill>
              <a:blip r:embed="rId17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2138078" y="2452042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56" descr="Related image"/>
              <p:cNvPicPr>
                <a:picLocks noChangeAspect="1" noChangeArrowheads="1"/>
              </p:cNvPicPr>
              <p:nvPr/>
            </p:nvPicPr>
            <p:blipFill>
              <a:blip r:embed="rId17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3364452" y="2453304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3" name="Picture 68" descr="Image result for business chart icon"/>
            <p:cNvPicPr>
              <a:picLocks noChangeAspect="1" noChangeArrowheads="1"/>
            </p:cNvPicPr>
            <p:nvPr/>
          </p:nvPicPr>
          <p:blipFill>
            <a:blip r:embed="rId1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142" y="1237222"/>
              <a:ext cx="764816" cy="764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70" descr="Image result for scatter chart icon"/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64458">
              <a:off x="1750275" y="394505"/>
              <a:ext cx="540776" cy="540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74" descr="Image result for money icon"/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232" y="1898830"/>
              <a:ext cx="559729" cy="559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76" descr="Related image"/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20" y="2823518"/>
              <a:ext cx="531208" cy="5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7" name="群組 86"/>
            <p:cNvGrpSpPr/>
            <p:nvPr/>
          </p:nvGrpSpPr>
          <p:grpSpPr>
            <a:xfrm>
              <a:off x="1501883" y="2929550"/>
              <a:ext cx="905647" cy="809741"/>
              <a:chOff x="1501883" y="2929550"/>
              <a:chExt cx="731850" cy="654316"/>
            </a:xfrm>
          </p:grpSpPr>
          <p:pic>
            <p:nvPicPr>
              <p:cNvPr id="94" name="Picture 22" descr="Image result for bulb icon"/>
              <p:cNvPicPr>
                <a:picLocks noChangeAspect="1" noChangeArrowheads="1"/>
              </p:cNvPicPr>
              <p:nvPr/>
            </p:nvPicPr>
            <p:blipFill>
              <a:blip r:embed="rId2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501883" y="2929550"/>
                <a:ext cx="731850" cy="654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5" name="群組 94"/>
              <p:cNvGrpSpPr/>
              <p:nvPr/>
            </p:nvGrpSpPr>
            <p:grpSpPr>
              <a:xfrm rot="1973758">
                <a:off x="1844708" y="2934809"/>
                <a:ext cx="235508" cy="72753"/>
                <a:chOff x="1844710" y="2934811"/>
                <a:chExt cx="2443559" cy="754880"/>
              </a:xfrm>
            </p:grpSpPr>
            <p:sp>
              <p:nvSpPr>
                <p:cNvPr id="96" name="圓角矩形 95"/>
                <p:cNvSpPr/>
                <p:nvPr/>
              </p:nvSpPr>
              <p:spPr>
                <a:xfrm rot="20700000" flipH="1">
                  <a:off x="2323705" y="3020368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97" name="圓角矩形 96"/>
                <p:cNvSpPr/>
                <p:nvPr/>
              </p:nvSpPr>
              <p:spPr>
                <a:xfrm rot="900000">
                  <a:off x="3549519" y="3039078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98" name="圓角矩形 97"/>
                <p:cNvSpPr/>
                <p:nvPr/>
              </p:nvSpPr>
              <p:spPr>
                <a:xfrm rot="1800000" flipH="1">
                  <a:off x="4038442" y="3239160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99" name="圓角矩形 98"/>
                <p:cNvSpPr/>
                <p:nvPr/>
              </p:nvSpPr>
              <p:spPr>
                <a:xfrm rot="19800000">
                  <a:off x="1844710" y="3221386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00" name="圓角矩形 99"/>
                <p:cNvSpPr/>
                <p:nvPr/>
              </p:nvSpPr>
              <p:spPr>
                <a:xfrm flipH="1">
                  <a:off x="2945611" y="2934811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</p:grpSp>
        <p:pic>
          <p:nvPicPr>
            <p:cNvPr id="88" name="Picture 2" descr="Image result for sql icon"/>
            <p:cNvPicPr>
              <a:picLocks noChangeAspect="1" noChangeArrowheads="1"/>
            </p:cNvPicPr>
            <p:nvPr/>
          </p:nvPicPr>
          <p:blipFill>
            <a:blip r:embed="rId2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1438" y="2068140"/>
              <a:ext cx="611579" cy="611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4" descr="「excel vba icon」的圖片搜尋結果"/>
            <p:cNvPicPr>
              <a:picLocks noChangeAspect="1" noChangeArrowheads="1"/>
            </p:cNvPicPr>
            <p:nvPr/>
          </p:nvPicPr>
          <p:blipFill>
            <a:blip r:embed="rId2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341" y="1109137"/>
              <a:ext cx="930959" cy="841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74" descr="Image result for money icon"/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157" y="2009661"/>
              <a:ext cx="422214" cy="422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449" y="2720046"/>
              <a:ext cx="351435" cy="739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70" descr="Image result for scatter chart icon"/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73420">
              <a:off x="1014619" y="2157621"/>
              <a:ext cx="540776" cy="540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4" descr="「eraser icon」的圖片搜尋結果"/>
            <p:cNvPicPr>
              <a:picLocks noChangeAspect="1" noChangeArrowheads="1"/>
            </p:cNvPicPr>
            <p:nvPr/>
          </p:nvPicPr>
          <p:blipFill>
            <a:blip r:embed="rId2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3600" y="3330448"/>
              <a:ext cx="442492" cy="442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群組 7"/>
          <p:cNvGrpSpPr/>
          <p:nvPr userDrawn="1"/>
        </p:nvGrpSpPr>
        <p:grpSpPr>
          <a:xfrm>
            <a:off x="7956665" y="2558784"/>
            <a:ext cx="950526" cy="956124"/>
            <a:chOff x="7837043" y="2551492"/>
            <a:chExt cx="1146269" cy="1037405"/>
          </a:xfrm>
        </p:grpSpPr>
        <p:sp>
          <p:nvSpPr>
            <p:cNvPr id="7" name="矩形 6"/>
            <p:cNvSpPr/>
            <p:nvPr userDrawn="1"/>
          </p:nvSpPr>
          <p:spPr>
            <a:xfrm>
              <a:off x="7837043" y="2551492"/>
              <a:ext cx="55599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5400" b="1" cap="none" spc="0" smtClean="0">
                  <a:ln w="0"/>
                  <a:solidFill>
                    <a:schemeClr val="accent4">
                      <a:lumMod val="75000"/>
                    </a:schemeClr>
                  </a:solidFill>
                  <a:effectLst/>
                </a:rPr>
                <a:t>文</a:t>
              </a:r>
              <a:endParaRPr lang="zh-TW" altLang="en-US" sz="5400" b="1" cap="none" spc="0">
                <a:ln w="0"/>
                <a:solidFill>
                  <a:schemeClr val="accent4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338490" y="2665567"/>
              <a:ext cx="644822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smtClean="0">
                  <a:ln w="0"/>
                  <a:solidFill>
                    <a:schemeClr val="accent4">
                      <a:lumMod val="75000"/>
                    </a:schemeClr>
                  </a:solidFill>
                  <a:effectLst/>
                </a:rPr>
                <a:t>A</a:t>
              </a:r>
              <a:endParaRPr lang="zh-TW" altLang="en-US" sz="5400" b="0" cap="none" spc="0">
                <a:ln w="0"/>
                <a:solidFill>
                  <a:schemeClr val="accent4">
                    <a:lumMod val="75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664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56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95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569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221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01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77825" y="2931886"/>
            <a:ext cx="7321550" cy="1035504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章節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 rot="6832015">
            <a:off x="9337795" y="4352119"/>
            <a:ext cx="1895366" cy="3330991"/>
            <a:chOff x="7652978" y="3016422"/>
            <a:chExt cx="1895366" cy="3330991"/>
          </a:xfrm>
        </p:grpSpPr>
        <p:pic>
          <p:nvPicPr>
            <p:cNvPr id="8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525919" y="5324988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093343" y="4177437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7652978" y="3016422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0724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33834"/>
            <a:ext cx="10515600" cy="903236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72213"/>
            <a:ext cx="10515600" cy="440475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838200" y="1637070"/>
            <a:ext cx="105156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化單一角落矩形 10"/>
          <p:cNvSpPr/>
          <p:nvPr/>
        </p:nvSpPr>
        <p:spPr>
          <a:xfrm>
            <a:off x="2829232" y="16665"/>
            <a:ext cx="1504335" cy="537782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化單一角落矩形 9"/>
          <p:cNvSpPr/>
          <p:nvPr/>
        </p:nvSpPr>
        <p:spPr>
          <a:xfrm>
            <a:off x="1457632" y="16666"/>
            <a:ext cx="1504335" cy="537781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化單一角落矩形 8"/>
          <p:cNvSpPr/>
          <p:nvPr/>
        </p:nvSpPr>
        <p:spPr>
          <a:xfrm>
            <a:off x="0" y="16667"/>
            <a:ext cx="1504335" cy="537780"/>
          </a:xfrm>
          <a:prstGeom prst="round1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257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33834"/>
            <a:ext cx="10515600" cy="903236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72213"/>
            <a:ext cx="10515600" cy="440475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838200" y="1637070"/>
            <a:ext cx="105156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化單一角落矩形 10"/>
          <p:cNvSpPr/>
          <p:nvPr/>
        </p:nvSpPr>
        <p:spPr>
          <a:xfrm>
            <a:off x="2829232" y="16665"/>
            <a:ext cx="1504335" cy="537782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化單一角落矩形 9"/>
          <p:cNvSpPr/>
          <p:nvPr/>
        </p:nvSpPr>
        <p:spPr>
          <a:xfrm>
            <a:off x="1457632" y="16666"/>
            <a:ext cx="1504335" cy="537781"/>
          </a:xfrm>
          <a:prstGeom prst="round1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化單一角落矩形 8"/>
          <p:cNvSpPr/>
          <p:nvPr/>
        </p:nvSpPr>
        <p:spPr>
          <a:xfrm>
            <a:off x="0" y="16667"/>
            <a:ext cx="1504335" cy="537780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224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33834"/>
            <a:ext cx="10515600" cy="903236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72213"/>
            <a:ext cx="10515600" cy="440475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838200" y="1637070"/>
            <a:ext cx="105156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化單一角落矩形 10"/>
          <p:cNvSpPr/>
          <p:nvPr/>
        </p:nvSpPr>
        <p:spPr>
          <a:xfrm>
            <a:off x="2829232" y="16665"/>
            <a:ext cx="1504335" cy="537782"/>
          </a:xfrm>
          <a:prstGeom prst="round1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化單一角落矩形 9"/>
          <p:cNvSpPr/>
          <p:nvPr/>
        </p:nvSpPr>
        <p:spPr>
          <a:xfrm>
            <a:off x="1457632" y="16666"/>
            <a:ext cx="1504335" cy="537781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化單一角落矩形 8"/>
          <p:cNvSpPr/>
          <p:nvPr/>
        </p:nvSpPr>
        <p:spPr>
          <a:xfrm>
            <a:off x="0" y="16667"/>
            <a:ext cx="1504335" cy="537780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32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18240"/>
            <a:ext cx="10515600" cy="903236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5295"/>
            <a:ext cx="10515600" cy="4301668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838200" y="1637070"/>
            <a:ext cx="105156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/>
          <p:cNvGrpSpPr/>
          <p:nvPr/>
        </p:nvGrpSpPr>
        <p:grpSpPr>
          <a:xfrm rot="6832015">
            <a:off x="9337795" y="4720825"/>
            <a:ext cx="1895366" cy="3330991"/>
            <a:chOff x="7652978" y="3016422"/>
            <a:chExt cx="1895366" cy="3330991"/>
          </a:xfrm>
        </p:grpSpPr>
        <p:pic>
          <p:nvPicPr>
            <p:cNvPr id="10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525919" y="5324988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093343" y="4177437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7652978" y="3016422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5264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433001"/>
            <a:ext cx="5181600" cy="47439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433001"/>
            <a:ext cx="5181600" cy="47439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672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323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435049"/>
            <a:ext cx="5157787" cy="57073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172468"/>
            <a:ext cx="5157787" cy="401719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0612" y="1435049"/>
            <a:ext cx="5183188" cy="57073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172468"/>
            <a:ext cx="5183188" cy="401719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920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6" name="群組 5"/>
          <p:cNvGrpSpPr/>
          <p:nvPr userDrawn="1"/>
        </p:nvGrpSpPr>
        <p:grpSpPr>
          <a:xfrm rot="6832015">
            <a:off x="9337795" y="4352119"/>
            <a:ext cx="1895366" cy="3330991"/>
            <a:chOff x="7652978" y="3016422"/>
            <a:chExt cx="1895366" cy="3330991"/>
          </a:xfrm>
        </p:grpSpPr>
        <p:pic>
          <p:nvPicPr>
            <p:cNvPr id="7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525919" y="5324988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093343" y="4177437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7652978" y="3016422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05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430594"/>
            <a:ext cx="10515600" cy="4746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3E88-2292-4BE2-BFB5-A7613D34FBFA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67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aw.moj.gov.tw/MOBILE/default.aspx" TargetMode="External"/><Relationship Id="rId2" Type="http://schemas.openxmlformats.org/officeDocument/2006/relationships/hyperlink" Target="http://jirs.judicial.gov.tw/FJUD/FJUDQRY01M_1.aspx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taiwanlii.ccu.edu.tw/lawstd_keywordspick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01477" y="2188625"/>
            <a:ext cx="5904872" cy="1483724"/>
          </a:xfrm>
        </p:spPr>
        <p:txBody>
          <a:bodyPr>
            <a:normAutofit/>
          </a:bodyPr>
          <a:lstStyle/>
          <a:p>
            <a:r>
              <a:rPr lang="zh-TW" altLang="en-US" smtClean="0"/>
              <a:t>進度報告</a:t>
            </a:r>
            <a:r>
              <a:rPr lang="en-US" altLang="zh-TW" smtClean="0"/>
              <a:t>1212</a:t>
            </a:r>
            <a:br>
              <a:rPr lang="en-US" altLang="zh-TW" smtClean="0"/>
            </a:br>
            <a:r>
              <a:rPr lang="zh-TW" altLang="en-US" sz="3200" b="0" smtClean="0"/>
              <a:t>判決書</a:t>
            </a:r>
            <a:endParaRPr lang="zh-TW" altLang="en-US" b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游涵杰</a:t>
            </a:r>
            <a:endParaRPr lang="en-US" altLang="zh-TW" smtClean="0"/>
          </a:p>
          <a:p>
            <a:r>
              <a:rPr lang="en-US" altLang="zh-TW" smtClean="0"/>
              <a:t>2018/12/12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12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77766687"/>
              </p:ext>
            </p:extLst>
          </p:nvPr>
        </p:nvGraphicFramePr>
        <p:xfrm>
          <a:off x="373626" y="1535625"/>
          <a:ext cx="11444748" cy="2726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607"/>
                <a:gridCol w="1238864"/>
                <a:gridCol w="1592826"/>
                <a:gridCol w="1106129"/>
                <a:gridCol w="1622322"/>
                <a:gridCol w="1755059"/>
                <a:gridCol w="1858296"/>
                <a:gridCol w="958645"/>
              </a:tblGrid>
              <a:tr h="4406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字號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判決書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案由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判決主文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事實描述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判決書出現法條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法官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1267465">
                <a:tc>
                  <a:txBody>
                    <a:bodyPr/>
                    <a:lstStyle/>
                    <a:p>
                      <a:r>
                        <a:rPr lang="en-US" altLang="zh-TW" sz="1800" b="0" i="0" kern="120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ULDV,</a:t>
                      </a:r>
                    </a:p>
                    <a:p>
                      <a:r>
                        <a:rPr lang="en-US" altLang="zh-TW" sz="1800" b="0" i="0" kern="120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107,</a:t>
                      </a:r>
                    </a:p>
                    <a:p>
                      <a:r>
                        <a:rPr lang="zh-TW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重訴</a:t>
                      </a:r>
                      <a:r>
                        <a:rPr lang="en-US" altLang="zh-TW" sz="1800" b="0" i="0" kern="120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zh-TW" sz="1800" b="0" i="0" kern="120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13,</a:t>
                      </a:r>
                    </a:p>
                    <a:p>
                      <a:r>
                        <a:rPr lang="en-US" altLang="zh-TW" sz="1800" b="0" i="0" kern="120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20180822,1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20180822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臺灣雲林地方法院民事判決</a:t>
                      </a:r>
                      <a:r>
                        <a:rPr lang="en-US" altLang="zh-TW" sz="1800" b="0" i="0" kern="120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107</a:t>
                      </a:r>
                      <a:r>
                        <a:rPr lang="zh-TW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年度重訴字第</a:t>
                      </a:r>
                      <a:r>
                        <a:rPr lang="en-US" altLang="zh-TW" sz="1800" b="0" i="0" kern="120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</a:t>
                      </a:r>
                      <a:r>
                        <a:rPr lang="zh-TW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號原告籃芙蓉葉義葉雅慧葉俐麟葉雅芬共同訴訟代理</a:t>
                      </a:r>
                      <a:r>
                        <a:rPr lang="en-US" altLang="zh-TW" sz="1800" b="0" i="0" kern="120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...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損害賠償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原告之訴駁回。訴訟費用由原告負擔。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被告張明堂、張明修間於民國一００年八月十日就坐落雲林縣○○市○○段○○○地號土地、應有部</a:t>
                      </a:r>
                      <a:r>
                        <a:rPr lang="en-US" altLang="zh-TW" sz="1800" b="0" i="0" kern="120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...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平均地權條例</a:t>
                      </a:r>
                      <a:endParaRPr lang="en-US" altLang="zh-TW" sz="1800" b="0" i="0" kern="1200" smtClean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zh-TW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第</a:t>
                      </a:r>
                      <a:r>
                        <a:rPr lang="en-US" altLang="zh-TW" sz="1800" b="0" i="0" kern="120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47</a:t>
                      </a:r>
                      <a:r>
                        <a:rPr lang="zh-TW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條之</a:t>
                      </a:r>
                      <a:r>
                        <a:rPr lang="en-US" altLang="zh-TW" sz="1800" b="0" i="0" kern="120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陳秋如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2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分析目標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993281"/>
            <a:ext cx="10515600" cy="3419376"/>
          </a:xfrm>
        </p:spPr>
        <p:txBody>
          <a:bodyPr>
            <a:normAutofit/>
          </a:bodyPr>
          <a:lstStyle/>
          <a:p>
            <a:pPr marL="354013" indent="-354013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smtClean="0"/>
              <a:t>案由預測：</a:t>
            </a:r>
            <a:r>
              <a:rPr lang="en-US" altLang="zh-TW" sz="2000" b="1" smtClean="0"/>
              <a:t/>
            </a:r>
            <a:br>
              <a:rPr lang="en-US" altLang="zh-TW" sz="2000" b="1" smtClean="0"/>
            </a:br>
            <a:r>
              <a:rPr lang="zh-TW" altLang="en-US" sz="2000" smtClean="0"/>
              <a:t>依照判決書中對於案件事實之描述，預測案件的案由。</a:t>
            </a:r>
            <a:endParaRPr lang="en-US" altLang="zh-TW" sz="2000" smtClean="0"/>
          </a:p>
          <a:p>
            <a:pPr marL="354013" indent="-354013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smtClean="0"/>
              <a:t>法條推薦：</a:t>
            </a:r>
            <a:r>
              <a:rPr lang="en-US" altLang="zh-TW" sz="2000"/>
              <a:t/>
            </a:r>
            <a:br>
              <a:rPr lang="en-US" altLang="zh-TW" sz="2000"/>
            </a:br>
            <a:r>
              <a:rPr lang="zh-TW" altLang="en-US" sz="2000" smtClean="0"/>
              <a:t>依照</a:t>
            </a:r>
            <a:r>
              <a:rPr lang="zh-TW" altLang="en-US" sz="2000"/>
              <a:t>判決書</a:t>
            </a:r>
            <a:r>
              <a:rPr lang="zh-TW" altLang="en-US" sz="2000"/>
              <a:t>中</a:t>
            </a:r>
            <a:r>
              <a:rPr lang="zh-TW" altLang="en-US" sz="2000" smtClean="0"/>
              <a:t>對案件事實的描述</a:t>
            </a:r>
            <a:r>
              <a:rPr lang="zh-TW" altLang="en-US" sz="2000"/>
              <a:t>，</a:t>
            </a:r>
            <a:r>
              <a:rPr lang="zh-TW" altLang="en-US" sz="2000"/>
              <a:t>預測</a:t>
            </a:r>
            <a:r>
              <a:rPr lang="zh-TW" altLang="en-US" sz="2000" smtClean="0"/>
              <a:t>案件法條。</a:t>
            </a:r>
            <a:r>
              <a:rPr lang="zh-TW" altLang="en-US" sz="2000" i="1"/>
              <a:t>（</a:t>
            </a:r>
            <a:r>
              <a:rPr lang="zh-TW" altLang="en-US" sz="2000" i="1" smtClean="0"/>
              <a:t>監督式</a:t>
            </a:r>
            <a:r>
              <a:rPr lang="zh-TW" altLang="en-US" sz="2000" i="1"/>
              <a:t>）</a:t>
            </a:r>
            <a:r>
              <a:rPr lang="en-US" altLang="zh-TW" sz="2000" i="1" smtClean="0"/>
              <a:t/>
            </a:r>
            <a:br>
              <a:rPr lang="en-US" altLang="zh-TW" sz="2000" i="1" smtClean="0"/>
            </a:br>
            <a:r>
              <a:rPr lang="zh-TW" altLang="en-US" sz="2000" smtClean="0"/>
              <a:t>依照判決書</a:t>
            </a:r>
            <a:r>
              <a:rPr lang="zh-TW" altLang="en-US" sz="2000"/>
              <a:t>中</a:t>
            </a:r>
            <a:r>
              <a:rPr lang="zh-TW" altLang="en-US" sz="2000"/>
              <a:t>對</a:t>
            </a:r>
            <a:r>
              <a:rPr lang="zh-TW" altLang="en-US" sz="2000" smtClean="0"/>
              <a:t>案件的描述與台灣法條內容，推薦案件適用法條。</a:t>
            </a:r>
            <a:r>
              <a:rPr lang="zh-TW" altLang="en-US" sz="2000" i="1" smtClean="0"/>
              <a:t>（非監督</a:t>
            </a:r>
            <a:r>
              <a:rPr lang="zh-TW" altLang="en-US" sz="2000" i="1"/>
              <a:t>式）</a:t>
            </a:r>
            <a:r>
              <a:rPr lang="en-US" altLang="zh-TW" sz="2000" i="1"/>
              <a:t/>
            </a:r>
            <a:br>
              <a:rPr lang="en-US" altLang="zh-TW" sz="2000" i="1"/>
            </a:br>
            <a:endParaRPr lang="en-US" altLang="zh-TW" sz="2000" i="1" smtClean="0"/>
          </a:p>
        </p:txBody>
      </p:sp>
    </p:spTree>
    <p:extLst>
      <p:ext uri="{BB962C8B-B14F-4D97-AF65-F5344CB8AC3E}">
        <p14:creationId xmlns:p14="http://schemas.microsoft.com/office/powerpoint/2010/main" val="41883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資</a:t>
            </a:r>
            <a:r>
              <a:rPr lang="zh-TW" altLang="en-US"/>
              <a:t>源</a:t>
            </a:r>
            <a:r>
              <a:rPr lang="zh-TW" altLang="en-US" smtClean="0"/>
              <a:t>分享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7364" y="1757308"/>
            <a:ext cx="10857271" cy="409780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mtClean="0"/>
              <a:t>我的程式碼與資料集：</a:t>
            </a:r>
            <a:endParaRPr lang="en-US" altLang="zh-TW" smtClean="0"/>
          </a:p>
          <a:p>
            <a:pPr lvl="1">
              <a:lnSpc>
                <a:spcPct val="150000"/>
              </a:lnSpc>
            </a:pPr>
            <a:r>
              <a:rPr lang="en-US" altLang="zh-TW" smtClean="0"/>
              <a:t>Verdict_Agu.csv</a:t>
            </a:r>
            <a:r>
              <a:rPr lang="zh-TW" altLang="en-US" smtClean="0"/>
              <a:t>：全國八月份民事判決書原始資</a:t>
            </a:r>
            <a:r>
              <a:rPr lang="zh-TW" altLang="en-US"/>
              <a:t>料</a:t>
            </a:r>
            <a:endParaRPr lang="en-US" altLang="zh-TW" smtClean="0"/>
          </a:p>
          <a:p>
            <a:pPr lvl="1">
              <a:lnSpc>
                <a:spcPct val="150000"/>
              </a:lnSpc>
            </a:pPr>
            <a:r>
              <a:rPr lang="en-US" altLang="zh-TW" smtClean="0"/>
              <a:t>dict.txt</a:t>
            </a:r>
            <a:r>
              <a:rPr lang="zh-TW" altLang="en-US" smtClean="0"/>
              <a:t>：結巴斷詞繁體中文字典</a:t>
            </a:r>
            <a:endParaRPr lang="en-US" altLang="zh-TW" smtClean="0"/>
          </a:p>
          <a:p>
            <a:pPr lvl="1">
              <a:lnSpc>
                <a:spcPct val="150000"/>
              </a:lnSpc>
            </a:pPr>
            <a:r>
              <a:rPr lang="en-US" altLang="zh-TW" smtClean="0"/>
              <a:t>special_v3.txt</a:t>
            </a:r>
            <a:r>
              <a:rPr lang="zh-TW" altLang="en-US" smtClean="0"/>
              <a:t>：法律專用詞，加進結巴字典</a:t>
            </a:r>
            <a:endParaRPr lang="en-US" altLang="zh-TW" smtClean="0"/>
          </a:p>
          <a:p>
            <a:pPr lvl="1">
              <a:lnSpc>
                <a:spcPct val="150000"/>
              </a:lnSpc>
            </a:pPr>
            <a:r>
              <a:rPr lang="en-US" altLang="zh-TW" smtClean="0"/>
              <a:t>law_v3.txt</a:t>
            </a:r>
            <a:r>
              <a:rPr lang="zh-TW" altLang="en-US" smtClean="0"/>
              <a:t>：全國法規，用於正則表達式</a:t>
            </a:r>
            <a:endParaRPr lang="en-US" altLang="zh-TW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mtClean="0"/>
              <a:t>資料來源：</a:t>
            </a:r>
            <a:endParaRPr lang="en-US" altLang="zh-TW" smtClean="0"/>
          </a:p>
          <a:p>
            <a:pPr lvl="1">
              <a:lnSpc>
                <a:spcPct val="150000"/>
              </a:lnSpc>
            </a:pPr>
            <a:r>
              <a:rPr lang="zh-TW" altLang="en-US" sz="1800" smtClean="0"/>
              <a:t>判決書</a:t>
            </a:r>
            <a:r>
              <a:rPr lang="zh-TW" altLang="en-US" sz="1800"/>
              <a:t>：司法</a:t>
            </a:r>
            <a:r>
              <a:rPr lang="zh-TW" altLang="en-US" sz="1800"/>
              <a:t>院</a:t>
            </a:r>
            <a:r>
              <a:rPr lang="zh-TW" altLang="en-US" sz="1800" smtClean="0"/>
              <a:t>判決書</a:t>
            </a:r>
            <a:r>
              <a:rPr lang="zh-TW" altLang="en-US" sz="1800"/>
              <a:t> </a:t>
            </a:r>
            <a:r>
              <a:rPr lang="en-US" altLang="zh-TW" sz="1800" smtClean="0">
                <a:hlinkClick r:id="rId2"/>
              </a:rPr>
              <a:t>http</a:t>
            </a:r>
            <a:r>
              <a:rPr lang="en-US" altLang="zh-TW" sz="1800">
                <a:hlinkClick r:id="rId2"/>
              </a:rPr>
              <a:t>://</a:t>
            </a:r>
            <a:r>
              <a:rPr lang="en-US" altLang="zh-TW" sz="1800" smtClean="0">
                <a:hlinkClick r:id="rId2"/>
              </a:rPr>
              <a:t>jirs.judicial.gov.tw/FJUD/FJUDQRY01M_1.aspx</a:t>
            </a:r>
            <a:endParaRPr lang="en-US" altLang="zh-TW" sz="1800"/>
          </a:p>
          <a:p>
            <a:pPr lvl="1">
              <a:lnSpc>
                <a:spcPct val="150000"/>
              </a:lnSpc>
            </a:pPr>
            <a:r>
              <a:rPr lang="zh-TW" altLang="en-US" sz="1800" smtClean="0"/>
              <a:t>法規</a:t>
            </a:r>
            <a:r>
              <a:rPr lang="zh-TW" altLang="en-US" sz="1800"/>
              <a:t>：全國法規資料庫 </a:t>
            </a:r>
            <a:r>
              <a:rPr lang="en-US" altLang="zh-TW" sz="1800" u="sng">
                <a:hlinkClick r:id="rId3"/>
              </a:rPr>
              <a:t>https</a:t>
            </a:r>
            <a:r>
              <a:rPr lang="en-US" altLang="zh-TW" sz="1800" u="sng">
                <a:hlinkClick r:id="rId3"/>
              </a:rPr>
              <a:t>://</a:t>
            </a:r>
            <a:r>
              <a:rPr lang="en-US" altLang="zh-TW" sz="1800" u="sng" smtClean="0">
                <a:hlinkClick r:id="rId3"/>
              </a:rPr>
              <a:t>law.moj.gov.tw/MOBILE/default.aspx</a:t>
            </a:r>
            <a:endParaRPr lang="en-US" altLang="zh-TW" sz="1800" u="sng" smtClean="0"/>
          </a:p>
          <a:p>
            <a:pPr lvl="1">
              <a:lnSpc>
                <a:spcPct val="150000"/>
              </a:lnSpc>
            </a:pPr>
            <a:r>
              <a:rPr lang="zh-TW" altLang="en-US" sz="1800" smtClean="0"/>
              <a:t>法律</a:t>
            </a:r>
            <a:r>
              <a:rPr lang="zh-TW" altLang="en-US" sz="1800"/>
              <a:t>專用詞：</a:t>
            </a:r>
            <a:r>
              <a:rPr lang="en-US" altLang="zh-TW" sz="1800"/>
              <a:t>KWIC</a:t>
            </a:r>
            <a:r>
              <a:rPr lang="zh-TW" altLang="en-US" sz="1800"/>
              <a:t>中英</a:t>
            </a:r>
            <a:r>
              <a:rPr lang="zh-TW" altLang="en-US" sz="1800" smtClean="0"/>
              <a:t>關鍵字</a:t>
            </a:r>
            <a:r>
              <a:rPr lang="zh-TW" altLang="en-US" sz="1800"/>
              <a:t> </a:t>
            </a:r>
            <a:r>
              <a:rPr lang="en-US" altLang="zh-TW" sz="1800" u="sng">
                <a:hlinkClick r:id="rId4"/>
              </a:rPr>
              <a:t>http://</a:t>
            </a:r>
            <a:r>
              <a:rPr lang="en-US" altLang="zh-TW" sz="1800" u="sng">
                <a:hlinkClick r:id="rId4"/>
              </a:rPr>
              <a:t>www.taiwanlii.ccu.edu.tw/lawstd_keywordspicker</a:t>
            </a:r>
            <a:r>
              <a:rPr lang="en-US" altLang="zh-TW" sz="1800" u="sng" smtClean="0">
                <a:hlinkClick r:id="rId4"/>
              </a:rPr>
              <a:t>/</a:t>
            </a:r>
            <a:r>
              <a:rPr lang="zh-TW" altLang="en-US" sz="1800" smtClean="0"/>
              <a:t> （金旺提供）</a:t>
            </a:r>
            <a:endParaRPr lang="en-US" altLang="zh-TW" sz="1800" smtClean="0"/>
          </a:p>
        </p:txBody>
      </p:sp>
    </p:spTree>
    <p:extLst>
      <p:ext uri="{BB962C8B-B14F-4D97-AF65-F5344CB8AC3E}">
        <p14:creationId xmlns:p14="http://schemas.microsoft.com/office/powerpoint/2010/main" val="2800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智冠_例行(藍白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智冠_例行(藍白)" id="{600696CE-961C-4DB5-BF7D-A83FC4AD7ED3}" vid="{99509200-5CED-4BB9-BD98-C67F781D0F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智冠_例行(藍白)</Template>
  <TotalTime>1162</TotalTime>
  <Words>170</Words>
  <Application>Microsoft Office PowerPoint</Application>
  <PresentationFormat>寬螢幕</PresentationFormat>
  <Paragraphs>37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智冠_例行(藍白)</vt:lpstr>
      <vt:lpstr>進度報告1212 判決書</vt:lpstr>
      <vt:lpstr>PowerPoint 簡報</vt:lpstr>
      <vt:lpstr>分析目標</vt:lpstr>
      <vt:lpstr>資源分享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涵杰 游</dc:creator>
  <cp:lastModifiedBy>涵杰 游</cp:lastModifiedBy>
  <cp:revision>13</cp:revision>
  <dcterms:created xsi:type="dcterms:W3CDTF">2018-12-11T07:39:56Z</dcterms:created>
  <dcterms:modified xsi:type="dcterms:W3CDTF">2018-12-12T03:02:55Z</dcterms:modified>
</cp:coreProperties>
</file>