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  <p:sldMasterId id="2147483744" r:id="rId4"/>
  </p:sldMasterIdLst>
  <p:notesMasterIdLst>
    <p:notesMasterId r:id="rId23"/>
  </p:notesMasterIdLst>
  <p:sldIdLst>
    <p:sldId id="272" r:id="rId5"/>
    <p:sldId id="297" r:id="rId6"/>
    <p:sldId id="316" r:id="rId7"/>
    <p:sldId id="350" r:id="rId8"/>
    <p:sldId id="335" r:id="rId9"/>
    <p:sldId id="401" r:id="rId10"/>
    <p:sldId id="406" r:id="rId11"/>
    <p:sldId id="384" r:id="rId12"/>
    <p:sldId id="354" r:id="rId13"/>
    <p:sldId id="392" r:id="rId14"/>
    <p:sldId id="399" r:id="rId15"/>
    <p:sldId id="413" r:id="rId16"/>
    <p:sldId id="407" r:id="rId17"/>
    <p:sldId id="408" r:id="rId18"/>
    <p:sldId id="409" r:id="rId19"/>
    <p:sldId id="410" r:id="rId20"/>
    <p:sldId id="411" r:id="rId21"/>
    <p:sldId id="412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0F71-6DF8-4D7B-8645-8245019ED6A4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475F-3C00-41B3-B270-C377B555FD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1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475F-3C00-41B3-B270-C377B555FD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26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7475F-3C00-41B3-B270-C377B555FD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5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微軟正黑體" panose="020B0604030504040204" pitchFamily="34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04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237744" y="332232"/>
            <a:ext cx="11716512" cy="6193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518431" y="543224"/>
            <a:ext cx="0" cy="732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A1F05D5-6AF2-485F-90D3-0D200AD3D2C8}"/>
              </a:ext>
            </a:extLst>
          </p:cNvPr>
          <p:cNvGrpSpPr/>
          <p:nvPr userDrawn="1"/>
        </p:nvGrpSpPr>
        <p:grpSpPr>
          <a:xfrm>
            <a:off x="10539554" y="81596"/>
            <a:ext cx="923257" cy="923257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85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xmlns="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xmlns="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xmlns="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2923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237744" y="332232"/>
            <a:ext cx="11716512" cy="6193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929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222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230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7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13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371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2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91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615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16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2019/2/22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93A55AF3-65BE-4A52-9C80-AC6B0002B79E}" type="datetimeFigureOut">
              <a:rPr lang="zh-TW" altLang="en-US" smtClean="0"/>
              <a:pPr/>
              <a:t>2019/2/22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微軟正黑體" panose="020B0604030504040204" pitchFamily="34" charset="-120"/>
              </a:defRPr>
            </a:lvl1pPr>
          </a:lstStyle>
          <a:p>
            <a:fld id="{44347033-0982-4FF6-80D1-B94E0375A5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F71449F7-5D90-411E-B63D-8723CE855B0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2019/2/22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78D03BD-8273-4B2F-9BD5-C1C4F37ADD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5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>
                <a:latin typeface="微軟正黑體" panose="020B0604030504040204" pitchFamily="34" charset="-120"/>
              </a:rPr>
              <a:t>Python Tutorial</a:t>
            </a:r>
          </a:p>
          <a:p>
            <a:pPr algn="ctr"/>
            <a:r>
              <a:rPr lang="zh-TW" altLang="en-US" sz="4800" b="1" spc="603" dirty="0" smtClean="0">
                <a:latin typeface="微軟正黑體" panose="020B0604030504040204" pitchFamily="34" charset="-120"/>
              </a:rPr>
              <a:t>第二十二週</a:t>
            </a:r>
            <a:endParaRPr lang="zh-TW" altLang="en-US" sz="4800" b="1" spc="603" dirty="0">
              <a:latin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249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2019.02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38" y="1299763"/>
            <a:ext cx="10058400" cy="55582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 + Attention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0796" y="2435840"/>
            <a:ext cx="3705225" cy="21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89839" y="6629400"/>
            <a:ext cx="170576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1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38" y="1276002"/>
            <a:ext cx="9946642" cy="55819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4613" y="6505575"/>
            <a:ext cx="1858161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9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66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731520" y="728472"/>
            <a:ext cx="10728960" cy="5465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412399" y="2118102"/>
            <a:ext cx="2394908" cy="23949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4114038" y="2411778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4800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玩家退款</a:t>
            </a:r>
            <a:r>
              <a:rPr lang="zh-CN" altLang="en-US" sz="4800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ED84EDF-6D20-40CB-82F4-D0D8A54B63CC}"/>
              </a:ext>
            </a:extLst>
          </p:cNvPr>
          <p:cNvGrpSpPr/>
          <p:nvPr/>
        </p:nvGrpSpPr>
        <p:grpSpPr>
          <a:xfrm>
            <a:off x="1856805" y="2615775"/>
            <a:ext cx="1487548" cy="1487548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xmlns="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xmlns="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1614" y="3642731"/>
            <a:ext cx="328183" cy="327403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4512705" y="35602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400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資料限制</a:t>
            </a:r>
            <a:endParaRPr lang="zh-CN" altLang="en-US" sz="2400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1613" y="4135173"/>
            <a:ext cx="328183" cy="327403"/>
            <a:chOff x="3665" y="2074"/>
            <a:chExt cx="421" cy="420"/>
          </a:xfrm>
          <a:solidFill>
            <a:schemeClr val="accent1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4508668" y="405265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400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資料提供範例</a:t>
            </a:r>
            <a:endParaRPr lang="en-US" altLang="zh-TW" sz="2400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1613" y="4646435"/>
            <a:ext cx="328183" cy="327403"/>
            <a:chOff x="3665" y="2074"/>
            <a:chExt cx="421" cy="420"/>
          </a:xfrm>
          <a:solidFill>
            <a:schemeClr val="accent1"/>
          </a:solidFill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/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4508667" y="456391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400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初步模型預測效果</a:t>
            </a:r>
            <a:endParaRPr lang="en-US" altLang="zh-TW" sz="2400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518429" y="629621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667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資料限制</a:t>
            </a:r>
            <a:endParaRPr lang="zh-CN" altLang="en-US" sz="2667" b="1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010FB20D-028B-4C3E-8BFB-B3260BF28414}"/>
              </a:ext>
            </a:extLst>
          </p:cNvPr>
          <p:cNvSpPr/>
          <p:nvPr/>
        </p:nvSpPr>
        <p:spPr>
          <a:xfrm>
            <a:off x="1217183" y="2033083"/>
            <a:ext cx="1848677" cy="18486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1F5834F-8005-4078-8809-02B7D37E3331}"/>
              </a:ext>
            </a:extLst>
          </p:cNvPr>
          <p:cNvSpPr/>
          <p:nvPr/>
        </p:nvSpPr>
        <p:spPr>
          <a:xfrm>
            <a:off x="5171662" y="2033083"/>
            <a:ext cx="1848677" cy="18486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78D40F1-EB22-460F-A891-F7D9B17B76B5}"/>
              </a:ext>
            </a:extLst>
          </p:cNvPr>
          <p:cNvSpPr/>
          <p:nvPr/>
        </p:nvSpPr>
        <p:spPr>
          <a:xfrm>
            <a:off x="9383264" y="2033083"/>
            <a:ext cx="1848677" cy="18486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F87CF4BD-A4D2-437A-A8F3-93F91387E73C}"/>
              </a:ext>
            </a:extLst>
          </p:cNvPr>
          <p:cNvSpPr/>
          <p:nvPr/>
        </p:nvSpPr>
        <p:spPr>
          <a:xfrm>
            <a:off x="1323675" y="4065409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TW" altLang="en-US" sz="1867" b="1" kern="100" dirty="0">
                <a:solidFill>
                  <a:srgbClr val="222B34"/>
                </a:solidFill>
                <a:latin typeface="Arial"/>
                <a:cs typeface="Times New Roman" panose="02020603050405020304" pitchFamily="18" charset="0"/>
              </a:rPr>
              <a:t>時間幅度過短</a:t>
            </a:r>
            <a:endParaRPr lang="en-US" altLang="zh-CN" sz="1867" b="1" kern="100" dirty="0">
              <a:solidFill>
                <a:srgbClr val="222B34"/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533A8C9-C0DD-4291-9553-5EB1CB8494F0}"/>
              </a:ext>
            </a:extLst>
          </p:cNvPr>
          <p:cNvSpPr/>
          <p:nvPr/>
        </p:nvSpPr>
        <p:spPr>
          <a:xfrm>
            <a:off x="4809436" y="4065409"/>
            <a:ext cx="257314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TW" altLang="en-US" sz="1867" b="1" kern="100" dirty="0">
                <a:solidFill>
                  <a:srgbClr val="222B34"/>
                </a:solidFill>
                <a:latin typeface="Arial"/>
                <a:cs typeface="Times New Roman" panose="02020603050405020304" pitchFamily="18" charset="0"/>
              </a:rPr>
              <a:t>缺乏玩家本身相關特徵</a:t>
            </a:r>
            <a:endParaRPr lang="en-US" altLang="zh-CN" sz="1867" b="1" kern="100" dirty="0">
              <a:solidFill>
                <a:srgbClr val="222B34"/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BB02169-9F6A-4235-B0CA-9BC2363AADBA}"/>
              </a:ext>
            </a:extLst>
          </p:cNvPr>
          <p:cNvSpPr/>
          <p:nvPr/>
        </p:nvSpPr>
        <p:spPr>
          <a:xfrm>
            <a:off x="4559186" y="4475779"/>
            <a:ext cx="307362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  <a:spcBef>
                <a:spcPts val="800"/>
              </a:spcBef>
            </a:pP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玩家角色等級、裝備、寶石</a:t>
            </a:r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是否加入</a:t>
            </a:r>
            <a:r>
              <a:rPr lang="zh-TW" altLang="en-US" sz="1600" b="1" dirty="0">
                <a:solidFill>
                  <a:srgbClr val="FF0000"/>
                </a:solidFill>
              </a:rPr>
              <a:t>幫會</a:t>
            </a: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等指標，</a:t>
            </a:r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可以更好呈現玩家的投入程度。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5E0D86B-CC83-4885-A6A1-FD121CE8D0D3}"/>
              </a:ext>
            </a:extLst>
          </p:cNvPr>
          <p:cNvSpPr/>
          <p:nvPr/>
        </p:nvSpPr>
        <p:spPr>
          <a:xfrm>
            <a:off x="9379310" y="4065409"/>
            <a:ext cx="185659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TW" altLang="en-US" sz="1867" b="1" kern="100" dirty="0">
                <a:solidFill>
                  <a:srgbClr val="222B34"/>
                </a:solidFill>
                <a:latin typeface="Arial"/>
                <a:cs typeface="Times New Roman" panose="02020603050405020304" pitchFamily="18" charset="0"/>
              </a:rPr>
              <a:t>玩家的申訴內容</a:t>
            </a:r>
            <a:endParaRPr lang="en-US" altLang="zh-CN" sz="1867" b="1" kern="100" dirty="0">
              <a:solidFill>
                <a:srgbClr val="222B34"/>
              </a:solidFill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149B248-70BE-4D83-BE7E-1B9649610D59}"/>
              </a:ext>
            </a:extLst>
          </p:cNvPr>
          <p:cNvSpPr/>
          <p:nvPr/>
        </p:nvSpPr>
        <p:spPr>
          <a:xfrm>
            <a:off x="8770790" y="4475780"/>
            <a:ext cx="3073628" cy="179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  <a:spcBef>
                <a:spcPts val="800"/>
              </a:spcBef>
            </a:pP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基於退費公司會盡可能</a:t>
            </a:r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加速申訴過程</a:t>
            </a:r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申訴內容可能會有一致性</a:t>
            </a:r>
            <a:endParaRPr lang="en-US" altLang="zh-TW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defTabSz="609585">
              <a:lnSpc>
                <a:spcPct val="130000"/>
              </a:lnSpc>
              <a:spcBef>
                <a:spcPts val="800"/>
              </a:spcBef>
            </a:pP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有助於區分</a:t>
            </a:r>
            <a: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/>
            </a:r>
            <a:br>
              <a:rPr lang="en-US" altLang="zh-TW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一般退款玩家和惡意玩家</a:t>
            </a:r>
            <a:endParaRPr lang="en-US" altLang="zh-TW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xmlns="" id="{613E52A4-EE4D-4CBB-8DE4-A4570FC801F6}"/>
              </a:ext>
            </a:extLst>
          </p:cNvPr>
          <p:cNvGrpSpPr/>
          <p:nvPr/>
        </p:nvGrpSpPr>
        <p:grpSpPr>
          <a:xfrm>
            <a:off x="5745241" y="2628808"/>
            <a:ext cx="701519" cy="657227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xmlns="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xmlns="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xmlns="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9956569" y="2606390"/>
            <a:ext cx="702067" cy="70206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06735" y="332510"/>
            <a:ext cx="1466451" cy="11339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56628" y="0"/>
            <a:ext cx="1696649" cy="332509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23" name="AutoShape 59">
            <a:extLst>
              <a:ext uri="{FF2B5EF4-FFF2-40B4-BE49-F238E27FC236}">
                <a16:creationId xmlns:a16="http://schemas.microsoft.com/office/drawing/2014/main" xmlns="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827527" y="2628809"/>
            <a:ext cx="627989" cy="75639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2BB02169-9F6A-4235-B0CA-9BC2363AADBA}"/>
              </a:ext>
            </a:extLst>
          </p:cNvPr>
          <p:cNvSpPr/>
          <p:nvPr/>
        </p:nvSpPr>
        <p:spPr>
          <a:xfrm>
            <a:off x="737041" y="4475779"/>
            <a:ext cx="3073628" cy="83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  <a:spcBef>
                <a:spcPts val="800"/>
              </a:spcBef>
            </a:pP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希望至少有</a:t>
            </a:r>
            <a:r>
              <a:rPr lang="zh-TW" altLang="en-US" sz="1600" b="1" dirty="0">
                <a:solidFill>
                  <a:srgbClr val="FF0000"/>
                </a:solidFill>
              </a:rPr>
              <a:t>兩個月</a:t>
            </a: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endParaRPr lang="en-US" altLang="zh-TW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 defTabSz="609585">
              <a:lnSpc>
                <a:spcPct val="130000"/>
              </a:lnSpc>
              <a:spcBef>
                <a:spcPts val="800"/>
              </a:spcBef>
            </a:pPr>
            <a:r>
              <a:rPr lang="zh-TW" altLang="en-US" sz="1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有利於驗證模型的效果</a:t>
            </a:r>
            <a:endParaRPr lang="en-US" altLang="zh-TW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0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518431" y="632740"/>
            <a:ext cx="22333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667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資料提供範例</a:t>
            </a:r>
            <a:endParaRPr lang="zh-CN" altLang="en-US" sz="2667" b="1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F95329-9BF8-4E46-9099-2AF9AFCA0714}"/>
              </a:ext>
            </a:extLst>
          </p:cNvPr>
          <p:cNvSpPr/>
          <p:nvPr/>
        </p:nvSpPr>
        <p:spPr>
          <a:xfrm>
            <a:off x="518431" y="1815303"/>
            <a:ext cx="10960648" cy="44597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06735" y="332510"/>
            <a:ext cx="1466451" cy="11339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56628" y="0"/>
            <a:ext cx="1696649" cy="332509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9" y="2448550"/>
            <a:ext cx="10944000" cy="20509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4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731520" y="728472"/>
            <a:ext cx="10728960" cy="5465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412399" y="2118102"/>
            <a:ext cx="2394908" cy="23949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4114038" y="2411778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4800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初步模型預測效果</a:t>
            </a:r>
            <a:endParaRPr lang="zh-CN" altLang="en-US" sz="4800" b="1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CB2E6AC-6FF4-4346-BF16-1B8A8397BE74}"/>
              </a:ext>
            </a:extLst>
          </p:cNvPr>
          <p:cNvGrpSpPr/>
          <p:nvPr/>
        </p:nvGrpSpPr>
        <p:grpSpPr>
          <a:xfrm>
            <a:off x="2064543" y="2767789"/>
            <a:ext cx="1090620" cy="1095531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85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518430" y="649404"/>
            <a:ext cx="189186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667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模型一效果</a:t>
            </a:r>
            <a:endParaRPr lang="zh-CN" altLang="en-US" sz="2667" b="1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75F93CF-3DCA-4826-923A-B1601135DAD3}"/>
              </a:ext>
            </a:extLst>
          </p:cNvPr>
          <p:cNvSpPr/>
          <p:nvPr/>
        </p:nvSpPr>
        <p:spPr>
          <a:xfrm>
            <a:off x="601088" y="1900207"/>
            <a:ext cx="357020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TW" sz="2667" b="1" kern="100" dirty="0">
                <a:solidFill>
                  <a:prstClr val="white"/>
                </a:solidFill>
                <a:latin typeface="微软雅黑"/>
                <a:cs typeface="Times New Roman" panose="02020603050405020304" pitchFamily="18" charset="0"/>
              </a:rPr>
              <a:t>1231231231231313</a:t>
            </a:r>
            <a:endParaRPr lang="zh-CN" altLang="en-US" sz="2667" b="1" kern="100" dirty="0">
              <a:solidFill>
                <a:prstClr val="white"/>
              </a:solidFill>
              <a:latin typeface="微软雅黑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A7AE200-7CBF-47A8-BFC3-5EE3783AF59A}"/>
              </a:ext>
            </a:extLst>
          </p:cNvPr>
          <p:cNvSpPr/>
          <p:nvPr/>
        </p:nvSpPr>
        <p:spPr>
          <a:xfrm>
            <a:off x="626639" y="2362079"/>
            <a:ext cx="6957199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  <a:spcBef>
                <a:spcPts val="800"/>
              </a:spcBef>
            </a:pPr>
            <a:r>
              <a:rPr lang="en-US" altLang="zh-TW" sz="1600" dirty="0">
                <a:solidFill>
                  <a:prstClr val="white"/>
                </a:solidFill>
              </a:rPr>
              <a:t>12312321213131233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AA21313-A925-4B7F-B556-8FB7A8A7EA46}"/>
              </a:ext>
            </a:extLst>
          </p:cNvPr>
          <p:cNvGrpSpPr/>
          <p:nvPr/>
        </p:nvGrpSpPr>
        <p:grpSpPr>
          <a:xfrm>
            <a:off x="812562" y="5145196"/>
            <a:ext cx="469900" cy="472016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0306735" y="327099"/>
            <a:ext cx="1466451" cy="863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256628" y="0"/>
            <a:ext cx="1696649" cy="327099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/>
          <a:stretch/>
        </p:blipFill>
        <p:spPr>
          <a:xfrm>
            <a:off x="601088" y="1355612"/>
            <a:ext cx="4909275" cy="508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1" y="2433688"/>
            <a:ext cx="5158153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月份，有儲值紀錄的退款玩家共有 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位，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可能退款玩家名單人數為 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位，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 玩家確實有退款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成功捕捉到 </a:t>
            </a:r>
            <a:r>
              <a:rPr lang="en-US" altLang="zh-TW" sz="2133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133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33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的退款玩家，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74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518430" y="649404"/>
            <a:ext cx="189186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TW" altLang="en-US" sz="2667" b="1" kern="100" dirty="0">
                <a:solidFill>
                  <a:srgbClr val="222B34"/>
                </a:solidFill>
                <a:latin typeface="微软雅黑"/>
                <a:cs typeface="Times New Roman" panose="02020603050405020304" pitchFamily="18" charset="0"/>
              </a:rPr>
              <a:t>模型二效果</a:t>
            </a:r>
            <a:endParaRPr lang="zh-CN" altLang="en-US" sz="2667" b="1" kern="100" dirty="0">
              <a:solidFill>
                <a:srgbClr val="222B34"/>
              </a:solidFill>
              <a:latin typeface="微软雅黑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75F93CF-3DCA-4826-923A-B1601135DAD3}"/>
              </a:ext>
            </a:extLst>
          </p:cNvPr>
          <p:cNvSpPr/>
          <p:nvPr/>
        </p:nvSpPr>
        <p:spPr>
          <a:xfrm>
            <a:off x="601088" y="1900207"/>
            <a:ext cx="357020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US" altLang="zh-TW" sz="2667" b="1" kern="100" dirty="0">
                <a:solidFill>
                  <a:prstClr val="white"/>
                </a:solidFill>
                <a:latin typeface="微软雅黑"/>
                <a:cs typeface="Times New Roman" panose="02020603050405020304" pitchFamily="18" charset="0"/>
              </a:rPr>
              <a:t>1231231231231313</a:t>
            </a:r>
            <a:endParaRPr lang="zh-CN" altLang="en-US" sz="2667" b="1" kern="100" dirty="0">
              <a:solidFill>
                <a:prstClr val="white"/>
              </a:solidFill>
              <a:latin typeface="微软雅黑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A7AE200-7CBF-47A8-BFC3-5EE3783AF59A}"/>
              </a:ext>
            </a:extLst>
          </p:cNvPr>
          <p:cNvSpPr/>
          <p:nvPr/>
        </p:nvSpPr>
        <p:spPr>
          <a:xfrm>
            <a:off x="626639" y="2362079"/>
            <a:ext cx="6957199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  <a:spcBef>
                <a:spcPts val="800"/>
              </a:spcBef>
            </a:pPr>
            <a:r>
              <a:rPr lang="en-US" altLang="zh-TW" sz="1600" dirty="0">
                <a:solidFill>
                  <a:prstClr val="white"/>
                </a:solidFill>
              </a:rPr>
              <a:t>12312321213131233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AA21313-A925-4B7F-B556-8FB7A8A7EA46}"/>
              </a:ext>
            </a:extLst>
          </p:cNvPr>
          <p:cNvGrpSpPr/>
          <p:nvPr/>
        </p:nvGrpSpPr>
        <p:grpSpPr>
          <a:xfrm>
            <a:off x="812562" y="5145196"/>
            <a:ext cx="469900" cy="472016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0306735" y="327099"/>
            <a:ext cx="1466451" cy="863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256628" y="0"/>
            <a:ext cx="1696649" cy="327099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zh-TW" altLang="en-US" sz="2400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96001" y="2433688"/>
            <a:ext cx="5158153" cy="189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月份，有儲值紀錄的退款玩家共有 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67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位，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可能退款玩家名單人數為 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455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位，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 玩家確實有退款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成功捕捉到 </a:t>
            </a:r>
            <a:r>
              <a:rPr lang="en-US" altLang="zh-TW" sz="2133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zh-TW" altLang="en-US" sz="2133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33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的退款玩家，</a:t>
            </a:r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09585"/>
            <a:endParaRPr lang="en-US" altLang="zh-TW" sz="1600" b="1" dirty="0">
              <a:solidFill>
                <a:prstClr val="black">
                  <a:lumMod val="85000"/>
                  <a:lumOff val="1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6" y="1321509"/>
            <a:ext cx="4927909" cy="5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262626"/>
                </a:solidFill>
                <a:latin typeface="微軟正黑體" panose="020B0604030504040204" pitchFamily="34" charset="-120"/>
                <a:ea typeface="DejaVu Sans"/>
              </a:rPr>
              <a:t>本週目標</a:t>
            </a:r>
            <a:endParaRPr lang="en-US" sz="4400" b="0" strike="noStrike" spc="-1" dirty="0">
              <a:latin typeface="微軟正黑體" panose="020B0604030504040204" pitchFamily="34" charset="-120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102109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en-US" altLang="zh-TW" sz="3200" spc="-1" dirty="0" smtClean="0">
                <a:latin typeface="微軟正黑體" panose="020B0604030504040204" pitchFamily="34" charset="-120"/>
              </a:rPr>
              <a:t>Attention</a:t>
            </a:r>
            <a:r>
              <a:rPr lang="zh-TW" altLang="en-US" sz="3200" spc="-1" dirty="0" smtClean="0">
                <a:latin typeface="微軟正黑體" panose="020B0604030504040204" pitchFamily="34" charset="-120"/>
              </a:rPr>
              <a:t>介紹</a:t>
            </a: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r>
              <a:rPr lang="zh-TW" altLang="en-US" sz="3200" spc="300" dirty="0" smtClean="0"/>
              <a:t>利用</a:t>
            </a:r>
            <a:r>
              <a:rPr lang="en-US" altLang="zh-TW" sz="3200" spc="300" dirty="0" err="1" smtClean="0"/>
              <a:t>Keras</a:t>
            </a:r>
            <a:r>
              <a:rPr lang="zh-TW" altLang="en-US" sz="3200" spc="300" dirty="0" smtClean="0"/>
              <a:t>實現</a:t>
            </a:r>
            <a:r>
              <a:rPr lang="en-US" altLang="zh-TW" sz="3200" spc="300" dirty="0" smtClean="0"/>
              <a:t>Attention</a:t>
            </a:r>
          </a:p>
          <a:p>
            <a:pPr marL="45828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 panose="020B0604020202020204" pitchFamily="34" charset="0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spc="-1" dirty="0" smtClean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2581513" y="3008820"/>
            <a:ext cx="7459634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Attention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介紹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2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模型的核心思想為模擬人類的注意力機制，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閱讀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、瀏覽圖片時，人會聚焦在特定位置上。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機器翻譯領域採用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模型，並獲得不錯的成效。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多與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encoder-decoder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合併使用，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但也能獨自利用。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1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Encoder-Decoder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54306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05" y="2034778"/>
            <a:ext cx="9959075" cy="31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30" y="1777603"/>
            <a:ext cx="8115300" cy="4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2921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78" y="0"/>
            <a:ext cx="2397359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740957"/>
            <a:ext cx="6096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1982362" y="3022600"/>
            <a:ext cx="7092627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err="1" smtClean="0">
                <a:solidFill>
                  <a:schemeClr val="bg1"/>
                </a:solidFill>
              </a:rPr>
              <a:t>Keras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實現 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Attention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828800"/>
            <a:ext cx="10662921" cy="1987990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範例資料：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IMDB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電影評論</a:t>
            </a: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7278" y="0"/>
            <a:ext cx="239735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12" y="2400076"/>
            <a:ext cx="9683894" cy="39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11443</TotalTime>
  <Words>227</Words>
  <Application>Microsoft Office PowerPoint</Application>
  <PresentationFormat>寬螢幕</PresentationFormat>
  <Paragraphs>69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18</vt:i4>
      </vt:variant>
    </vt:vector>
  </HeadingPairs>
  <TitlesOfParts>
    <vt:vector size="33" baseType="lpstr">
      <vt:lpstr>DejaVu Sans</vt:lpstr>
      <vt:lpstr>Gill Sans</vt:lpstr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1_回顧</vt:lpstr>
      <vt:lpstr>有機</vt:lpstr>
      <vt:lpstr>Office 主题​​</vt:lpstr>
      <vt:lpstr>PowerPoint 簡報</vt:lpstr>
      <vt:lpstr>PowerPoint 簡報</vt:lpstr>
      <vt:lpstr>Attention介紹</vt:lpstr>
      <vt:lpstr>Attention簡介</vt:lpstr>
      <vt:lpstr>Encoder-Decoder回顧</vt:lpstr>
      <vt:lpstr>Attention</vt:lpstr>
      <vt:lpstr>Attention</vt:lpstr>
      <vt:lpstr>利用Keras實現 Attention</vt:lpstr>
      <vt:lpstr>資料整理</vt:lpstr>
      <vt:lpstr>LSTM + Attention模型</vt:lpstr>
      <vt:lpstr>LSTM模型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863</cp:revision>
  <dcterms:created xsi:type="dcterms:W3CDTF">2018-04-17T05:15:45Z</dcterms:created>
  <dcterms:modified xsi:type="dcterms:W3CDTF">2019-02-22T03:52:50Z</dcterms:modified>
</cp:coreProperties>
</file>