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sldIdLst>
    <p:sldId id="272" r:id="rId4"/>
    <p:sldId id="297" r:id="rId5"/>
    <p:sldId id="277" r:id="rId6"/>
    <p:sldId id="310" r:id="rId7"/>
    <p:sldId id="281" r:id="rId8"/>
    <p:sldId id="309" r:id="rId9"/>
    <p:sldId id="317" r:id="rId10"/>
    <p:sldId id="278" r:id="rId11"/>
    <p:sldId id="308" r:id="rId12"/>
    <p:sldId id="312" r:id="rId13"/>
    <p:sldId id="318" r:id="rId14"/>
    <p:sldId id="298" r:id="rId15"/>
    <p:sldId id="316" r:id="rId16"/>
    <p:sldId id="319" r:id="rId17"/>
    <p:sldId id="313" r:id="rId18"/>
    <p:sldId id="300" r:id="rId19"/>
    <p:sldId id="320" r:id="rId20"/>
    <p:sldId id="314" r:id="rId21"/>
    <p:sldId id="315" r:id="rId22"/>
    <p:sldId id="303" r:id="rId23"/>
    <p:sldId id="27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55AF3-65BE-4A52-9C80-AC6B0002B79E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30068" y="2209409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/>
              <a:t>Python Tutorial</a:t>
            </a:r>
          </a:p>
          <a:p>
            <a:pPr algn="ctr"/>
            <a:r>
              <a:rPr lang="zh-TW" altLang="en-US" sz="4800" b="1" spc="603" dirty="0" smtClean="0"/>
              <a:t>第三週</a:t>
            </a:r>
            <a:endParaRPr lang="zh-TW" altLang="en-US" sz="4800" b="1" spc="603" dirty="0"/>
          </a:p>
        </p:txBody>
      </p:sp>
      <p:sp>
        <p:nvSpPr>
          <p:cNvPr id="74" name="矩形 73"/>
          <p:cNvSpPr/>
          <p:nvPr/>
        </p:nvSpPr>
        <p:spPr>
          <a:xfrm>
            <a:off x="550250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2018.05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梯度下降法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9579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 模型函數為：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𝑎𝑥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𝑏</m:t>
                    </m:r>
                  </m:oMath>
                </a14:m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損失函數為：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𝑒𝑟𝑟𝑜𝑟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=(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目的：使損失函數最小化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梯度下降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法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使用偏微分來模型參數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(a)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調整後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損失函數的變化，並利用梯度來指引參數調整的方向。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95799"/>
              </a:xfrm>
              <a:blipFill rotWithShape="0">
                <a:blip r:embed="rId2"/>
                <a:stretch>
                  <a:fillRect l="-182" t="-2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00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梯度下降法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46" y="2094442"/>
            <a:ext cx="6666667" cy="3590476"/>
          </a:xfrm>
        </p:spPr>
      </p:pic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68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特徵縮放：標準化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79600"/>
            <a:ext cx="10789920" cy="4461932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b="1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對於決策樹家族的演算法，特徵標準化的幫助非常有限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。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Decision Tree</a:t>
            </a: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Random Forest</a:t>
            </a: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400" spc="-1" dirty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直觀來說，決策樹的每個節點都類似 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‘A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特徵是否大於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x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值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’</a:t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所以特徵是否被標準化過，對模型準確率的提升並無直接關聯。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</a:b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66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特徵縮放：標準化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95799"/>
              </a:xfrm>
            </p:spPr>
            <p:txBody>
              <a:bodyPr>
                <a:normAutofit/>
              </a:bodyPr>
              <a:lstStyle/>
              <a:p>
                <a:pPr marL="384120" lvl="1" indent="-181800">
                  <a:lnSpc>
                    <a:spcPct val="100000"/>
                  </a:lnSpc>
                  <a:spcBef>
                    <a:spcPts val="201"/>
                  </a:spcBef>
                  <a:buClr>
                    <a:srgbClr val="1CADE4"/>
                  </a:buClr>
                  <a:buFont typeface="Calibri"/>
                  <a:buChar char="◦"/>
                </a:pPr>
                <a:r>
                  <a:rPr lang="zh-TW" altLang="en-US" sz="2800" spc="-1" dirty="0" smtClean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特徵</a:t>
                </a:r>
                <a:r>
                  <a:rPr lang="zh-TW" altLang="en-US" sz="2800" spc="-1" dirty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的分布轉換成高斯分布，使其平均值為</a:t>
                </a:r>
                <a:r>
                  <a:rPr lang="en-US" altLang="zh-TW" sz="2800" spc="-1" dirty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0</a:t>
                </a:r>
                <a:r>
                  <a:rPr lang="zh-TW" altLang="en-US" sz="2800" spc="-1" dirty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，標準差為</a:t>
                </a:r>
                <a:r>
                  <a:rPr lang="en-US" altLang="zh-TW" sz="2800" spc="-1" dirty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1</a:t>
                </a:r>
                <a:r>
                  <a:rPr lang="zh-TW" altLang="en-US" sz="2800" spc="-1" dirty="0" smtClean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。</a:t>
                </a:r>
                <a:endParaRPr lang="en-US" altLang="zh-TW" sz="2800" spc="-1" dirty="0" smtClean="0">
                  <a:solidFill>
                    <a:srgbClr val="404040"/>
                  </a:solidFill>
                  <a:latin typeface="微軟正黑體"/>
                  <a:ea typeface="微軟正黑體"/>
                </a:endParaRPr>
              </a:p>
              <a:p>
                <a:pPr marL="384120" lvl="1" indent="-181800">
                  <a:lnSpc>
                    <a:spcPct val="100000"/>
                  </a:lnSpc>
                  <a:spcBef>
                    <a:spcPts val="201"/>
                  </a:spcBef>
                  <a:buClr>
                    <a:srgbClr val="1CADE4"/>
                  </a:buClr>
                  <a:buFont typeface="Calibri"/>
                  <a:buChar char="◦"/>
                </a:pPr>
                <a:r>
                  <a:rPr lang="zh-TW" altLang="en-US" sz="2800" spc="-1" dirty="0" smtClean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公式：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軟正黑體"/>
                          </a:rPr>
                        </m:ctrlPr>
                      </m:fPr>
                      <m:num>
                        <m:r>
                          <a:rPr lang="en-US" altLang="zh-TW" sz="2800" b="0" i="1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軟正黑體"/>
                          </a:rPr>
                          <m:t>(</m:t>
                        </m:r>
                        <m:r>
                          <a:rPr lang="en-US" altLang="zh-TW" sz="2800" b="0" i="1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軟正黑體"/>
                          </a:rPr>
                          <m:t>𝑋</m:t>
                        </m:r>
                        <m:r>
                          <a:rPr lang="en-US" altLang="zh-TW" sz="2800" b="0" i="1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軟正黑體"/>
                          </a:rPr>
                          <m:t>−</m:t>
                        </m:r>
                        <m:r>
                          <a:rPr lang="en-US" altLang="zh-TW" sz="2800" b="0" i="1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軟正黑體"/>
                          </a:rPr>
                          <m:t>𝑚𝑒𝑎𝑛</m:t>
                        </m:r>
                        <m:r>
                          <a:rPr lang="en-US" altLang="zh-TW" sz="2800" b="0" i="1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軟正黑體"/>
                          </a:rPr>
                          <m:t>)</m:t>
                        </m:r>
                      </m:num>
                      <m:den>
                        <m:r>
                          <a:rPr lang="en-US" altLang="zh-TW" sz="2800" b="0" i="1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軟正黑體"/>
                          </a:rPr>
                          <m:t>𝑠𝑡𝑑</m:t>
                        </m:r>
                      </m:den>
                    </m:f>
                  </m:oMath>
                </a14:m>
                <a:endParaRPr lang="zh-TW" altLang="en-US" sz="2800" spc="-1" dirty="0">
                  <a:solidFill>
                    <a:srgbClr val="404040"/>
                  </a:solidFill>
                  <a:latin typeface="微軟正黑體"/>
                  <a:ea typeface="微軟正黑體"/>
                </a:endParaRPr>
              </a:p>
              <a:p>
                <a:pPr marL="567000" lvl="2" indent="-181800">
                  <a:lnSpc>
                    <a:spcPct val="100000"/>
                  </a:lnSpc>
                  <a:spcBef>
                    <a:spcPts val="201"/>
                  </a:spcBef>
                  <a:buClr>
                    <a:srgbClr val="1CADE4"/>
                  </a:buClr>
                  <a:buFont typeface="Calibri"/>
                  <a:buChar char="◦"/>
                </a:pPr>
                <a:endParaRPr lang="en-US" altLang="zh-TW" sz="2800" spc="-1" dirty="0" smtClean="0">
                  <a:solidFill>
                    <a:srgbClr val="404040"/>
                  </a:solidFill>
                  <a:latin typeface="微軟正黑體"/>
                  <a:ea typeface="微軟正黑體"/>
                </a:endParaRPr>
              </a:p>
              <a:p>
                <a:pPr marL="567000" lvl="2" indent="-181800">
                  <a:lnSpc>
                    <a:spcPct val="150000"/>
                  </a:lnSpc>
                  <a:spcBef>
                    <a:spcPts val="201"/>
                  </a:spcBef>
                  <a:buClr>
                    <a:srgbClr val="1CADE4"/>
                  </a:buClr>
                  <a:buFont typeface="Calibri"/>
                  <a:buChar char="◦"/>
                </a:pPr>
                <a:r>
                  <a:rPr lang="zh-TW" altLang="en-US" sz="2800" spc="-1" dirty="0" smtClean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使用</a:t>
                </a:r>
                <a:r>
                  <a:rPr lang="en-US" altLang="zh-TW" sz="2800" spc="-1" dirty="0" err="1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sklearn</a:t>
                </a:r>
                <a:r>
                  <a:rPr lang="zh-TW" altLang="en-US" sz="2800" spc="-1" dirty="0" smtClean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實現標準化：</a:t>
                </a:r>
                <a:endParaRPr lang="en-US" altLang="zh-TW" sz="2800" spc="-1" dirty="0">
                  <a:solidFill>
                    <a:srgbClr val="404040"/>
                  </a:solidFill>
                  <a:latin typeface="微軟正黑體"/>
                  <a:ea typeface="微軟正黑體"/>
                </a:endParaRPr>
              </a:p>
              <a:p>
                <a:pPr marL="749880" lvl="3" indent="-181800">
                  <a:lnSpc>
                    <a:spcPct val="150000"/>
                  </a:lnSpc>
                  <a:spcBef>
                    <a:spcPts val="201"/>
                  </a:spcBef>
                  <a:buClr>
                    <a:srgbClr val="1CADE4"/>
                  </a:buClr>
                  <a:buFont typeface="Calibri"/>
                  <a:buChar char="◦"/>
                </a:pPr>
                <a:r>
                  <a:rPr lang="en-US" altLang="zh-TW" sz="2800" spc="-1" dirty="0" err="1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preprocessing.scale</a:t>
                </a:r>
                <a:r>
                  <a:rPr lang="en-US" altLang="zh-TW" sz="2800" spc="-1" dirty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()</a:t>
                </a:r>
                <a:endParaRPr lang="zh-TW" altLang="en-US" sz="2800" spc="-1" dirty="0">
                  <a:solidFill>
                    <a:srgbClr val="404040"/>
                  </a:solidFill>
                  <a:latin typeface="微軟正黑體"/>
                  <a:ea typeface="微軟正黑體"/>
                </a:endParaRPr>
              </a:p>
              <a:p>
                <a:pPr marL="749880" lvl="3" indent="-181800">
                  <a:lnSpc>
                    <a:spcPct val="150000"/>
                  </a:lnSpc>
                  <a:spcBef>
                    <a:spcPts val="201"/>
                  </a:spcBef>
                  <a:buClr>
                    <a:srgbClr val="1CADE4"/>
                  </a:buClr>
                  <a:buFont typeface="Calibri"/>
                  <a:buChar char="◦"/>
                </a:pPr>
                <a:r>
                  <a:rPr lang="en-US" altLang="zh-TW" sz="2800" b="1" spc="-1" dirty="0" err="1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preprocessing.StandardScaler</a:t>
                </a:r>
                <a:r>
                  <a:rPr lang="en-US" altLang="zh-TW" sz="2800" b="1" spc="-1" dirty="0" smtClean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()</a:t>
                </a:r>
                <a:r>
                  <a:rPr lang="zh-TW" altLang="en-US" sz="2800" b="1" spc="-1" dirty="0" smtClean="0">
                    <a:solidFill>
                      <a:srgbClr val="404040"/>
                    </a:solidFill>
                    <a:latin typeface="微軟正黑體"/>
                    <a:ea typeface="微軟正黑體"/>
                  </a:rPr>
                  <a:t>  </a:t>
                </a:r>
                <a:endParaRPr lang="en-US" altLang="zh-TW" sz="2800" b="1" spc="-1" dirty="0">
                  <a:solidFill>
                    <a:srgbClr val="404040"/>
                  </a:solidFill>
                  <a:latin typeface="微軟正黑體"/>
                  <a:ea typeface="微軟正黑體"/>
                </a:endParaRPr>
              </a:p>
              <a:p>
                <a:pPr marL="384120" lvl="1" indent="-181800">
                  <a:lnSpc>
                    <a:spcPct val="150000"/>
                  </a:lnSpc>
                  <a:spcBef>
                    <a:spcPts val="201"/>
                  </a:spcBef>
                  <a:buClr>
                    <a:srgbClr val="1CADE4"/>
                  </a:buClr>
                  <a:buFont typeface="Calibri"/>
                  <a:buChar char="◦"/>
                </a:pPr>
                <a:endParaRPr lang="en-US" altLang="zh-TW" sz="2800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95799"/>
              </a:xfrm>
              <a:blipFill rotWithShape="0">
                <a:blip r:embed="rId2"/>
                <a:stretch>
                  <a:fillRect l="-182" t="-1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48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特徵縮放：標準化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使特徵的取值範圍壓縮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在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[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0,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1]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區間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內。</a:t>
            </a:r>
          </a:p>
          <a:p>
            <a:pPr marL="567000" lvl="2" indent="-181800">
              <a:lnSpc>
                <a:spcPct val="15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567000" lvl="2" indent="-181800">
              <a:lnSpc>
                <a:spcPct val="15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使用</a:t>
            </a:r>
            <a:r>
              <a:rPr lang="en-US" altLang="zh-TW" sz="2800" spc="-1" dirty="0" err="1">
                <a:solidFill>
                  <a:srgbClr val="404040"/>
                </a:solidFill>
                <a:latin typeface="微軟正黑體"/>
                <a:ea typeface="微軟正黑體"/>
              </a:rPr>
              <a:t>sklearn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實現標準化：</a:t>
            </a:r>
            <a:endParaRPr lang="en-US" altLang="zh-TW" sz="2800" spc="-1" dirty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749880" lvl="3" indent="-181800">
              <a:lnSpc>
                <a:spcPct val="15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preprocessing.minmaxscaler()</a:t>
            </a: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94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特徵轉換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特徵轉換：對數轉換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使用目的：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將變數的取值範圍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縮減。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將變數的遞增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遞減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)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趨勢轉換成線性。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385200" lvl="2" indent="0">
              <a:lnSpc>
                <a:spcPct val="100000"/>
              </a:lnSpc>
              <a:spcBef>
                <a:spcPts val="201"/>
              </a:spcBef>
              <a:buClr>
                <a:schemeClr val="tx1"/>
              </a:buClr>
              <a:buNone/>
            </a:pPr>
            <a:endParaRPr lang="en-US" altLang="zh-TW" sz="2800" spc="-1" dirty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實現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方法：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np.log ()		#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以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e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為底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np.log1p()	#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以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log(1+x)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為底</a:t>
            </a:r>
            <a:endParaRPr lang="en-US" altLang="zh-TW" sz="2800" spc="-1" dirty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202320" lvl="1" indent="0">
              <a:lnSpc>
                <a:spcPct val="100000"/>
              </a:lnSpc>
              <a:spcBef>
                <a:spcPts val="201"/>
              </a:spcBef>
              <a:buClr>
                <a:schemeClr val="tx1"/>
              </a:buClr>
              <a:buNone/>
            </a:pPr>
            <a:r>
              <a:rPr lang="en-US" altLang="zh-TW" sz="3200" spc="-1" dirty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3200" spc="-1" dirty="0">
                <a:solidFill>
                  <a:srgbClr val="404040"/>
                </a:solidFill>
                <a:latin typeface="微軟正黑體"/>
                <a:ea typeface="微軟正黑體"/>
              </a:rPr>
            </a:br>
            <a:endParaRPr lang="en-US" altLang="zh-TW" sz="3200" spc="-1" dirty="0">
              <a:solidFill>
                <a:srgbClr val="404040"/>
              </a:solidFill>
              <a:latin typeface="微軟正黑體"/>
              <a:ea typeface="微軟正黑體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特徵轉換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78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特徵轉換：</a:t>
            </a:r>
            <a:r>
              <a:rPr lang="en-US" altLang="zh-TW" b="1" dirty="0"/>
              <a:t>Box-Cox Transformation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71387" cy="4495799"/>
          </a:xfrm>
        </p:spPr>
        <p:txBody>
          <a:bodyPr>
            <a:normAutofit/>
          </a:bodyPr>
          <a:lstStyle/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</a:pP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使用情境：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進行迴歸分析時，若變數的分布並非常態分佈時，直接進行分析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會導致模型出現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bias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。因此必須將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data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轉換成近似常態分佈。</a:t>
            </a:r>
            <a:endParaRPr lang="en-US" altLang="zh-TW" sz="2800" spc="-1" dirty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</a:pPr>
            <a:endParaRPr lang="en-US" altLang="zh-TW" sz="2800" spc="-1" dirty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</a:pP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Box-Cox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轉換的實現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en-US" altLang="zh-TW" sz="2800" spc="-1" dirty="0" err="1">
                <a:solidFill>
                  <a:srgbClr val="404040"/>
                </a:solidFill>
                <a:latin typeface="微軟正黑體"/>
                <a:ea typeface="微軟正黑體"/>
              </a:rPr>
              <a:t>scipy.stats.boxcox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()</a:t>
            </a:r>
            <a:b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 smtClean="0">
                <a:latin typeface="Arial"/>
              </a:rPr>
              <a:t>                  </a:t>
            </a:r>
            <a:endParaRPr lang="en-US" altLang="zh-TW" sz="2800" spc="-1" dirty="0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特徵轉換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4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特徵轉換：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以年齡為例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，將其分成0~20歲、20~40歲為一組，若A為15歲，則表示年齡的特徵值應為1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。</a:t>
            </a: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>
                <a:solidFill>
                  <a:srgbClr val="404040"/>
                </a:solidFill>
                <a:latin typeface="微軟正黑體"/>
                <a:ea typeface="微軟正黑體"/>
              </a:rPr>
              <a:t>區間長度可以任意設定，或根據四分位數來設定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，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但</a:t>
            </a:r>
            <a:r>
              <a:rPr lang="zh-TW" altLang="en-US" sz="2800" b="1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各</a:t>
            </a:r>
            <a:r>
              <a:rPr lang="zh-TW" altLang="en-US" sz="2800" b="1" spc="-1" dirty="0">
                <a:solidFill>
                  <a:srgbClr val="404040"/>
                </a:solidFill>
                <a:latin typeface="微軟正黑體"/>
                <a:ea typeface="微軟正黑體"/>
              </a:rPr>
              <a:t>區間的長度應為一致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。</a:t>
            </a: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latin typeface="Arial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>
                <a:solidFill>
                  <a:srgbClr val="404040"/>
                </a:solidFill>
                <a:latin typeface="微軟正黑體"/>
                <a:ea typeface="微軟正黑體"/>
              </a:rPr>
              <a:t>Binning將連續變數離散化，有時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能</a:t>
            </a:r>
            <a:r>
              <a:rPr lang="en-US" altLang="zh-TW" sz="2800" spc="-1" dirty="0" err="1">
                <a:solidFill>
                  <a:srgbClr val="404040"/>
                </a:solidFill>
                <a:latin typeface="微軟正黑體"/>
                <a:ea typeface="微軟正黑體"/>
              </a:rPr>
              <a:t>增強模型的泛化能力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。</a:t>
            </a:r>
            <a:endParaRPr lang="en-US" altLang="zh-TW" sz="2800" spc="-1" dirty="0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特徵轉換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1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特徵轉換：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One-hot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Encoding(OHE)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若特徵有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n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種取值，則特徵會轉換成長度為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n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的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向量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zh-TW" altLang="en-US" sz="2800" spc="-1" dirty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202320" lvl="1" indent="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None/>
            </a:pP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city    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	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/>
                <a:ea typeface="微軟正黑體"/>
              </a:rPr>
              <a:t>city_Taipei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		</a:t>
            </a:r>
            <a:r>
              <a:rPr lang="en-US" altLang="zh-TW" sz="2800" spc="-1" dirty="0" err="1">
                <a:solidFill>
                  <a:srgbClr val="404040"/>
                </a:solidFill>
                <a:latin typeface="微軟正黑體"/>
                <a:ea typeface="微軟正黑體"/>
              </a:rPr>
              <a:t>city_Beijing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 	</a:t>
            </a:r>
            <a:r>
              <a:rPr lang="en-US" altLang="zh-TW" sz="2800" spc="-1" dirty="0" err="1">
                <a:solidFill>
                  <a:srgbClr val="404040"/>
                </a:solidFill>
                <a:latin typeface="微軟正黑體"/>
                <a:ea typeface="微軟正黑體"/>
              </a:rPr>
              <a:t>city_tokyo</a:t>
            </a:r>
            <a:endParaRPr lang="en-US" altLang="zh-TW" sz="2800" spc="-1" dirty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202320" lvl="1" indent="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None/>
            </a:pP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Taipei  		1          		0			0</a:t>
            </a:r>
          </a:p>
          <a:p>
            <a:pPr marL="202320" lvl="1" indent="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None/>
            </a:pP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Beijing 	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	0           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		1            	 	0</a:t>
            </a:r>
          </a:p>
          <a:p>
            <a:pPr marL="202320" lvl="1" indent="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None/>
            </a:pP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Tokyo   	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	0          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		0 			1</a:t>
            </a: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缺點：特徵的維度大幅增加且無法處理未曾見過的值。</a:t>
            </a: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特徵轉換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79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62626"/>
                </a:solidFill>
                <a:latin typeface="Arial"/>
                <a:ea typeface="DejaVu Sans"/>
              </a:rPr>
              <a:t>本週目標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295280" y="2557080"/>
            <a:ext cx="9600120" cy="33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262626"/>
                </a:solidFill>
                <a:latin typeface="+mj-ea"/>
                <a:ea typeface="+mj-ea"/>
              </a:rPr>
              <a:t>Pandas</a:t>
            </a:r>
            <a:r>
              <a:rPr lang="zh-TW" altLang="en-US" sz="3200" b="0" strike="noStrike" spc="-1" dirty="0" smtClean="0">
                <a:solidFill>
                  <a:srgbClr val="262626"/>
                </a:solidFill>
                <a:latin typeface="+mj-ea"/>
                <a:ea typeface="+mj-ea"/>
              </a:rPr>
              <a:t>基本操作</a:t>
            </a:r>
            <a:endParaRPr lang="en-US" sz="3200" b="0" strike="noStrike" spc="-1" dirty="0">
              <a:latin typeface="Arial"/>
            </a:endParaRPr>
          </a:p>
          <a:p>
            <a:pPr marL="108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</a:pPr>
            <a:endParaRPr lang="en-US" sz="3200" spc="-1" dirty="0">
              <a:solidFill>
                <a:srgbClr val="262626"/>
              </a:solidFill>
              <a:latin typeface="+mj-ea"/>
              <a:ea typeface="+mj-ea"/>
            </a:endParaRPr>
          </a:p>
          <a:p>
            <a:pPr marL="285840" lvl="1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zh-TW" altLang="en-US" sz="3200" spc="-1" dirty="0">
                <a:solidFill>
                  <a:srgbClr val="262626"/>
                </a:solidFill>
                <a:latin typeface="+mj-ea"/>
                <a:ea typeface="+mj-ea"/>
              </a:rPr>
              <a:t>特徵縮</a:t>
            </a:r>
            <a:r>
              <a:rPr lang="zh-TW" altLang="en-US" sz="3200" spc="-1" dirty="0" smtClean="0">
                <a:solidFill>
                  <a:srgbClr val="262626"/>
                </a:solidFill>
                <a:latin typeface="+mj-ea"/>
                <a:ea typeface="+mj-ea"/>
              </a:rPr>
              <a:t>放</a:t>
            </a:r>
            <a:endParaRPr lang="en-US" altLang="zh-TW" sz="3200" spc="-1" dirty="0" smtClean="0">
              <a:solidFill>
                <a:srgbClr val="262626"/>
              </a:solidFill>
              <a:latin typeface="+mj-ea"/>
              <a:ea typeface="+mj-ea"/>
            </a:endParaRPr>
          </a:p>
          <a:p>
            <a:pPr marL="285840" lvl="1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>
              <a:solidFill>
                <a:srgbClr val="262626"/>
              </a:solidFill>
              <a:latin typeface="+mj-ea"/>
              <a:ea typeface="+mj-ea"/>
            </a:endParaRPr>
          </a:p>
          <a:p>
            <a:pPr marL="285840" lvl="1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zh-TW" altLang="en-US" sz="3200" spc="-1" dirty="0">
                <a:solidFill>
                  <a:srgbClr val="262626"/>
                </a:solidFill>
                <a:latin typeface="+mj-ea"/>
                <a:ea typeface="+mj-ea"/>
              </a:rPr>
              <a:t>特徵轉換</a:t>
            </a:r>
            <a:endParaRPr lang="en-US" sz="3200" spc="-1" dirty="0">
              <a:solidFill>
                <a:srgbClr val="2626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2553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特徵轉換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實現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One-hot Encoding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的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函數</a:t>
            </a:r>
            <a:endParaRPr lang="en-US" altLang="zh-TW" sz="2800" spc="-1" dirty="0">
              <a:latin typeface="Arial"/>
            </a:endParaRPr>
          </a:p>
          <a:p>
            <a:pPr marL="567000" lvl="2" indent="-181800">
              <a:lnSpc>
                <a:spcPct val="15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pandas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中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/>
                <a:ea typeface="微軟正黑體"/>
              </a:rPr>
              <a:t>get_dummies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(data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, columns=[‘</a:t>
            </a:r>
            <a:r>
              <a:rPr lang="en-US" altLang="zh-TW" sz="2800" spc="-1" dirty="0" err="1">
                <a:solidFill>
                  <a:srgbClr val="404040"/>
                </a:solidFill>
                <a:latin typeface="微軟正黑體"/>
                <a:ea typeface="微軟正黑體"/>
              </a:rPr>
              <a:t>欄位名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’])</a:t>
            </a:r>
          </a:p>
          <a:p>
            <a:pPr marL="567000" lvl="2" indent="-181800">
              <a:lnSpc>
                <a:spcPct val="15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567000" lvl="2" indent="-181800">
              <a:lnSpc>
                <a:spcPct val="15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>
                <a:solidFill>
                  <a:srgbClr val="404040"/>
                </a:solidFill>
                <a:latin typeface="微軟正黑體"/>
                <a:ea typeface="微軟正黑體"/>
              </a:rPr>
              <a:t>pandas的get_dummier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會把特徵轉換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成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n-1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長度的向量</a:t>
            </a: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特徵轉換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08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5212292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smtClean="0">
                <a:solidFill>
                  <a:schemeClr val="bg1"/>
                </a:solidFill>
              </a:rPr>
              <a:t>Pandas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基本操作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25387" cy="4023360"/>
          </a:xfrm>
        </p:spPr>
        <p:txBody>
          <a:bodyPr>
            <a:noAutofit/>
          </a:bodyPr>
          <a:lstStyle/>
          <a:p>
            <a:pPr lvl="1"/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新增的欄位名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新增欄位的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df.insert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’,</a:t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column=‘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’, </a:t>
            </a:r>
            <a:b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value=[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新增欄位的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data])</a:t>
            </a:r>
            <a:endParaRPr lang="zh-TW" alt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：為新增欄位的放置位置，欲放置表格最左應填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，表格最右應填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df.columns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3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：為新增欄位的名字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：為新增欄位的值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9253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基本操作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1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中的數據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89920" cy="4453466"/>
          </a:xfrm>
        </p:spPr>
        <p:txBody>
          <a:bodyPr>
            <a:noAutofit/>
          </a:bodyPr>
          <a:lstStyle/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過濾條件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1’]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過濾條件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2’]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過濾條件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2)]</a:t>
            </a: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的比較運算符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ClrTx/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相等，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ClrTx/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不等於，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ClrTx/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大於等於，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ClrTx/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小於等於，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9253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基本操作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36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填補遺失值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61067"/>
            <a:ext cx="10832253" cy="452966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使用函數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fillna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來填補遺失值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Aft>
                <a:spcPts val="200"/>
              </a:spcAft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遺失值的填補，有三種策略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眾數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spcAft>
                <a:spcPts val="200"/>
              </a:spcAft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9253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基本操作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6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填補遺失值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61067"/>
            <a:ext cx="10832253" cy="452966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df.fillna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df.mean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填入各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df.fillna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df.median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填入各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spcAft>
                <a:spcPts val="200"/>
              </a:spcAft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spcAft>
                <a:spcPts val="200"/>
              </a:spcAft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df.apply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(lambda x:x.fillna(x.value_counts().index[0]))	</a:t>
            </a:r>
            <a:b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	#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填入各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的眾數</a:t>
            </a:r>
          </a:p>
          <a:p>
            <a:pPr lvl="2">
              <a:lnSpc>
                <a:spcPct val="100000"/>
              </a:lnSpc>
              <a:spcAft>
                <a:spcPts val="200"/>
              </a:spcAft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92532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基本操作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51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特徵縮</a:t>
            </a:r>
            <a:r>
              <a:rPr lang="zh-TW" altLang="en-US" sz="4800" b="1" spc="300" dirty="0">
                <a:solidFill>
                  <a:schemeClr val="bg1"/>
                </a:solidFill>
              </a:rPr>
              <a:t>放</a:t>
            </a:r>
          </a:p>
        </p:txBody>
      </p:sp>
    </p:spTree>
    <p:extLst>
      <p:ext uri="{BB962C8B-B14F-4D97-AF65-F5344CB8AC3E}">
        <p14:creationId xmlns:p14="http://schemas.microsoft.com/office/powerpoint/2010/main" val="357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特徵縮放：標準化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68187" cy="4495799"/>
          </a:xfrm>
        </p:spPr>
        <p:txBody>
          <a:bodyPr>
            <a:normAutofit/>
          </a:bodyPr>
          <a:lstStyle/>
          <a:p>
            <a:pPr marL="659520" lvl="1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/>
                <a:ea typeface="微軟正黑體"/>
              </a:rPr>
              <a:t>許多機器學習演算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法</a:t>
            </a:r>
            <a:r>
              <a:rPr lang="en-US" altLang="zh-TW" sz="2800" dirty="0"/>
              <a:t> </a:t>
            </a:r>
            <a:r>
              <a:rPr lang="en-US" altLang="zh-TW" sz="2800" dirty="0" smtClean="0"/>
              <a:t>(logistic </a:t>
            </a:r>
            <a:r>
              <a:rPr lang="en-US" altLang="zh-TW" sz="2800" dirty="0"/>
              <a:t>regression, </a:t>
            </a:r>
            <a:r>
              <a:rPr lang="en-US" altLang="zh-TW" sz="2800" dirty="0" smtClean="0"/>
              <a:t>SVMs, </a:t>
            </a:r>
            <a:r>
              <a:rPr lang="en-US" altLang="zh-TW" sz="2800" dirty="0"/>
              <a:t>neural networks </a:t>
            </a:r>
            <a:r>
              <a:rPr lang="en-US" altLang="zh-TW" sz="2800" dirty="0" smtClean="0"/>
              <a:t>.)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通過</a:t>
            </a:r>
            <a:r>
              <a:rPr lang="zh-TW" altLang="en-US" sz="2800" b="1" spc="-1" dirty="0">
                <a:solidFill>
                  <a:srgbClr val="404040"/>
                </a:solidFill>
                <a:latin typeface="微軟正黑體"/>
                <a:ea typeface="微軟正黑體"/>
              </a:rPr>
              <a:t>梯度下降</a:t>
            </a:r>
            <a:r>
              <a:rPr lang="zh-TW" altLang="en-US" sz="2800" b="1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法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來學習權重。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659520" lvl="1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</a:pPr>
            <a:r>
              <a:rPr lang="zh-TW" altLang="en-US" sz="2800" b="1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是否</a:t>
            </a:r>
            <a:r>
              <a:rPr lang="en-US" altLang="zh-TW" sz="2800" b="1" spc="-1" dirty="0" err="1" smtClean="0">
                <a:solidFill>
                  <a:srgbClr val="404040"/>
                </a:solidFill>
                <a:latin typeface="微軟正黑體"/>
                <a:ea typeface="微軟正黑體"/>
              </a:rPr>
              <a:t>特徵標準化會影響演算法學習速度以及準確率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。</a:t>
            </a: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400" spc="-1" dirty="0" smtClean="0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68" y="3191933"/>
            <a:ext cx="5172023" cy="31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</TotalTime>
  <Words>416</Words>
  <Application>Microsoft Office PowerPoint</Application>
  <PresentationFormat>寬螢幕</PresentationFormat>
  <Paragraphs>118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DejaVu Sans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1_回顧</vt:lpstr>
      <vt:lpstr>有機</vt:lpstr>
      <vt:lpstr>PowerPoint 簡報</vt:lpstr>
      <vt:lpstr>PowerPoint 簡報</vt:lpstr>
      <vt:lpstr>Pandas基本操作</vt:lpstr>
      <vt:lpstr>新增column至dataframe</vt:lpstr>
      <vt:lpstr>篩選Dataframe中的數據</vt:lpstr>
      <vt:lpstr>填補遺失值</vt:lpstr>
      <vt:lpstr>填補遺失值</vt:lpstr>
      <vt:lpstr>特徵縮放</vt:lpstr>
      <vt:lpstr>特徵縮放：標準化</vt:lpstr>
      <vt:lpstr>梯度下降法</vt:lpstr>
      <vt:lpstr>梯度下降法</vt:lpstr>
      <vt:lpstr>特徵縮放：標準化</vt:lpstr>
      <vt:lpstr>特徵縮放：標準化</vt:lpstr>
      <vt:lpstr>特徵縮放：標準化</vt:lpstr>
      <vt:lpstr>特徵轉換</vt:lpstr>
      <vt:lpstr>特徵轉換：對數轉換</vt:lpstr>
      <vt:lpstr>特徵轉換：Box-Cox Transformation</vt:lpstr>
      <vt:lpstr>特徵轉換：Binning</vt:lpstr>
      <vt:lpstr>特徵轉換： One-hot Encoding(OHE)</vt:lpstr>
      <vt:lpstr>特徵轉換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350</cp:revision>
  <dcterms:created xsi:type="dcterms:W3CDTF">2018-04-17T05:15:45Z</dcterms:created>
  <dcterms:modified xsi:type="dcterms:W3CDTF">2018-05-03T09:08:05Z</dcterms:modified>
</cp:coreProperties>
</file>