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訓練資料判決書數量 ( </a:t>
            </a:r>
            <a:r>
              <a:rPr lang="zh-TW" sz="1200"/>
              <a:t>8月份全國民法判決書 </a:t>
            </a:r>
            <a:r>
              <a:rPr lang="zh-TW"/>
              <a:t>)  54,706</a:t>
            </a:r>
            <a:endParaRPr/>
          </a:p>
        </p:txBody>
      </p:sp>
      <p:sp>
        <p:nvSpPr>
          <p:cNvPr id="258" name="Google Shape;25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.png"/><Relationship Id="rId22" Type="http://schemas.openxmlformats.org/officeDocument/2006/relationships/image" Target="../media/image20.png"/><Relationship Id="rId21" Type="http://schemas.openxmlformats.org/officeDocument/2006/relationships/image" Target="../media/image21.png"/><Relationship Id="rId24" Type="http://schemas.openxmlformats.org/officeDocument/2006/relationships/image" Target="../media/image23.png"/><Relationship Id="rId23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25" Type="http://schemas.openxmlformats.org/officeDocument/2006/relationships/image" Target="../media/image24.png"/><Relationship Id="rId5" Type="http://schemas.openxmlformats.org/officeDocument/2006/relationships/image" Target="../media/image3.png"/><Relationship Id="rId6" Type="http://schemas.openxmlformats.org/officeDocument/2006/relationships/image" Target="../media/image22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1.png"/><Relationship Id="rId10" Type="http://schemas.openxmlformats.org/officeDocument/2006/relationships/image" Target="../media/image6.png"/><Relationship Id="rId13" Type="http://schemas.openxmlformats.org/officeDocument/2006/relationships/image" Target="../media/image16.png"/><Relationship Id="rId12" Type="http://schemas.openxmlformats.org/officeDocument/2006/relationships/image" Target="../media/image2.png"/><Relationship Id="rId15" Type="http://schemas.openxmlformats.org/officeDocument/2006/relationships/image" Target="../media/image7.png"/><Relationship Id="rId14" Type="http://schemas.openxmlformats.org/officeDocument/2006/relationships/image" Target="../media/image18.png"/><Relationship Id="rId17" Type="http://schemas.openxmlformats.org/officeDocument/2006/relationships/image" Target="../media/image8.png"/><Relationship Id="rId16" Type="http://schemas.openxmlformats.org/officeDocument/2006/relationships/image" Target="../media/image13.png"/><Relationship Id="rId19" Type="http://schemas.openxmlformats.org/officeDocument/2006/relationships/image" Target="../media/image17.png"/><Relationship Id="rId18" Type="http://schemas.openxmlformats.org/officeDocument/2006/relationships/image" Target="../media/image3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007912" y="2513089"/>
            <a:ext cx="5904872" cy="8775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  <a:defRPr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01477" y="4954641"/>
            <a:ext cx="1958408" cy="796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200"/>
              <a:buNone/>
              <a:defRPr sz="12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269627" y="2617973"/>
            <a:ext cx="731850" cy="712190"/>
            <a:chOff x="213805" y="2393352"/>
            <a:chExt cx="731850" cy="712190"/>
          </a:xfrm>
        </p:grpSpPr>
        <p:pic>
          <p:nvPicPr>
            <p:cNvPr descr="Image result for bulb icon" id="22" name="Google Shape;22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213805" y="2451226"/>
              <a:ext cx="731850" cy="6543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" name="Google Shape;23;p2"/>
            <p:cNvGrpSpPr/>
            <p:nvPr/>
          </p:nvGrpSpPr>
          <p:grpSpPr>
            <a:xfrm rot="1973758">
              <a:off x="546533" y="2456243"/>
              <a:ext cx="253991" cy="75865"/>
              <a:chOff x="872592" y="994389"/>
              <a:chExt cx="2635354" cy="787157"/>
            </a:xfrm>
          </p:grpSpPr>
          <p:sp>
            <p:nvSpPr>
              <p:cNvPr id="24" name="Google Shape;24;p2"/>
              <p:cNvSpPr/>
              <p:nvPr/>
            </p:nvSpPr>
            <p:spPr>
              <a:xfrm flipH="1" rot="-900000">
                <a:off x="1447485" y="1079946"/>
                <a:ext cx="249825" cy="45053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flipH="1" rot="1800000">
                <a:off x="3162222" y="1298738"/>
                <a:ext cx="249827" cy="45053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1800000">
                <a:off x="968490" y="1280964"/>
                <a:ext cx="249827" cy="45053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908603" y="318281"/>
            <a:ext cx="4445197" cy="5953427"/>
            <a:chOff x="-596123" y="-2019"/>
            <a:chExt cx="4054084" cy="5386192"/>
          </a:xfrm>
        </p:grpSpPr>
        <p:grpSp>
          <p:nvGrpSpPr>
            <p:cNvPr id="30" name="Google Shape;30;p2"/>
            <p:cNvGrpSpPr/>
            <p:nvPr/>
          </p:nvGrpSpPr>
          <p:grpSpPr>
            <a:xfrm rot="-2838778">
              <a:off x="-697563" y="630518"/>
              <a:ext cx="1980106" cy="591411"/>
              <a:chOff x="-730318" y="634420"/>
              <a:chExt cx="2635354" cy="787157"/>
            </a:xfrm>
          </p:grpSpPr>
          <p:sp>
            <p:nvSpPr>
              <p:cNvPr id="31" name="Google Shape;31;p2"/>
              <p:cNvSpPr/>
              <p:nvPr/>
            </p:nvSpPr>
            <p:spPr>
              <a:xfrm flipH="1" rot="-900000">
                <a:off x="-155425" y="719977"/>
                <a:ext cx="249825" cy="450531"/>
              </a:xfrm>
              <a:prstGeom prst="roundRect">
                <a:avLst>
                  <a:gd fmla="val 16667" name="adj"/>
                </a:avLst>
              </a:prstGeom>
              <a:solidFill>
                <a:srgbClr val="1D4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900000">
                <a:off x="1070389" y="738687"/>
                <a:ext cx="249825" cy="450531"/>
              </a:xfrm>
              <a:prstGeom prst="roundRect">
                <a:avLst>
                  <a:gd fmla="val 16667" name="adj"/>
                </a:avLst>
              </a:prstGeom>
              <a:solidFill>
                <a:srgbClr val="1D4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flipH="1" rot="1800000">
                <a:off x="1559312" y="938769"/>
                <a:ext cx="249827" cy="450531"/>
              </a:xfrm>
              <a:prstGeom prst="roundRect">
                <a:avLst>
                  <a:gd fmla="val 16667" name="adj"/>
                </a:avLst>
              </a:prstGeom>
              <a:solidFill>
                <a:srgbClr val="1D4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-1800000">
                <a:off x="-634420" y="920995"/>
                <a:ext cx="249827" cy="450531"/>
              </a:xfrm>
              <a:prstGeom prst="roundRect">
                <a:avLst>
                  <a:gd fmla="val 16667" name="adj"/>
                </a:avLst>
              </a:prstGeom>
              <a:solidFill>
                <a:srgbClr val="1D4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flipH="1">
                <a:off x="466481" y="634420"/>
                <a:ext cx="249827" cy="450531"/>
              </a:xfrm>
              <a:prstGeom prst="roundRect">
                <a:avLst>
                  <a:gd fmla="val 16667" name="adj"/>
                </a:avLst>
              </a:prstGeom>
              <a:solidFill>
                <a:srgbClr val="1D4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Related image" id="36" name="Google Shape;3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1250" y="3592328"/>
              <a:ext cx="1791757" cy="1791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big data icon" id="37" name="Google Shape;3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7089" y="1529951"/>
              <a:ext cx="725092" cy="725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POWER BI icon" id="38" name="Google Shape;3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20020" y="2478400"/>
              <a:ext cx="353918" cy="371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39" name="Google Shape;39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58699" y="826420"/>
              <a:ext cx="586068" cy="586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pie chart icon black and white" id="40" name="Google Shape;40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76455" y="863078"/>
              <a:ext cx="469047" cy="469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python icon" id="41" name="Google Shape;41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57153" y="2776292"/>
              <a:ext cx="472499" cy="47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raw data ICON" id="42" name="Google Shape;42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-2645725">
              <a:off x="2068985" y="3772218"/>
              <a:ext cx="644923" cy="644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brain ICON" id="43" name="Google Shape;43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729608">
              <a:off x="418299" y="961223"/>
              <a:ext cx="919550" cy="919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箭頭 icon" id="44" name="Google Shape;44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67744" y="2615281"/>
              <a:ext cx="351435" cy="73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箭頭 icon" id="45" name="Google Shape;45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rot="-2134156">
              <a:off x="805185" y="1597615"/>
              <a:ext cx="351435" cy="73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箭頭 icon" id="46" name="Google Shape;46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63601" y="2530411"/>
              <a:ext cx="351435" cy="73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pen icon" id="47" name="Google Shape;47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rot="10334813">
              <a:off x="2400893" y="3345633"/>
              <a:ext cx="383542" cy="383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computer icon" id="48" name="Google Shape;48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10796" y="3412476"/>
              <a:ext cx="734691" cy="7347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data scientist icon" id="49" name="Google Shape;49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68105" y="2146985"/>
              <a:ext cx="779381" cy="681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r icon" id="50" name="Google Shape;50;p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071984" y="1933232"/>
              <a:ext cx="588358" cy="588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email icon" id="51" name="Google Shape;51;p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86819" y="3879729"/>
              <a:ext cx="480493" cy="4805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" name="Google Shape;52;p2"/>
            <p:cNvGrpSpPr/>
            <p:nvPr/>
          </p:nvGrpSpPr>
          <p:grpSpPr>
            <a:xfrm rot="8608659">
              <a:off x="2078660" y="2392627"/>
              <a:ext cx="749855" cy="406066"/>
              <a:chOff x="1926327" y="2240291"/>
              <a:chExt cx="2672301" cy="1447189"/>
            </a:xfrm>
          </p:grpSpPr>
          <p:pic>
            <p:nvPicPr>
              <p:cNvPr descr="Related image" id="53" name="Google Shape;53;p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rot="2700000">
                <a:off x="2138078" y="2452042"/>
                <a:ext cx="1022425" cy="1022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elated image" id="54" name="Google Shape;54;p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rot="2700000">
                <a:off x="3364452" y="2453304"/>
                <a:ext cx="1022425" cy="1022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Image result for business chart icon" id="55" name="Google Shape;55;p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378142" y="1237222"/>
              <a:ext cx="764816" cy="7648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catter chart icon" id="56" name="Google Shape;56;p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 rot="1164458">
              <a:off x="1750275" y="394505"/>
              <a:ext cx="540776" cy="540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money icon" id="57" name="Google Shape;57;p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898232" y="1898830"/>
              <a:ext cx="559729" cy="559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58" name="Google Shape;58;p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09420" y="2823518"/>
              <a:ext cx="531208" cy="5312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" name="Google Shape;59;p2"/>
            <p:cNvGrpSpPr/>
            <p:nvPr/>
          </p:nvGrpSpPr>
          <p:grpSpPr>
            <a:xfrm>
              <a:off x="1501883" y="2857919"/>
              <a:ext cx="905647" cy="881372"/>
              <a:chOff x="1501883" y="2871668"/>
              <a:chExt cx="731850" cy="712198"/>
            </a:xfrm>
          </p:grpSpPr>
          <p:pic>
            <p:nvPicPr>
              <p:cNvPr descr="Image result for bulb icon" id="60" name="Google Shape;60;p2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 flipH="1">
                <a:off x="1501883" y="2929550"/>
                <a:ext cx="731850" cy="65431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1" name="Google Shape;61;p2"/>
              <p:cNvGrpSpPr/>
              <p:nvPr/>
            </p:nvGrpSpPr>
            <p:grpSpPr>
              <a:xfrm rot="1973758">
                <a:off x="1834621" y="2934560"/>
                <a:ext cx="253993" cy="75864"/>
                <a:chOff x="1748813" y="2934811"/>
                <a:chExt cx="2635354" cy="787157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 flipH="1" rot="-900000">
                  <a:off x="2323705" y="3020368"/>
                  <a:ext cx="249825" cy="45053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2F549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 rot="900000">
                  <a:off x="3549519" y="3039078"/>
                  <a:ext cx="249825" cy="45053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2F549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 flipH="1" rot="1800000">
                  <a:off x="4038442" y="3239160"/>
                  <a:ext cx="249827" cy="45053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2F549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 rot="-1800000">
                  <a:off x="1844710" y="3221386"/>
                  <a:ext cx="249827" cy="45053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2F549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flipH="1">
                  <a:off x="2945611" y="2934811"/>
                  <a:ext cx="249827" cy="45053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2F549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pic>
          <p:nvPicPr>
            <p:cNvPr descr="Image result for sql icon" id="67" name="Google Shape;67;p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531438" y="2068140"/>
              <a:ext cx="611579" cy="611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「excel vba icon」的圖片搜尋結果" id="68" name="Google Shape;68;p2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338341" y="1109137"/>
              <a:ext cx="930959" cy="841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money icon" id="69" name="Google Shape;69;p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687157" y="2009661"/>
              <a:ext cx="422214" cy="4222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箭頭 icon" id="70" name="Google Shape;70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89449" y="2720046"/>
              <a:ext cx="351435" cy="73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catter chart icon" id="71" name="Google Shape;71;p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 rot="4673420">
              <a:off x="1014619" y="2157621"/>
              <a:ext cx="540776" cy="540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「eraser icon」的圖片搜尋結果" id="72" name="Google Shape;72;p2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043600" y="3330448"/>
              <a:ext cx="442492" cy="4424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838200" y="365126"/>
            <a:ext cx="10515600" cy="888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9" name="Google Shape;159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0" name="Google Shape;16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7" name="Google Shape;16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838200" y="365126"/>
            <a:ext cx="10515600" cy="888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 rot="5400000">
            <a:off x="3722816" y="-1454021"/>
            <a:ext cx="474636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標題及物件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838200" y="718240"/>
            <a:ext cx="10515600" cy="9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Arial"/>
              <a:buNone/>
              <a:defRPr b="0" sz="40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838200" y="1875295"/>
            <a:ext cx="10515600" cy="430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9" name="Google Shape;79;p3"/>
          <p:cNvCxnSpPr/>
          <p:nvPr/>
        </p:nvCxnSpPr>
        <p:spPr>
          <a:xfrm>
            <a:off x="838200" y="1637070"/>
            <a:ext cx="10515600" cy="0"/>
          </a:xfrm>
          <a:prstGeom prst="straightConnector1">
            <a:avLst/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0" name="Google Shape;80;p3"/>
          <p:cNvGrpSpPr/>
          <p:nvPr/>
        </p:nvGrpSpPr>
        <p:grpSpPr>
          <a:xfrm rot="6832015">
            <a:off x="9172774" y="4187094"/>
            <a:ext cx="2225408" cy="3661032"/>
            <a:chOff x="7487957" y="2851401"/>
            <a:chExt cx="2225408" cy="3661033"/>
          </a:xfrm>
        </p:grpSpPr>
        <p:pic>
          <p:nvPicPr>
            <p:cNvPr descr="Related image" id="81" name="Google Shape;81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3942790">
              <a:off x="8525919" y="5324988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82" name="Google Shape;8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3942790">
              <a:off x="8093343" y="4177437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83" name="Google Shape;8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3942790">
              <a:off x="7652978" y="3016422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>
  <p:cSld name="章節標題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1042610" y="2365358"/>
            <a:ext cx="7321550" cy="1035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  <a:defRPr b="1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89" name="Google Shape;89;p4"/>
          <p:cNvGrpSpPr/>
          <p:nvPr/>
        </p:nvGrpSpPr>
        <p:grpSpPr>
          <a:xfrm rot="6832015">
            <a:off x="9172774" y="4187098"/>
            <a:ext cx="2225408" cy="3661032"/>
            <a:chOff x="7487957" y="2851401"/>
            <a:chExt cx="2225408" cy="3661033"/>
          </a:xfrm>
        </p:grpSpPr>
        <p:pic>
          <p:nvPicPr>
            <p:cNvPr descr="Related image" id="90" name="Google Shape;9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3942790">
              <a:off x="8525919" y="5324988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91" name="Google Shape;9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3942790">
              <a:off x="8093343" y="4177437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92" name="Google Shape;9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3942790">
              <a:off x="7652978" y="3016422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4"/>
          <p:cNvGrpSpPr/>
          <p:nvPr/>
        </p:nvGrpSpPr>
        <p:grpSpPr>
          <a:xfrm>
            <a:off x="269627" y="2617973"/>
            <a:ext cx="731850" cy="712190"/>
            <a:chOff x="213805" y="2393352"/>
            <a:chExt cx="731850" cy="712190"/>
          </a:xfrm>
        </p:grpSpPr>
        <p:pic>
          <p:nvPicPr>
            <p:cNvPr descr="Image result for bulb icon" id="94" name="Google Shape;9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213805" y="2451226"/>
              <a:ext cx="731850" cy="6543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" name="Google Shape;95;p4"/>
            <p:cNvGrpSpPr/>
            <p:nvPr/>
          </p:nvGrpSpPr>
          <p:grpSpPr>
            <a:xfrm rot="1973758">
              <a:off x="546533" y="2456243"/>
              <a:ext cx="253991" cy="75865"/>
              <a:chOff x="872592" y="994389"/>
              <a:chExt cx="2635354" cy="787157"/>
            </a:xfrm>
          </p:grpSpPr>
          <p:sp>
            <p:nvSpPr>
              <p:cNvPr id="96" name="Google Shape;96;p4"/>
              <p:cNvSpPr/>
              <p:nvPr/>
            </p:nvSpPr>
            <p:spPr>
              <a:xfrm flipH="1" rot="-900000">
                <a:off x="1447485" y="1079946"/>
                <a:ext cx="249825" cy="45053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 flipH="1" rot="1800000">
                <a:off x="3162222" y="1298738"/>
                <a:ext cx="249827" cy="45053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 rot="-1800000">
                <a:off x="968490" y="1280964"/>
                <a:ext cx="249827" cy="45053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標題及物件">
  <p:cSld name="4_標題及物件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838200" y="733834"/>
            <a:ext cx="10515600" cy="9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Arial"/>
              <a:buNone/>
              <a:defRPr b="0" sz="40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838200" y="1772213"/>
            <a:ext cx="10515600" cy="440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11" name="Google Shape;111;p6"/>
          <p:cNvCxnSpPr/>
          <p:nvPr/>
        </p:nvCxnSpPr>
        <p:spPr>
          <a:xfrm>
            <a:off x="838200" y="1637070"/>
            <a:ext cx="10515600" cy="0"/>
          </a:xfrm>
          <a:prstGeom prst="straightConnector1">
            <a:avLst/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6"/>
          <p:cNvSpPr/>
          <p:nvPr/>
        </p:nvSpPr>
        <p:spPr>
          <a:xfrm>
            <a:off x="2829232" y="16665"/>
            <a:ext cx="1504335" cy="537782"/>
          </a:xfrm>
          <a:prstGeom prst="round1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1457632" y="16666"/>
            <a:ext cx="1504335" cy="537781"/>
          </a:xfrm>
          <a:prstGeom prst="round1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0" y="16667"/>
            <a:ext cx="1504335" cy="537780"/>
          </a:xfrm>
          <a:prstGeom prst="round1Rect">
            <a:avLst>
              <a:gd fmla="val 16667" name="adj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標題及物件">
  <p:cSld name="2_標題及物件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838200" y="733834"/>
            <a:ext cx="10515600" cy="9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Arial"/>
              <a:buNone/>
              <a:defRPr b="0" sz="40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838200" y="1772213"/>
            <a:ext cx="10515600" cy="440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21" name="Google Shape;121;p7"/>
          <p:cNvCxnSpPr/>
          <p:nvPr/>
        </p:nvCxnSpPr>
        <p:spPr>
          <a:xfrm>
            <a:off x="838200" y="1637070"/>
            <a:ext cx="10515600" cy="0"/>
          </a:xfrm>
          <a:prstGeom prst="straightConnector1">
            <a:avLst/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7"/>
          <p:cNvSpPr/>
          <p:nvPr/>
        </p:nvSpPr>
        <p:spPr>
          <a:xfrm>
            <a:off x="2829232" y="16665"/>
            <a:ext cx="1504335" cy="537782"/>
          </a:xfrm>
          <a:prstGeom prst="round1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1457632" y="16666"/>
            <a:ext cx="1504335" cy="537781"/>
          </a:xfrm>
          <a:prstGeom prst="round1Rect">
            <a:avLst>
              <a:gd fmla="val 16667" name="adj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0" y="16667"/>
            <a:ext cx="1504335" cy="537780"/>
          </a:xfrm>
          <a:prstGeom prst="round1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標題及物件">
  <p:cSld name="5_標題及物件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733834"/>
            <a:ext cx="10515600" cy="9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Arial"/>
              <a:buNone/>
              <a:defRPr b="0" sz="40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772213"/>
            <a:ext cx="10515600" cy="440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  <a:defRPr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838200" y="1637070"/>
            <a:ext cx="10515600" cy="0"/>
          </a:xfrm>
          <a:prstGeom prst="straightConnector1">
            <a:avLst/>
          </a:prstGeom>
          <a:noFill/>
          <a:ln cap="flat" cmpd="sng" w="28575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8"/>
          <p:cNvSpPr/>
          <p:nvPr/>
        </p:nvSpPr>
        <p:spPr>
          <a:xfrm>
            <a:off x="2829232" y="16665"/>
            <a:ext cx="1504335" cy="537782"/>
          </a:xfrm>
          <a:prstGeom prst="round1Rect">
            <a:avLst>
              <a:gd fmla="val 16667" name="adj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1457632" y="16666"/>
            <a:ext cx="1504335" cy="537781"/>
          </a:xfrm>
          <a:prstGeom prst="round1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0" y="16667"/>
            <a:ext cx="1504335" cy="537780"/>
          </a:xfrm>
          <a:prstGeom prst="round1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6"/>
            <a:ext cx="10515600" cy="888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8200" y="1433001"/>
            <a:ext cx="5181600" cy="474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9"/>
          <p:cNvSpPr txBox="1"/>
          <p:nvPr>
            <p:ph idx="2" type="body"/>
          </p:nvPr>
        </p:nvSpPr>
        <p:spPr>
          <a:xfrm>
            <a:off x="6172200" y="1433001"/>
            <a:ext cx="5181600" cy="474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839788" y="365126"/>
            <a:ext cx="10515600" cy="9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838200" y="1435049"/>
            <a:ext cx="5157787" cy="570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10"/>
          <p:cNvSpPr txBox="1"/>
          <p:nvPr>
            <p:ph idx="2" type="body"/>
          </p:nvPr>
        </p:nvSpPr>
        <p:spPr>
          <a:xfrm>
            <a:off x="839788" y="2172468"/>
            <a:ext cx="5157787" cy="4017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0"/>
          <p:cNvSpPr txBox="1"/>
          <p:nvPr>
            <p:ph idx="3" type="body"/>
          </p:nvPr>
        </p:nvSpPr>
        <p:spPr>
          <a:xfrm>
            <a:off x="6170612" y="1435049"/>
            <a:ext cx="5183188" cy="570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10"/>
          <p:cNvSpPr txBox="1"/>
          <p:nvPr>
            <p:ph idx="4" type="body"/>
          </p:nvPr>
        </p:nvSpPr>
        <p:spPr>
          <a:xfrm>
            <a:off x="6172200" y="2172468"/>
            <a:ext cx="5183188" cy="4017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6"/>
            <a:ext cx="10515600" cy="888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430594"/>
            <a:ext cx="10515600" cy="4746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ala.tw/python-web-crawler/" TargetMode="External"/><Relationship Id="rId4" Type="http://schemas.openxmlformats.org/officeDocument/2006/relationships/hyperlink" Target="https://www.lawsq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ctrTitle"/>
          </p:nvPr>
        </p:nvSpPr>
        <p:spPr>
          <a:xfrm>
            <a:off x="1007912" y="2513089"/>
            <a:ext cx="5904872" cy="8775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zh-TW"/>
              <a:t>進度報告1128</a:t>
            </a:r>
            <a:endParaRPr/>
          </a:p>
        </p:txBody>
      </p:sp>
      <p:sp>
        <p:nvSpPr>
          <p:cNvPr id="187" name="Google Shape;187;p16"/>
          <p:cNvSpPr txBox="1"/>
          <p:nvPr>
            <p:ph idx="1" type="subTitle"/>
          </p:nvPr>
        </p:nvSpPr>
        <p:spPr>
          <a:xfrm>
            <a:off x="1001477" y="4954641"/>
            <a:ext cx="1958408" cy="796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200"/>
              <a:buNone/>
            </a:pPr>
            <a:r>
              <a:rPr lang="zh-TW"/>
              <a:t>游涵杰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200"/>
              <a:buNone/>
            </a:pPr>
            <a:r>
              <a:rPr lang="zh-TW"/>
              <a:t>2018/11/28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idx="4294967295" type="body"/>
          </p:nvPr>
        </p:nvSpPr>
        <p:spPr>
          <a:xfrm>
            <a:off x="837483" y="1218391"/>
            <a:ext cx="3660775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220"/>
              <a:buNone/>
            </a:pPr>
            <a:r>
              <a:rPr b="1" lang="zh-TW" sz="2220"/>
              <a:t>智冠科技判決書類別</a:t>
            </a:r>
            <a:endParaRPr b="1" sz="2220"/>
          </a:p>
          <a:p>
            <a:pPr indent="-457200" lvl="1" marL="63341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50"/>
              <a:buFont typeface="Calibri"/>
              <a:buAutoNum type="arabicPeriod"/>
            </a:pPr>
            <a:r>
              <a:rPr lang="zh-TW" sz="1850"/>
              <a:t>本票裁定</a:t>
            </a:r>
            <a:endParaRPr sz="1850"/>
          </a:p>
          <a:p>
            <a:pPr indent="-457200" lvl="1" marL="63341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50"/>
              <a:buFont typeface="Calibri"/>
              <a:buAutoNum type="arabicPeriod"/>
            </a:pPr>
            <a:r>
              <a:rPr lang="zh-TW" sz="1850"/>
              <a:t>給付貨款、報酬</a:t>
            </a:r>
            <a:endParaRPr sz="1850"/>
          </a:p>
          <a:p>
            <a:pPr indent="-457200" lvl="1" marL="63341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50"/>
              <a:buFont typeface="Calibri"/>
              <a:buAutoNum type="arabicPeriod"/>
            </a:pPr>
            <a:r>
              <a:rPr lang="zh-TW" sz="1850"/>
              <a:t>違反著作權法</a:t>
            </a:r>
            <a:endParaRPr sz="1850"/>
          </a:p>
          <a:p>
            <a:pPr indent="-457200" lvl="1" marL="63341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50"/>
              <a:buFont typeface="Calibri"/>
              <a:buAutoNum type="arabicPeriod"/>
            </a:pPr>
            <a:r>
              <a:rPr lang="zh-TW" sz="1850"/>
              <a:t>損害賠償</a:t>
            </a:r>
            <a:endParaRPr sz="1850"/>
          </a:p>
          <a:p>
            <a:pPr indent="-457200" lvl="1" marL="63341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50"/>
              <a:buFont typeface="Calibri"/>
              <a:buAutoNum type="arabicPeriod"/>
            </a:pPr>
            <a:r>
              <a:rPr lang="zh-TW" sz="1850"/>
              <a:t>返還價金、貨款、提存物</a:t>
            </a:r>
            <a:endParaRPr sz="1850"/>
          </a:p>
          <a:p>
            <a:pPr indent="-457200" lvl="1" marL="63341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50"/>
              <a:buFont typeface="Calibri"/>
              <a:buAutoNum type="arabicPeriod"/>
            </a:pPr>
            <a:r>
              <a:rPr lang="zh-TW" sz="1850"/>
              <a:t>拍賣抵押物</a:t>
            </a:r>
            <a:endParaRPr sz="1850"/>
          </a:p>
          <a:p>
            <a:pPr indent="-457200" lvl="1" marL="63341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50"/>
              <a:buFont typeface="Calibri"/>
              <a:buAutoNum type="arabicPeriod"/>
            </a:pPr>
            <a:r>
              <a:rPr lang="zh-TW" sz="1850"/>
              <a:t>支付命令</a:t>
            </a:r>
            <a:endParaRPr sz="1850"/>
          </a:p>
          <a:p>
            <a:pPr indent="-457200" lvl="1" marL="63341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50"/>
              <a:buFont typeface="Calibri"/>
              <a:buAutoNum type="arabicPeriod"/>
            </a:pPr>
            <a:r>
              <a:rPr lang="zh-TW" sz="1850"/>
              <a:t>服務標章（商標）</a:t>
            </a:r>
            <a:endParaRPr sz="1850"/>
          </a:p>
          <a:p>
            <a:pPr indent="-457200" lvl="1" marL="63341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50"/>
              <a:buFont typeface="Calibri"/>
              <a:buAutoNum type="arabicPeriod"/>
            </a:pPr>
            <a:r>
              <a:rPr lang="zh-TW" sz="1850"/>
              <a:t>實行質權</a:t>
            </a:r>
            <a:endParaRPr sz="1850"/>
          </a:p>
        </p:txBody>
      </p:sp>
      <p:sp>
        <p:nvSpPr>
          <p:cNvPr id="261" name="Google Shape;261;p25"/>
          <p:cNvSpPr/>
          <p:nvPr/>
        </p:nvSpPr>
        <p:spPr>
          <a:xfrm>
            <a:off x="1796844" y="1"/>
            <a:ext cx="2701414" cy="554448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0" y="0"/>
            <a:ext cx="2309209" cy="554447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138022" y="88491"/>
            <a:ext cx="2171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二. 判決書分析進度</a:t>
            </a:r>
            <a:endParaRPr b="1"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2447231" y="88491"/>
            <a:ext cx="2189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資料清理、分類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4997707" y="1149379"/>
            <a:ext cx="6103375" cy="4209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200"/>
              <a:buFont typeface="Arial"/>
              <a:buNone/>
            </a:pPr>
            <a:r>
              <a:rPr b="1" lang="zh-TW" sz="22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訓練用判決書</a:t>
            </a:r>
            <a:endParaRPr b="1" sz="22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912" lvl="1" marL="36195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900"/>
              <a:buFont typeface="Arial"/>
              <a:buChar char="•"/>
            </a:pPr>
            <a:r>
              <a:rPr b="0" i="0" lang="zh-TW" sz="19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資料範圍：8月份（暫）全國民法判決書</a:t>
            </a:r>
            <a:endParaRPr b="0" i="0" sz="19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912" lvl="1" marL="36195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900"/>
              <a:buFont typeface="Arial"/>
              <a:buChar char="•"/>
            </a:pPr>
            <a:r>
              <a:rPr b="0" i="0" lang="zh-TW" sz="19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分類依照智冠科技判決書分類項目對標題分類，其他未在上述類別中則另分一類。</a:t>
            </a:r>
            <a:endParaRPr b="0" i="0" sz="19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912" lvl="1" marL="36195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900"/>
              <a:buFont typeface="Arial"/>
              <a:buChar char="•"/>
            </a:pPr>
            <a:r>
              <a:rPr b="0" i="0" lang="zh-TW" sz="19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以抽樣方式解決類別樣本數不平衡的問題。</a:t>
            </a:r>
            <a:endParaRPr b="0" i="0" sz="19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262" lvl="1" marL="36195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913" lvl="1" marL="36195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25"/>
          <p:cNvGrpSpPr/>
          <p:nvPr/>
        </p:nvGrpSpPr>
        <p:grpSpPr>
          <a:xfrm rot="6832015">
            <a:off x="9172774" y="4187098"/>
            <a:ext cx="2225408" cy="3661032"/>
            <a:chOff x="7487957" y="2851401"/>
            <a:chExt cx="2225408" cy="3661033"/>
          </a:xfrm>
        </p:grpSpPr>
        <p:pic>
          <p:nvPicPr>
            <p:cNvPr descr="Related image" id="267" name="Google Shape;26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3942790">
              <a:off x="8525919" y="5324988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268" name="Google Shape;26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3942790">
              <a:off x="8093343" y="4177437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269" name="Google Shape;26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3942790">
              <a:off x="7652978" y="3016422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idx="4294967295" type="body"/>
          </p:nvPr>
        </p:nvSpPr>
        <p:spPr>
          <a:xfrm>
            <a:off x="905796" y="1132967"/>
            <a:ext cx="10515600" cy="357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b="1" lang="zh-TW"/>
              <a:t>目標：</a:t>
            </a:r>
            <a:endParaRPr b="1"/>
          </a:p>
          <a:p>
            <a:pPr indent="-258762" lvl="1" marL="53498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</a:pPr>
            <a:r>
              <a:rPr lang="zh-TW"/>
              <a:t>TF-IDF 找到分類判決書中的關鍵詞、重點摘要。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b="1" lang="zh-TW"/>
              <a:t>困難：</a:t>
            </a:r>
            <a:endParaRPr b="1"/>
          </a:p>
          <a:p>
            <a:pPr indent="-258762" lvl="1" marL="53498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</a:pPr>
            <a:r>
              <a:rPr lang="zh-TW"/>
              <a:t>斷詞不夠精準。政府沒有開放判決書詞庫資料。</a:t>
            </a:r>
            <a:endParaRPr/>
          </a:p>
          <a:p>
            <a:pPr indent="-258762" lvl="1" marL="53498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</a:pPr>
            <a:r>
              <a:rPr lang="zh-TW"/>
              <a:t>若想做出預測判決則必須克服：如何將判決書分為對上訴人有利或不利？且民法又比刑法難判斷判決因素（判決類型種類多，導致不同的案件法官判決的因子不一致）</a:t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1796844" y="1"/>
            <a:ext cx="1722733" cy="554448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0" y="0"/>
            <a:ext cx="2309209" cy="554447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147482" y="88491"/>
            <a:ext cx="2161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二. 判決書分析進度</a:t>
            </a:r>
            <a:endParaRPr b="1"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2481737" y="88491"/>
            <a:ext cx="8653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目標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26"/>
          <p:cNvGrpSpPr/>
          <p:nvPr/>
        </p:nvGrpSpPr>
        <p:grpSpPr>
          <a:xfrm rot="6832015">
            <a:off x="9172774" y="4187098"/>
            <a:ext cx="2225408" cy="3661032"/>
            <a:chOff x="7487957" y="2851401"/>
            <a:chExt cx="2225408" cy="3661033"/>
          </a:xfrm>
        </p:grpSpPr>
        <p:pic>
          <p:nvPicPr>
            <p:cNvPr descr="Related image" id="281" name="Google Shape;28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3942790">
              <a:off x="8525919" y="5324988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282" name="Google Shape;28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3942790">
              <a:off x="8093343" y="4177437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lated image" id="283" name="Google Shape;28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3942790">
              <a:off x="7652978" y="3016422"/>
              <a:ext cx="1022425" cy="102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838200" y="718240"/>
            <a:ext cx="10515600" cy="9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Arial"/>
              <a:buNone/>
            </a:pPr>
            <a:r>
              <a:rPr lang="zh-TW"/>
              <a:t>報告大綱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838200" y="1875295"/>
            <a:ext cx="10515600" cy="430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AutoNum type="arabicPeriod"/>
            </a:pPr>
            <a:r>
              <a:rPr lang="zh-TW"/>
              <a:t>判決書爬蟲：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</a:pPr>
            <a:r>
              <a:rPr b="1" lang="zh-TW"/>
              <a:t>LawsQ 判決書爬蟲</a:t>
            </a:r>
            <a:endParaRPr b="1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</a:pPr>
            <a:r>
              <a:rPr lang="zh-TW"/>
              <a:t>動態爬蟲分享（巴哈姆特熱門手機遊戲排名）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</a:pPr>
            <a:r>
              <a:rPr lang="zh-TW"/>
              <a:t>爬蟲資源分享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AutoNum type="arabicPeriod"/>
            </a:pPr>
            <a:r>
              <a:rPr lang="zh-TW"/>
              <a:t>判決書分析進度：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</a:pPr>
            <a:r>
              <a:rPr b="1" lang="zh-TW"/>
              <a:t>資料清理、分類</a:t>
            </a:r>
            <a:endParaRPr b="1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Char char="•"/>
            </a:pPr>
            <a:r>
              <a:rPr b="1" lang="zh-TW"/>
              <a:t>目標</a:t>
            </a:r>
            <a:endParaRPr b="1"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1042610" y="2365358"/>
            <a:ext cx="7321550" cy="1035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zh-TW"/>
              <a:t>判決書爬蟲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/>
          <p:nvPr/>
        </p:nvSpPr>
        <p:spPr>
          <a:xfrm>
            <a:off x="1796844" y="1"/>
            <a:ext cx="1580537" cy="554448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7371" y="1919"/>
            <a:ext cx="1932039" cy="554447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147483" y="88491"/>
            <a:ext cx="1784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一. 判決書爬蟲</a:t>
            </a:r>
            <a:endParaRPr b="1"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2213487" y="81877"/>
            <a:ext cx="1413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LawsQ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67" y="1633818"/>
            <a:ext cx="4346090" cy="2716306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7431" y="766483"/>
            <a:ext cx="6835008" cy="4450976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371" y="1076632"/>
            <a:ext cx="10326968" cy="5348881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20"/>
          <p:cNvSpPr/>
          <p:nvPr/>
        </p:nvSpPr>
        <p:spPr>
          <a:xfrm>
            <a:off x="8217465" y="2983656"/>
            <a:ext cx="2060293" cy="347239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1796844" y="-15265"/>
            <a:ext cx="1580537" cy="569714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7371" y="-15265"/>
            <a:ext cx="1932039" cy="571631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147483" y="88491"/>
            <a:ext cx="1784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一. 判決書爬蟲</a:t>
            </a:r>
            <a:endParaRPr b="1"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2213487" y="81877"/>
            <a:ext cx="1413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LawsQ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481" y="1888507"/>
            <a:ext cx="10562319" cy="342336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21"/>
          <p:cNvSpPr/>
          <p:nvPr/>
        </p:nvSpPr>
        <p:spPr>
          <a:xfrm>
            <a:off x="1796844" y="1"/>
            <a:ext cx="2126227" cy="554448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7371" y="1919"/>
            <a:ext cx="1932039" cy="554447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147483" y="88491"/>
            <a:ext cx="1784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一. 判決書爬蟲</a:t>
            </a:r>
            <a:endParaRPr b="1"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2213486" y="81877"/>
            <a:ext cx="1709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動態爬蟲分享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/>
          <p:nvPr>
            <p:ph type="title"/>
          </p:nvPr>
        </p:nvSpPr>
        <p:spPr>
          <a:xfrm>
            <a:off x="838200" y="718240"/>
            <a:ext cx="10515600" cy="9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Arial"/>
              <a:buNone/>
            </a:pPr>
            <a:r>
              <a:rPr lang="zh-TW"/>
              <a:t>巴哈姆特熱門手機遊戲排名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662" y="1005450"/>
            <a:ext cx="7658244" cy="2867217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483" y="3090765"/>
            <a:ext cx="5750301" cy="3593938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2768" y="3090765"/>
            <a:ext cx="5750301" cy="3593938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2"/>
          <p:cNvSpPr/>
          <p:nvPr/>
        </p:nvSpPr>
        <p:spPr>
          <a:xfrm>
            <a:off x="1796844" y="1"/>
            <a:ext cx="2185221" cy="554448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7371" y="1919"/>
            <a:ext cx="1932039" cy="554447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147483" y="88491"/>
            <a:ext cx="1784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一. 判決書爬蟲</a:t>
            </a:r>
            <a:endParaRPr b="1"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2213487" y="81877"/>
            <a:ext cx="1768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動態爬蟲分享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838200" y="810837"/>
            <a:ext cx="10515600" cy="9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Arial"/>
              <a:buNone/>
            </a:pPr>
            <a:r>
              <a:rPr lang="zh-TW" sz="3600"/>
              <a:t>網路資源分享與程式碼</a:t>
            </a:r>
            <a:endParaRPr sz="3600"/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838200" y="1875295"/>
            <a:ext cx="10515600" cy="4525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50"/>
              <a:buNone/>
            </a:pPr>
            <a:r>
              <a:rPr lang="zh-TW" sz="1850"/>
              <a:t>關鍵字：</a:t>
            </a:r>
            <a:endParaRPr sz="185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50"/>
              <a:buChar char="•"/>
            </a:pPr>
            <a:r>
              <a:rPr lang="zh-TW" sz="1850"/>
              <a:t>靜態爬蟲：request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50"/>
              <a:buChar char="•"/>
            </a:pPr>
            <a:r>
              <a:rPr lang="zh-TW" sz="1850"/>
              <a:t>動態爬蟲：Selenium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50"/>
              <a:buChar char="•"/>
            </a:pPr>
            <a:r>
              <a:rPr lang="zh-TW" sz="1850"/>
              <a:t>模擬瀏覽器：Google Chrome Driver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50"/>
              <a:buChar char="•"/>
            </a:pPr>
            <a:r>
              <a:rPr lang="zh-TW" sz="1850"/>
              <a:t>網頁原始碼分析：BeautifulSoup、正則表達式</a:t>
            </a:r>
            <a:endParaRPr sz="185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50"/>
              <a:buChar char="•"/>
            </a:pPr>
            <a:r>
              <a:rPr lang="zh-TW" sz="1850"/>
              <a:t>爬蟲途中可能遇到的困難：假header、time.sleep、鎖IP ( SafeIP、VPN 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50"/>
              <a:buNone/>
            </a:pPr>
            <a:r>
              <a:rPr lang="zh-TW" sz="1850"/>
              <a:t>我開始學習爬蟲的第一篇網路教學文章：</a:t>
            </a:r>
            <a:r>
              <a:rPr lang="zh-TW" sz="1850" u="sng">
                <a:solidFill>
                  <a:schemeClr val="hlink"/>
                </a:solidFill>
                <a:hlinkClick r:id="rId3"/>
              </a:rPr>
              <a:t>https://pala.tw/python-web-crawler/</a:t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50"/>
              <a:buNone/>
            </a:pPr>
            <a:r>
              <a:rPr lang="zh-TW" sz="1850"/>
              <a:t>程式碼：</a:t>
            </a:r>
            <a:endParaRPr sz="185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50"/>
              <a:buChar char="•"/>
            </a:pPr>
            <a:r>
              <a:rPr lang="zh-TW" sz="1850"/>
              <a:t>LawsQ判決書_爬蟲程式碼  （LawsQ：</a:t>
            </a:r>
            <a:r>
              <a:rPr lang="zh-TW" sz="1850" u="sng">
                <a:solidFill>
                  <a:schemeClr val="hlink"/>
                </a:solidFill>
                <a:hlinkClick r:id="rId4"/>
              </a:rPr>
              <a:t>https://www.lawsq.com/</a:t>
            </a:r>
            <a:r>
              <a:rPr lang="zh-TW" sz="1850"/>
              <a:t>）</a:t>
            </a:r>
            <a:endParaRPr sz="185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50"/>
              <a:buChar char="•"/>
            </a:pPr>
            <a:r>
              <a:rPr lang="zh-TW" sz="1850"/>
              <a:t>巴哈姆特熱門遊戲排名_爬蟲程式碼</a:t>
            </a:r>
            <a:endParaRPr sz="1850"/>
          </a:p>
        </p:txBody>
      </p:sp>
      <p:sp>
        <p:nvSpPr>
          <p:cNvPr id="246" name="Google Shape;246;p23"/>
          <p:cNvSpPr/>
          <p:nvPr/>
        </p:nvSpPr>
        <p:spPr>
          <a:xfrm>
            <a:off x="1796844" y="1"/>
            <a:ext cx="2111479" cy="554448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7371" y="1919"/>
            <a:ext cx="1932039" cy="554447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147483" y="88491"/>
            <a:ext cx="1784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一. 判決書爬蟲</a:t>
            </a:r>
            <a:endParaRPr b="1"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2213487" y="81877"/>
            <a:ext cx="1768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爬蟲資源分享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1042610" y="2365358"/>
            <a:ext cx="7321550" cy="1035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zh-TW"/>
              <a:t>判決書分析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智冠_例行(藍白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