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9B914CA-78AE-4EA7-AEAA-045E4686ED96}">
          <p14:sldIdLst>
            <p14:sldId id="256"/>
            <p14:sldId id="258"/>
          </p14:sldIdLst>
        </p14:section>
        <p14:section name="判決書整理" id="{7A55245C-099D-45C4-96D3-125D14BBEB6C}">
          <p14:sldIdLst>
            <p14:sldId id="259"/>
            <p14:sldId id="260"/>
          </p14:sldIdLst>
        </p14:section>
        <p14:section name="判決預測" id="{8202F4D4-C43C-41A1-A973-0F121798C893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資源分享" id="{0946F2F6-2080-4CF0-87DC-1FDB497E337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5" autoAdjust="0"/>
  </p:normalViewPr>
  <p:slideViewPr>
    <p:cSldViewPr snapToGrid="0">
      <p:cViewPr varScale="1">
        <p:scale>
          <a:sx n="71" d="100"/>
          <a:sy n="71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F6AD-CB9C-4B4E-865D-CA7FB59D04E1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AF3F-E613-441B-8E83-5310FEBAA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5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9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26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8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07912" y="2513089"/>
            <a:ext cx="5904872" cy="877582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1477" y="4954641"/>
            <a:ext cx="1958408" cy="79688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日期、簡報人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269627" y="2675847"/>
            <a:ext cx="731850" cy="654316"/>
            <a:chOff x="213805" y="2451226"/>
            <a:chExt cx="731850" cy="654316"/>
          </a:xfrm>
        </p:grpSpPr>
        <p:pic>
          <p:nvPicPr>
            <p:cNvPr id="57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群組 57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圓角矩形 58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4" name="群組 63"/>
          <p:cNvGrpSpPr/>
          <p:nvPr/>
        </p:nvGrpSpPr>
        <p:grpSpPr>
          <a:xfrm>
            <a:off x="7562232" y="320517"/>
            <a:ext cx="3791568" cy="5951191"/>
            <a:chOff x="-4" y="4"/>
            <a:chExt cx="3457965" cy="5384169"/>
          </a:xfrm>
        </p:grpSpPr>
        <p:grpSp>
          <p:nvGrpSpPr>
            <p:cNvPr id="65" name="群組 64"/>
            <p:cNvGrpSpPr/>
            <p:nvPr/>
          </p:nvGrpSpPr>
          <p:grpSpPr>
            <a:xfrm rot="18761222">
              <a:off x="-634422" y="634422"/>
              <a:ext cx="1835998" cy="567161"/>
              <a:chOff x="-634420" y="634420"/>
              <a:chExt cx="2443559" cy="7548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3" name="圓角矩形 102"/>
              <p:cNvSpPr/>
              <p:nvPr/>
            </p:nvSpPr>
            <p:spPr>
              <a:xfrm rot="20700000" flipH="1">
                <a:off x="-155425" y="71997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 rot="900000">
                <a:off x="1070389" y="73868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 rot="1800000" flipH="1">
                <a:off x="1559312" y="938769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 rot="19800000">
                <a:off x="-634420" y="920995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 flipH="1">
                <a:off x="466481" y="634420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</p:grpSp>
        <p:pic>
          <p:nvPicPr>
            <p:cNvPr id="66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50" y="3592328"/>
              <a:ext cx="1791757" cy="179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089" y="1529951"/>
              <a:ext cx="725092" cy="72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Image result for POWER BI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020" y="2478400"/>
              <a:ext cx="353918" cy="37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99" y="826420"/>
              <a:ext cx="586068" cy="58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5" y="863078"/>
              <a:ext cx="469047" cy="46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153" y="2776292"/>
              <a:ext cx="472499" cy="47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4275">
              <a:off x="2068985" y="3772218"/>
              <a:ext cx="644923" cy="64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418299" y="961223"/>
              <a:ext cx="919550" cy="9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744" y="261528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805185" y="1597615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01" y="253041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4" descr="Image result for pen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34813">
              <a:off x="2400893" y="3345633"/>
              <a:ext cx="383542" cy="38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96" y="3412476"/>
              <a:ext cx="734691" cy="73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0" descr="Image result for r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84" y="1933232"/>
              <a:ext cx="588358" cy="58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群組 81"/>
            <p:cNvGrpSpPr/>
            <p:nvPr/>
          </p:nvGrpSpPr>
          <p:grpSpPr>
            <a:xfrm rot="8608659">
              <a:off x="2138078" y="2452042"/>
              <a:ext cx="631019" cy="287236"/>
              <a:chOff x="2138078" y="2452042"/>
              <a:chExt cx="2248799" cy="1023687"/>
            </a:xfrm>
          </p:grpSpPr>
          <p:pic>
            <p:nvPicPr>
              <p:cNvPr id="101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138078" y="245204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364452" y="2453304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142" y="1237222"/>
              <a:ext cx="764816" cy="76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458">
              <a:off x="1750275" y="394505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74" descr="Image result for money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2" y="1898830"/>
              <a:ext cx="559729" cy="55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6" descr="Related image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20" y="2823518"/>
              <a:ext cx="531208" cy="5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群組 86"/>
            <p:cNvGrpSpPr/>
            <p:nvPr/>
          </p:nvGrpSpPr>
          <p:grpSpPr>
            <a:xfrm>
              <a:off x="1501883" y="2929550"/>
              <a:ext cx="905647" cy="809741"/>
              <a:chOff x="1501883" y="2929550"/>
              <a:chExt cx="731850" cy="654316"/>
            </a:xfrm>
          </p:grpSpPr>
          <p:pic>
            <p:nvPicPr>
              <p:cNvPr id="9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01883" y="2929550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群組 94"/>
              <p:cNvGrpSpPr/>
              <p:nvPr/>
            </p:nvGrpSpPr>
            <p:grpSpPr>
              <a:xfrm rot="1973758">
                <a:off x="1844708" y="2934809"/>
                <a:ext cx="235508" cy="72753"/>
                <a:chOff x="1844710" y="2934811"/>
                <a:chExt cx="2443559" cy="754880"/>
              </a:xfrm>
            </p:grpSpPr>
            <p:sp>
              <p:nvSpPr>
                <p:cNvPr id="96" name="圓角矩形 95"/>
                <p:cNvSpPr/>
                <p:nvPr/>
              </p:nvSpPr>
              <p:spPr>
                <a:xfrm rot="20700000" flipH="1">
                  <a:off x="2323705" y="302036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圓角矩形 96"/>
                <p:cNvSpPr/>
                <p:nvPr/>
              </p:nvSpPr>
              <p:spPr>
                <a:xfrm rot="900000">
                  <a:off x="3549519" y="303907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圓角矩形 97"/>
                <p:cNvSpPr/>
                <p:nvPr/>
              </p:nvSpPr>
              <p:spPr>
                <a:xfrm rot="1800000" flipH="1">
                  <a:off x="4038442" y="3239160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9" name="圓角矩形 98"/>
                <p:cNvSpPr/>
                <p:nvPr/>
              </p:nvSpPr>
              <p:spPr>
                <a:xfrm rot="19800000">
                  <a:off x="1844710" y="3221386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0" name="圓角矩形 99"/>
                <p:cNvSpPr/>
                <p:nvPr/>
              </p:nvSpPr>
              <p:spPr>
                <a:xfrm flipH="1">
                  <a:off x="2945611" y="2934811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pic>
          <p:nvPicPr>
            <p:cNvPr id="88" name="Picture 2" descr="Image result for sql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438" y="2068140"/>
              <a:ext cx="611579" cy="61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「excel vba icon」的圖片搜尋結果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41" y="1109137"/>
              <a:ext cx="930959" cy="841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74" descr="Image result for money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57" y="2009661"/>
              <a:ext cx="422214" cy="42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49" y="2720046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73420">
              <a:off x="1014619" y="2157621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「eraser icon」的圖片搜尋結果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00" y="3330448"/>
              <a:ext cx="442492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 userDrawn="1"/>
        </p:nvGrpSpPr>
        <p:grpSpPr>
          <a:xfrm>
            <a:off x="7956665" y="2558784"/>
            <a:ext cx="950526" cy="956124"/>
            <a:chOff x="7837043" y="2551492"/>
            <a:chExt cx="1146269" cy="1037405"/>
          </a:xfrm>
        </p:grpSpPr>
        <p:sp>
          <p:nvSpPr>
            <p:cNvPr id="7" name="矩形 6"/>
            <p:cNvSpPr/>
            <p:nvPr userDrawn="1"/>
          </p:nvSpPr>
          <p:spPr>
            <a:xfrm>
              <a:off x="7837043" y="2551492"/>
              <a:ext cx="5559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5400" b="1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文</a:t>
              </a:r>
              <a:endParaRPr lang="zh-TW" altLang="en-US" sz="5400" b="1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338490" y="2665567"/>
              <a:ext cx="64482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A</a:t>
              </a:r>
              <a:endParaRPr lang="zh-TW" altLang="en-US" sz="5400" b="0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676964" y="4461358"/>
            <a:ext cx="1011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smtClean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&lt;/&gt;</a:t>
            </a:r>
            <a:endParaRPr lang="zh-TW" altLang="en-US" sz="4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6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5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6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77825" y="2931886"/>
            <a:ext cx="7321550" cy="1035504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章節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72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25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2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18240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5"/>
            <a:ext cx="10515600" cy="430166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6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5049"/>
            <a:ext cx="5157787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72468"/>
            <a:ext cx="5157787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435049"/>
            <a:ext cx="5183188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72468"/>
            <a:ext cx="5183188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3E88-2292-4BE2-BFB5-A7613D34FBFA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729228" TargetMode="External"/><Relationship Id="rId2" Type="http://schemas.openxmlformats.org/officeDocument/2006/relationships/hyperlink" Target="https://github.com/renjunxiang/Competition_CAI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oo.gl/TP5ksp" TargetMode="External"/><Relationship Id="rId4" Type="http://schemas.openxmlformats.org/officeDocument/2006/relationships/hyperlink" Target="https://goo.gl/PuRzV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1477" y="2188625"/>
            <a:ext cx="5904872" cy="1483724"/>
          </a:xfrm>
        </p:spPr>
        <p:txBody>
          <a:bodyPr>
            <a:normAutofit/>
          </a:bodyPr>
          <a:lstStyle/>
          <a:p>
            <a:r>
              <a:rPr lang="zh-TW" altLang="en-US" smtClean="0"/>
              <a:t>進度報告</a:t>
            </a:r>
            <a:r>
              <a:rPr lang="en-US" altLang="zh-TW" smtClean="0"/>
              <a:t>1228</a:t>
            </a:r>
            <a:br>
              <a:rPr lang="en-US" altLang="zh-TW" smtClean="0"/>
            </a:br>
            <a:r>
              <a:rPr lang="zh-TW" altLang="en-US" sz="3200" b="0" smtClean="0"/>
              <a:t>判決預測</a:t>
            </a:r>
            <a:endParaRPr lang="zh-TW" altLang="en-US" b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游涵杰</a:t>
            </a:r>
            <a:endParaRPr lang="en-US" altLang="zh-TW" smtClean="0"/>
          </a:p>
          <a:p>
            <a:r>
              <a:rPr lang="en-US" altLang="zh-TW" smtClean="0"/>
              <a:t>2018/12/28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Keras</a:t>
            </a:r>
            <a:r>
              <a:rPr lang="zh-TW" altLang="en-US" smtClean="0"/>
              <a:t> 建構模型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r>
              <a:rPr lang="en-US" altLang="zh-TW" smtClean="0"/>
              <a:t>CNN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255" y="1799186"/>
            <a:ext cx="8746067" cy="430166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/>
              <a:t>model = Sequential()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model.add(embedding_layer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model.add(Dropout(</a:t>
            </a:r>
            <a:r>
              <a:rPr lang="en-US" altLang="zh-TW">
                <a:solidFill>
                  <a:schemeClr val="accent6"/>
                </a:solidFill>
              </a:rPr>
              <a:t>0.2</a:t>
            </a:r>
            <a:r>
              <a:rPr lang="en-US" altLang="zh-TW"/>
              <a:t>))       </a:t>
            </a:r>
            <a:endParaRPr lang="zh-TW" altLang="en-US"/>
          </a:p>
          <a:p>
            <a:pPr marL="0" indent="0">
              <a:buNone/>
            </a:pPr>
            <a:r>
              <a:rPr lang="en-US" altLang="zh-TW"/>
              <a:t>model.add(Conv1D(</a:t>
            </a:r>
            <a:r>
              <a:rPr lang="en-US" altLang="zh-TW">
                <a:solidFill>
                  <a:schemeClr val="accent6"/>
                </a:solidFill>
              </a:rPr>
              <a:t>200</a:t>
            </a:r>
            <a:r>
              <a:rPr lang="en-US" altLang="zh-TW"/>
              <a:t>, </a:t>
            </a:r>
            <a:r>
              <a:rPr lang="en-US" altLang="zh-TW">
                <a:solidFill>
                  <a:schemeClr val="accent6"/>
                </a:solidFill>
              </a:rPr>
              <a:t>3</a:t>
            </a:r>
            <a:r>
              <a:rPr lang="en-US" altLang="zh-TW"/>
              <a:t>, </a:t>
            </a:r>
            <a:r>
              <a:rPr lang="en-US" altLang="zh-TW" smtClean="0"/>
              <a:t>activation</a:t>
            </a:r>
            <a:r>
              <a:rPr lang="en-US" altLang="zh-TW"/>
              <a:t>=</a:t>
            </a:r>
            <a:r>
              <a:rPr lang="en-US" altLang="zh-TW">
                <a:solidFill>
                  <a:srgbClr val="C00000"/>
                </a:solidFill>
              </a:rPr>
              <a:t>'relu'</a:t>
            </a:r>
            <a:r>
              <a:rPr lang="en-US" altLang="zh-TW"/>
              <a:t>,</a:t>
            </a:r>
            <a:r>
              <a:rPr lang="en-US" altLang="zh-TW">
                <a:solidFill>
                  <a:srgbClr val="C00000"/>
                </a:solidFill>
              </a:rPr>
              <a:t> </a:t>
            </a:r>
            <a:r>
              <a:rPr lang="en-US" altLang="zh-TW"/>
              <a:t>strides=1)) </a:t>
            </a:r>
          </a:p>
          <a:p>
            <a:pPr marL="0" indent="0">
              <a:buNone/>
            </a:pPr>
            <a:r>
              <a:rPr lang="en-US" altLang="zh-TW"/>
              <a:t>model.add(MaxPooling1D(</a:t>
            </a:r>
            <a:r>
              <a:rPr lang="en-US" altLang="zh-TW">
                <a:solidFill>
                  <a:schemeClr val="accent6"/>
                </a:solidFill>
              </a:rPr>
              <a:t>3</a:t>
            </a:r>
            <a:r>
              <a:rPr lang="en-US" altLang="zh-TW"/>
              <a:t>))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model.add(Conv1D(</a:t>
            </a:r>
            <a:r>
              <a:rPr lang="en-US" altLang="zh-TW" smtClean="0">
                <a:solidFill>
                  <a:schemeClr val="accent6"/>
                </a:solidFill>
              </a:rPr>
              <a:t>200</a:t>
            </a:r>
            <a:r>
              <a:rPr lang="en-US" altLang="zh-TW"/>
              <a:t>, </a:t>
            </a:r>
            <a:r>
              <a:rPr lang="en-US" altLang="zh-TW">
                <a:solidFill>
                  <a:schemeClr val="accent6"/>
                </a:solidFill>
              </a:rPr>
              <a:t>3</a:t>
            </a:r>
            <a:r>
              <a:rPr lang="en-US" altLang="zh-TW"/>
              <a:t>, </a:t>
            </a:r>
            <a:r>
              <a:rPr lang="en-US" altLang="zh-TW" smtClean="0"/>
              <a:t>activation</a:t>
            </a:r>
            <a:r>
              <a:rPr lang="en-US" altLang="zh-TW"/>
              <a:t>=</a:t>
            </a:r>
            <a:r>
              <a:rPr lang="en-US" altLang="zh-TW">
                <a:solidFill>
                  <a:srgbClr val="C00000"/>
                </a:solidFill>
              </a:rPr>
              <a:t>'relu'</a:t>
            </a:r>
            <a:r>
              <a:rPr lang="en-US" altLang="zh-TW"/>
              <a:t>, strides=1</a:t>
            </a:r>
            <a:r>
              <a:rPr lang="en-US" altLang="zh-TW" smtClean="0"/>
              <a:t>))</a:t>
            </a:r>
            <a:endParaRPr lang="zh-TW" altLang="en-US"/>
          </a:p>
          <a:p>
            <a:pPr marL="0" indent="0">
              <a:buNone/>
            </a:pPr>
            <a:r>
              <a:rPr lang="en-US" altLang="zh-TW"/>
              <a:t>model.add(MaxPooling1D(</a:t>
            </a:r>
            <a:r>
              <a:rPr lang="en-US" altLang="zh-TW">
                <a:solidFill>
                  <a:schemeClr val="accent6"/>
                </a:solidFill>
              </a:rPr>
              <a:t>3</a:t>
            </a:r>
            <a:r>
              <a:rPr lang="en-US" altLang="zh-TW" smtClean="0"/>
              <a:t>))</a:t>
            </a:r>
            <a:endParaRPr lang="zh-TW" altLang="en-US"/>
          </a:p>
          <a:p>
            <a:pPr marL="0" indent="0">
              <a:buNone/>
            </a:pPr>
            <a:r>
              <a:rPr lang="en-US" altLang="zh-TW"/>
              <a:t>model.add(Flatten</a:t>
            </a:r>
            <a:r>
              <a:rPr lang="en-US" altLang="zh-TW" smtClean="0"/>
              <a:t>())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model.add(Dense(</a:t>
            </a:r>
            <a:r>
              <a:rPr lang="en-US" altLang="zh-TW" smtClean="0">
                <a:solidFill>
                  <a:schemeClr val="accent6"/>
                </a:solidFill>
              </a:rPr>
              <a:t>100</a:t>
            </a:r>
            <a:r>
              <a:rPr lang="en-US" altLang="zh-TW" smtClean="0"/>
              <a:t>, </a:t>
            </a:r>
            <a:r>
              <a:rPr lang="en-US" altLang="zh-TW"/>
              <a:t>activation=</a:t>
            </a:r>
            <a:r>
              <a:rPr lang="en-US" altLang="zh-TW">
                <a:solidFill>
                  <a:srgbClr val="C00000"/>
                </a:solidFill>
              </a:rPr>
              <a:t>'relu'</a:t>
            </a:r>
            <a:r>
              <a:rPr lang="en-US" altLang="zh-TW"/>
              <a:t>))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model.add(Dense(labels.shape[1</a:t>
            </a:r>
            <a:r>
              <a:rPr lang="en-US" altLang="zh-TW"/>
              <a:t>], activation=</a:t>
            </a:r>
            <a:r>
              <a:rPr lang="en-US" altLang="zh-TW">
                <a:solidFill>
                  <a:srgbClr val="C00000"/>
                </a:solidFill>
              </a:rPr>
              <a:t>'sigmoid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en-US" altLang="zh-TW" smtClean="0"/>
              <a:t>))</a:t>
            </a:r>
            <a:endParaRPr lang="zh-TW" altLang="en-US"/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r>
              <a:rPr lang="en-US" altLang="zh-TW"/>
              <a:t>model.summary()</a:t>
            </a:r>
          </a:p>
          <a:p>
            <a:pPr marL="0" indent="0">
              <a:buNone/>
            </a:pPr>
            <a:r>
              <a:rPr lang="en-US" altLang="zh-TW"/>
              <a:t>model.compile( loss=</a:t>
            </a:r>
            <a:r>
              <a:rPr lang="en-US" altLang="zh-TW">
                <a:solidFill>
                  <a:srgbClr val="C00000"/>
                </a:solidFill>
              </a:rPr>
              <a:t>'binary_crossentropy'</a:t>
            </a:r>
            <a:r>
              <a:rPr lang="en-US" altLang="zh-TW"/>
              <a:t>, optimizer=</a:t>
            </a:r>
            <a:r>
              <a:rPr lang="en-US" altLang="zh-TW">
                <a:solidFill>
                  <a:srgbClr val="C00000"/>
                </a:solidFill>
              </a:rPr>
              <a:t>'adam'</a:t>
            </a:r>
            <a:r>
              <a:rPr lang="en-US" altLang="zh-TW"/>
              <a:t>,metrics=[</a:t>
            </a:r>
            <a:r>
              <a:rPr lang="en-US" altLang="zh-TW">
                <a:solidFill>
                  <a:srgbClr val="C00000"/>
                </a:solidFill>
              </a:rPr>
              <a:t>'accuracy'</a:t>
            </a:r>
            <a:r>
              <a:rPr lang="en-US" altLang="zh-TW"/>
              <a:t>] )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7"/>
          <a:stretch/>
        </p:blipFill>
        <p:spPr>
          <a:xfrm>
            <a:off x="9144000" y="486888"/>
            <a:ext cx="2918012" cy="57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模型結果</a:t>
            </a:r>
            <a:endParaRPr lang="zh-TW" altLang="en-US">
              <a:latin typeface="Berlin Sans FB" panose="020E0602020502020306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26" y="2076507"/>
            <a:ext cx="8861748" cy="21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模型測試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241974"/>
            <a:ext cx="10515600" cy="80067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/>
              <a:t>model = load_model(</a:t>
            </a:r>
            <a:r>
              <a:rPr lang="en-US" altLang="zh-TW" sz="1800">
                <a:solidFill>
                  <a:srgbClr val="C00000"/>
                </a:solidFill>
              </a:rPr>
              <a:t>'w2vLSTM.h5</a:t>
            </a:r>
            <a:r>
              <a:rPr lang="en-US" altLang="zh-TW" sz="1800" smtClean="0">
                <a:solidFill>
                  <a:srgbClr val="C00000"/>
                </a:solidFill>
              </a:rPr>
              <a:t>'</a:t>
            </a:r>
            <a:r>
              <a:rPr lang="en-US" altLang="zh-TW" sz="1800" smtClean="0"/>
              <a:t>)</a:t>
            </a:r>
          </a:p>
          <a:p>
            <a:pPr marL="0" indent="0">
              <a:buNone/>
            </a:pPr>
            <a:r>
              <a:rPr lang="en-US" altLang="zh-TW" sz="1800" smtClean="0"/>
              <a:t>model.predict_classes(test</a:t>
            </a:r>
            <a:r>
              <a:rPr lang="en-US" altLang="zh-TW" sz="1800"/>
              <a:t>)</a:t>
            </a:r>
            <a:endParaRPr lang="zh-TW" altLang="en-US" sz="180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11179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array([0])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949824"/>
            <a:ext cx="10515600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/>
              <a:t>被告於○○年○月○日在○○地毆傷原告○○○……等處，有○○醫院診斷書可證。傷害部分業經提出告訴，經檢察官提起公訴，並經貴院判處罪刑確定在案（○○年度○○字第○○○號）。原告因治療創傷，支出醫療費○○○元，又原告受此不法侵害，身心均痛苦異常，擬請求賠償慰撫金○○○元，以上合計○○○元，因被告拒不給付，為此狀請判決如訴之聲明，以維權益</a:t>
            </a:r>
            <a:r>
              <a:rPr lang="zh-TW" altLang="zh-TW" smtClean="0"/>
              <a:t>。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20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資源分</a:t>
            </a:r>
            <a:r>
              <a:rPr lang="zh-TW" altLang="en-US"/>
              <a:t>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40824"/>
            <a:ext cx="10515600" cy="492891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smtClean="0"/>
              <a:t>程式碼</a:t>
            </a:r>
            <a:endParaRPr lang="en-US" altLang="zh-TW" b="1" smtClean="0"/>
          </a:p>
          <a:p>
            <a:pPr lvl="1">
              <a:lnSpc>
                <a:spcPct val="150000"/>
              </a:lnSpc>
            </a:pPr>
            <a:r>
              <a:rPr lang="en-US" altLang="zh-TW"/>
              <a:t>word2vec</a:t>
            </a:r>
            <a:r>
              <a:rPr lang="zh-TW" altLang="en-US"/>
              <a:t>模型</a:t>
            </a:r>
            <a:r>
              <a:rPr lang="zh-TW" altLang="en-US" smtClean="0"/>
              <a:t>：</a:t>
            </a:r>
            <a:r>
              <a:rPr lang="en-US" altLang="zh-TW" u="sng"/>
              <a:t>word2vec</a:t>
            </a:r>
            <a:r>
              <a:rPr lang="zh-TW" altLang="en-US" u="sng"/>
              <a:t>模型</a:t>
            </a:r>
            <a:r>
              <a:rPr lang="en-US" altLang="zh-TW" u="sng"/>
              <a:t>.ipynb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判決預測模型：</a:t>
            </a:r>
            <a:r>
              <a:rPr lang="en-US" altLang="zh-TW" u="sng" smtClean="0"/>
              <a:t>CFD_w2vLSTM_20181224.ipynb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u="sng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smtClean="0"/>
              <a:t>模型</a:t>
            </a:r>
            <a:endParaRPr lang="en-US" altLang="zh-TW" b="1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word2vec</a:t>
            </a:r>
            <a:r>
              <a:rPr lang="zh-TW" altLang="en-US" smtClean="0"/>
              <a:t>模型：</a:t>
            </a:r>
            <a:r>
              <a:rPr lang="en-US" altLang="zh-TW" u="sng" smtClean="0"/>
              <a:t>w2v_model.model</a:t>
            </a:r>
            <a:r>
              <a:rPr lang="zh-TW" altLang="en-US" smtClean="0"/>
              <a:t>、</a:t>
            </a:r>
            <a:r>
              <a:rPr lang="en-US" altLang="zh-TW" u="sng" smtClean="0"/>
              <a:t>w2v_model.model.trainables.syn1neg.npy</a:t>
            </a:r>
            <a:r>
              <a:rPr lang="zh-TW" altLang="en-US" smtClean="0"/>
              <a:t>、</a:t>
            </a:r>
            <a:r>
              <a:rPr lang="en-US" altLang="zh-TW" u="sng" smtClean="0"/>
              <a:t>w2v_model.model.wv.vectors.npy</a:t>
            </a:r>
          </a:p>
          <a:p>
            <a:pPr lvl="1">
              <a:lnSpc>
                <a:spcPct val="150000"/>
              </a:lnSpc>
            </a:pPr>
            <a:r>
              <a:rPr lang="zh-TW" altLang="en-US"/>
              <a:t>模型</a:t>
            </a:r>
            <a:r>
              <a:rPr lang="zh-TW" altLang="en-US" smtClean="0"/>
              <a:t>：</a:t>
            </a:r>
            <a:r>
              <a:rPr lang="en-US" altLang="zh-TW" u="sng" smtClean="0"/>
              <a:t>w2vLSTM.h5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u="sng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smtClean="0"/>
              <a:t>其他所需資料</a:t>
            </a:r>
            <a:endParaRPr lang="en-US" altLang="zh-TW" b="1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結巴繁中字典：</a:t>
            </a:r>
            <a:r>
              <a:rPr lang="en-US" altLang="zh-TW" u="sng" smtClean="0"/>
              <a:t>dict.txt</a:t>
            </a:r>
            <a:endParaRPr lang="en-US" altLang="zh-TW" u="sng"/>
          </a:p>
          <a:p>
            <a:pPr lvl="1">
              <a:lnSpc>
                <a:spcPct val="150000"/>
              </a:lnSpc>
            </a:pPr>
            <a:r>
              <a:rPr lang="zh-TW" altLang="en-US" smtClean="0"/>
              <a:t>法律專用詞：</a:t>
            </a:r>
            <a:r>
              <a:rPr lang="en-US" altLang="zh-TW" u="sng" smtClean="0"/>
              <a:t>special_v3.txt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停用字：</a:t>
            </a:r>
            <a:r>
              <a:rPr lang="en-US" altLang="zh-TW" u="sng" smtClean="0"/>
              <a:t>stop.txt</a:t>
            </a:r>
            <a:endParaRPr lang="en-US" altLang="zh-TW" u="sng"/>
          </a:p>
          <a:p>
            <a:pPr lvl="1">
              <a:lnSpc>
                <a:spcPct val="150000"/>
              </a:lnSpc>
            </a:pPr>
            <a:r>
              <a:rPr lang="zh-TW" altLang="en-US" smtClean="0"/>
              <a:t>訓練資料：</a:t>
            </a:r>
            <a:r>
              <a:rPr lang="en-US" altLang="zh-TW" u="sng" smtClean="0"/>
              <a:t>CFD_all_Y_v3.csv</a:t>
            </a:r>
            <a:endParaRPr lang="en-US" altLang="zh-TW" u="sng"/>
          </a:p>
          <a:p>
            <a:pPr lvl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787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中國法研杯：</a:t>
            </a: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github.com/renjunxiang/Competition_CAIL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新聞分類：</a:t>
            </a:r>
            <a:r>
              <a:rPr lang="en-US" altLang="zh-TW">
                <a:hlinkClick r:id="rId3"/>
              </a:rPr>
              <a:t>https://</a:t>
            </a:r>
            <a:r>
              <a:rPr lang="en-US" altLang="zh-TW" smtClean="0">
                <a:hlinkClick r:id="rId3"/>
              </a:rPr>
              <a:t>zhuanlan.zhihu.com/p/26729228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 smtClean="0"/>
              <a:t>Keras</a:t>
            </a:r>
            <a:r>
              <a:rPr lang="zh-TW" altLang="en-US" smtClean="0"/>
              <a:t>捲積層調整參數：</a:t>
            </a:r>
            <a:r>
              <a:rPr lang="en-US" altLang="zh-TW">
                <a:hlinkClick r:id="rId4"/>
              </a:rPr>
              <a:t>https://</a:t>
            </a:r>
            <a:r>
              <a:rPr lang="en-US" altLang="zh-TW" smtClean="0">
                <a:hlinkClick r:id="rId4"/>
              </a:rPr>
              <a:t>goo.gl/PuRzVP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Keras Embedding</a:t>
            </a:r>
            <a:r>
              <a:rPr lang="zh-TW" altLang="en-US"/>
              <a:t>層</a:t>
            </a:r>
            <a:r>
              <a:rPr lang="zh-TW" altLang="en-US" smtClean="0"/>
              <a:t>：</a:t>
            </a:r>
            <a:r>
              <a:rPr lang="en-US" altLang="zh-TW">
                <a:hlinkClick r:id="rId5"/>
              </a:rPr>
              <a:t> https://</a:t>
            </a:r>
            <a:r>
              <a:rPr lang="en-US" altLang="zh-TW" smtClean="0">
                <a:hlinkClick r:id="rId5"/>
              </a:rPr>
              <a:t>goo.gl/TP5ksp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Keras</a:t>
            </a:r>
            <a:r>
              <a:rPr lang="zh-TW" altLang="en-US" smtClean="0"/>
              <a:t>官方文檔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金旺的教材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判決預測流程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955" y="1845798"/>
            <a:ext cx="3704302" cy="368484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/>
              <a:t>資料蒐集</a:t>
            </a:r>
            <a:endParaRPr lang="zh-TW" altLang="zh-TW" sz="2800"/>
          </a:p>
          <a:p>
            <a:pPr>
              <a:lnSpc>
                <a:spcPct val="150000"/>
              </a:lnSpc>
            </a:pPr>
            <a:r>
              <a:rPr lang="zh-TW" altLang="zh-TW" sz="2000"/>
              <a:t>司法院</a:t>
            </a:r>
            <a:r>
              <a:rPr lang="en-US" altLang="zh-TW" sz="2000"/>
              <a:t>API</a:t>
            </a:r>
            <a:r>
              <a:rPr lang="zh-TW" altLang="zh-TW" sz="2000"/>
              <a:t>取得判決書</a:t>
            </a:r>
          </a:p>
          <a:p>
            <a:pPr>
              <a:lnSpc>
                <a:spcPct val="150000"/>
              </a:lnSpc>
            </a:pPr>
            <a:r>
              <a:rPr lang="zh-TW" altLang="zh-TW" sz="2000"/>
              <a:t>全國法規資料庫爬取法規</a:t>
            </a:r>
          </a:p>
          <a:p>
            <a:pPr>
              <a:lnSpc>
                <a:spcPct val="150000"/>
              </a:lnSpc>
            </a:pPr>
            <a:r>
              <a:rPr lang="zh-TW" altLang="zh-TW" sz="2000"/>
              <a:t>金旺提供法律相關專用詞</a:t>
            </a:r>
            <a:endParaRPr lang="zh-TW" altLang="en-US" sz="200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439257" y="1818551"/>
            <a:ext cx="3996812" cy="37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 smtClean="0"/>
              <a:t>判決書</a:t>
            </a:r>
            <a:r>
              <a:rPr lang="zh-TW" altLang="en-US" sz="2800" b="1"/>
              <a:t>整</a:t>
            </a:r>
            <a:r>
              <a:rPr lang="zh-TW" altLang="zh-TW" sz="2800" b="1" smtClean="0"/>
              <a:t>理</a:t>
            </a:r>
            <a:endParaRPr lang="zh-TW" altLang="zh-TW" sz="2800"/>
          </a:p>
          <a:p>
            <a:pPr>
              <a:lnSpc>
                <a:spcPct val="150000"/>
              </a:lnSpc>
            </a:pPr>
            <a:r>
              <a:rPr lang="zh-TW" altLang="en-US" sz="2000"/>
              <a:t>清</a:t>
            </a:r>
            <a:r>
              <a:rPr lang="zh-TW" altLang="zh-TW" sz="2000" smtClean="0"/>
              <a:t>理</a:t>
            </a:r>
            <a:r>
              <a:rPr lang="en-US" altLang="zh-TW" sz="2000"/>
              <a:t>json</a:t>
            </a:r>
            <a:r>
              <a:rPr lang="zh-TW" altLang="zh-TW" sz="2000" smtClean="0"/>
              <a:t>檔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擷取資訊（</a:t>
            </a:r>
            <a:r>
              <a:rPr lang="zh-TW" altLang="zh-TW" sz="2000" smtClean="0"/>
              <a:t>正</a:t>
            </a:r>
            <a:r>
              <a:rPr lang="zh-TW" altLang="zh-TW" sz="2000"/>
              <a:t>則表達</a:t>
            </a:r>
            <a:r>
              <a:rPr lang="zh-TW" altLang="zh-TW" sz="2000" smtClean="0"/>
              <a:t>式</a:t>
            </a:r>
            <a:r>
              <a:rPr lang="zh-TW" altLang="en-US" sz="2000" smtClean="0"/>
              <a:t>）</a:t>
            </a:r>
            <a:endParaRPr lang="en-US" altLang="zh-TW" sz="2000" smtClean="0"/>
          </a:p>
          <a:p>
            <a:pPr>
              <a:lnSpc>
                <a:spcPct val="150000"/>
              </a:lnSpc>
            </a:pPr>
            <a:r>
              <a:rPr lang="zh-TW" altLang="zh-TW" sz="2000" smtClean="0"/>
              <a:t>縮小</a:t>
            </a:r>
            <a:r>
              <a:rPr lang="zh-TW" altLang="zh-TW" sz="2000"/>
              <a:t>範圍、判決主文上</a:t>
            </a:r>
            <a:r>
              <a:rPr lang="zh-TW" altLang="zh-TW" sz="2000" smtClean="0"/>
              <a:t>標籤</a:t>
            </a:r>
            <a:endParaRPr lang="zh-TW" altLang="zh-TW" sz="20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436068" y="1818551"/>
            <a:ext cx="3583859" cy="37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/>
              <a:t>判決</a:t>
            </a:r>
            <a:r>
              <a:rPr lang="zh-TW" altLang="zh-TW" sz="2800" b="1" smtClean="0"/>
              <a:t>預測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結巴斷詞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詞向量前處理</a:t>
            </a:r>
            <a:endParaRPr lang="en-US" altLang="zh-TW" sz="2000" smtClean="0"/>
          </a:p>
          <a:p>
            <a:pPr>
              <a:lnSpc>
                <a:spcPct val="150000"/>
              </a:lnSpc>
            </a:pPr>
            <a:r>
              <a:rPr lang="en-US" altLang="zh-TW" sz="2000" smtClean="0"/>
              <a:t>word2vec</a:t>
            </a:r>
            <a:r>
              <a:rPr lang="zh-TW" altLang="zh-TW" sz="2000" smtClean="0"/>
              <a:t>模型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en-US" altLang="zh-TW" sz="2000"/>
              <a:t>Keras</a:t>
            </a:r>
            <a:r>
              <a:rPr lang="zh-TW" altLang="zh-TW" sz="2000"/>
              <a:t>建構模型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損害賠償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399506"/>
              </p:ext>
            </p:extLst>
          </p:nvPr>
        </p:nvGraphicFramePr>
        <p:xfrm>
          <a:off x="1542053" y="2618139"/>
          <a:ext cx="4553947" cy="283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46"/>
                <a:gridCol w="1564401"/>
              </a:tblGrid>
              <a:tr h="4725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案由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支付命令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22,545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本票裁定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6,142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損害賠償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2,127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清償借款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1,628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給付簽帳卡消費款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1,195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888975"/>
            <a:ext cx="4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八月份民事判決書案由數量排名：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7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判決結果上標籤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smtClean="0"/>
              <a:t>0</a:t>
            </a:r>
            <a:r>
              <a:rPr lang="zh-TW" altLang="en-US" sz="2800" smtClean="0"/>
              <a:t> </a:t>
            </a:r>
            <a:r>
              <a:rPr lang="zh-TW" altLang="en-US" smtClean="0"/>
              <a:t>原</a:t>
            </a:r>
            <a:r>
              <a:rPr lang="zh-TW" altLang="en-US" smtClean="0"/>
              <a:t>告訴求或部分訴求法官同意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zh-TW"/>
          </a:p>
          <a:p>
            <a:pPr marL="0" indent="0">
              <a:buNone/>
            </a:pPr>
            <a:r>
              <a:rPr lang="en-US" altLang="zh-TW" sz="2800"/>
              <a:t>1</a:t>
            </a:r>
            <a:r>
              <a:rPr lang="en-US" altLang="zh-TW" smtClean="0"/>
              <a:t> </a:t>
            </a:r>
            <a:r>
              <a:rPr lang="zh-TW" altLang="zh-TW" smtClean="0"/>
              <a:t>原告</a:t>
            </a:r>
            <a:r>
              <a:rPr lang="zh-TW" altLang="en-US" smtClean="0"/>
              <a:t>訴求遭</a:t>
            </a:r>
            <a:r>
              <a:rPr lang="zh-TW" altLang="zh-TW" smtClean="0"/>
              <a:t>法院駁回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zh-TW"/>
          </a:p>
          <a:p>
            <a:pPr marL="0" indent="0">
              <a:buNone/>
            </a:pPr>
            <a:r>
              <a:rPr lang="en-US" altLang="zh-TW" sz="2800"/>
              <a:t>2</a:t>
            </a:r>
            <a:r>
              <a:rPr lang="en-US" altLang="zh-TW" smtClean="0"/>
              <a:t> </a:t>
            </a:r>
            <a:r>
              <a:rPr lang="zh-TW" altLang="zh-TW" smtClean="0"/>
              <a:t>其他</a:t>
            </a:r>
            <a:r>
              <a:rPr lang="zh-TW" altLang="zh-TW"/>
              <a:t>情況（原判決廢棄、案件移送其他法院等）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20586" y="4208336"/>
            <a:ext cx="660261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/>
              <a:t>原告之訴及假執行之聲請均駁回。訴訟費用由原告負擔。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45293" y="2365910"/>
            <a:ext cx="9701414" cy="966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/>
              <a:t>被告應給付原告新台幣壹萬零伍拾元，及自民國一百零六年九月三十日起至清償日止，按年息百分之五計算之利息。訴訟費用新台幣壹仟元由被告負擔</a:t>
            </a:r>
            <a:r>
              <a:rPr lang="zh-TW" altLang="en-US" sz="2000" smtClean="0"/>
              <a:t>。</a:t>
            </a:r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1220586" y="5665498"/>
            <a:ext cx="454483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000"/>
              <a:t>原</a:t>
            </a:r>
            <a:r>
              <a:rPr lang="zh-TW" altLang="en-US" sz="2000" smtClean="0"/>
              <a:t>判決廢棄</a:t>
            </a:r>
            <a:r>
              <a:rPr lang="zh-TW" altLang="en-US" sz="2000"/>
              <a:t>，發回臺灣臺中地方法院。</a:t>
            </a:r>
          </a:p>
        </p:txBody>
      </p:sp>
    </p:spTree>
    <p:extLst>
      <p:ext uri="{BB962C8B-B14F-4D97-AF65-F5344CB8AC3E}">
        <p14:creationId xmlns:p14="http://schemas.microsoft.com/office/powerpoint/2010/main" val="36561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592138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去雜訊、遺失值</a:t>
            </a:r>
            <a:r>
              <a:rPr lang="zh-TW" altLang="en-US" smtClean="0"/>
              <a:t>、判決樣本平衡</a:t>
            </a:r>
            <a:endParaRPr lang="en-US" altLang="zh-TW"/>
          </a:p>
        </p:txBody>
      </p:sp>
      <p:sp>
        <p:nvSpPr>
          <p:cNvPr id="5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1590675"/>
            <a:ext cx="4665663" cy="7239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mtClean="0"/>
              <a:t>斷</a:t>
            </a:r>
            <a:r>
              <a:rPr lang="zh-TW" altLang="en-US"/>
              <a:t>詞</a:t>
            </a:r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2590800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mtClean="0"/>
              <a:t>將</a:t>
            </a:r>
            <a:r>
              <a:rPr lang="zh-TW" altLang="en-US"/>
              <a:t>詞換為</a:t>
            </a:r>
            <a:r>
              <a:rPr lang="zh-TW" altLang="en-US" smtClean="0"/>
              <a:t>數字</a:t>
            </a:r>
            <a:endParaRPr lang="en-US" altLang="zh-TW"/>
          </a:p>
        </p:txBody>
      </p:sp>
      <p:sp>
        <p:nvSpPr>
          <p:cNvPr id="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3627438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決定每一篇案件描述的長度</a:t>
            </a:r>
            <a:endParaRPr lang="en-US" altLang="zh-TW"/>
          </a:p>
        </p:txBody>
      </p:sp>
      <p:sp>
        <p:nvSpPr>
          <p:cNvPr id="9" name="內容版面配置區 2"/>
          <p:cNvSpPr>
            <a:spLocks noGrp="1"/>
          </p:cNvSpPr>
          <p:nvPr>
            <p:ph sz="half" idx="4294967295"/>
          </p:nvPr>
        </p:nvSpPr>
        <p:spPr>
          <a:xfrm>
            <a:off x="8081436" y="3500438"/>
            <a:ext cx="3568700" cy="1016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利用所有的</a:t>
            </a:r>
            <a:r>
              <a:rPr lang="zh-TW" altLang="en-US" smtClean="0"/>
              <a:t>判決書</a:t>
            </a:r>
            <a:endParaRPr lang="en-US" altLang="zh-TW" smtClean="0"/>
          </a:p>
          <a:p>
            <a:pPr marL="0" indent="0" algn="ctr">
              <a:buNone/>
            </a:pPr>
            <a:r>
              <a:rPr lang="zh-TW" altLang="en-US" smtClean="0"/>
              <a:t>訓練</a:t>
            </a:r>
            <a:r>
              <a:rPr lang="en-US" altLang="zh-TW"/>
              <a:t>word2vec</a:t>
            </a:r>
            <a:r>
              <a:rPr lang="zh-TW" altLang="en-US"/>
              <a:t>模型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269065" y="5570538"/>
            <a:ext cx="5029200" cy="952500"/>
          </a:xfrm>
          <a:ln>
            <a:solidFill>
              <a:schemeClr val="accent5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/>
              <a:t>利用訓練好的</a:t>
            </a:r>
            <a:r>
              <a:rPr lang="en-US" altLang="zh-TW"/>
              <a:t>word2vec</a:t>
            </a:r>
            <a:r>
              <a:rPr lang="zh-TW" altLang="en-US" smtClean="0"/>
              <a:t>模型</a:t>
            </a:r>
            <a:endParaRPr lang="en-US" altLang="zh-TW" smtClean="0"/>
          </a:p>
          <a:p>
            <a:pPr marL="0" indent="0" algn="ctr">
              <a:buNone/>
            </a:pPr>
            <a:r>
              <a:rPr lang="zh-TW" altLang="en-US" smtClean="0"/>
              <a:t>得到</a:t>
            </a:r>
            <a:r>
              <a:rPr lang="zh-TW" altLang="en-US"/>
              <a:t>各篇案件描述的詞向量</a:t>
            </a:r>
            <a:endParaRPr lang="en-US" altLang="zh-TW"/>
          </a:p>
        </p:txBody>
      </p:sp>
      <p:sp>
        <p:nvSpPr>
          <p:cNvPr id="11" name="等腰三角形 10"/>
          <p:cNvSpPr/>
          <p:nvPr/>
        </p:nvSpPr>
        <p:spPr>
          <a:xfrm rot="10800000">
            <a:off x="4483090" y="1348318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4483089" y="2315634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4483088" y="3361262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491557" y="4389969"/>
            <a:ext cx="596886" cy="1181101"/>
          </a:xfrm>
          <a:prstGeom prst="downArrow">
            <a:avLst>
              <a:gd name="adj1" fmla="val 50000"/>
              <a:gd name="adj2" fmla="val 58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圖案 15"/>
          <p:cNvSpPr/>
          <p:nvPr/>
        </p:nvSpPr>
        <p:spPr>
          <a:xfrm rot="11248293">
            <a:off x="5285320" y="3797583"/>
            <a:ext cx="2680378" cy="1596742"/>
          </a:xfrm>
          <a:prstGeom prst="swooshArrow">
            <a:avLst>
              <a:gd name="adj1" fmla="val 16310"/>
              <a:gd name="adj2" fmla="val 31370"/>
            </a:avLst>
          </a:prstGeom>
          <a:ln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7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結巴斷詞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875295"/>
            <a:ext cx="10744200" cy="36957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jieba</a:t>
            </a:r>
          </a:p>
          <a:p>
            <a:pPr marL="0" indent="0">
              <a:buNone/>
            </a:pPr>
            <a:r>
              <a:rPr lang="en-US" altLang="zh-TW" sz="2000"/>
              <a:t>jieba.</a:t>
            </a:r>
            <a:r>
              <a:rPr lang="en-US" altLang="zh-TW" sz="2000">
                <a:solidFill>
                  <a:schemeClr val="accent5"/>
                </a:solidFill>
              </a:rPr>
              <a:t>set_dictionary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‘dict.txt’</a:t>
            </a:r>
            <a:r>
              <a:rPr lang="en-US" altLang="zh-TW" sz="2000" smtClean="0"/>
              <a:t>)                  </a:t>
            </a:r>
            <a:r>
              <a:rPr lang="zh-TW" altLang="en-US" sz="2000" smtClean="0"/>
              <a:t>                 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繁體字典</a:t>
            </a:r>
          </a:p>
          <a:p>
            <a:pPr marL="0" indent="0">
              <a:buNone/>
            </a:pPr>
            <a:r>
              <a:rPr lang="en-US" altLang="zh-TW" sz="2000"/>
              <a:t>jieba.</a:t>
            </a:r>
            <a:r>
              <a:rPr lang="en-US" altLang="zh-TW" sz="2000">
                <a:solidFill>
                  <a:schemeClr val="accent5"/>
                </a:solidFill>
              </a:rPr>
              <a:t>load_userdict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‘special_v3.txt’</a:t>
            </a:r>
            <a:r>
              <a:rPr lang="en-US" altLang="zh-TW" sz="2000" smtClean="0"/>
              <a:t>)   </a:t>
            </a:r>
            <a:r>
              <a:rPr lang="zh-TW" altLang="en-US" sz="2000" smtClean="0"/>
              <a:t>  </a:t>
            </a:r>
            <a:r>
              <a:rPr lang="en-US" altLang="zh-TW" sz="2000" smtClean="0"/>
              <a:t>     </a:t>
            </a:r>
            <a:r>
              <a:rPr lang="zh-TW" altLang="en-US" sz="2000" smtClean="0"/>
              <a:t>             </a:t>
            </a:r>
            <a:r>
              <a:rPr lang="en-US" altLang="zh-TW" sz="2000" smtClean="0"/>
              <a:t>    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法律專用詞字典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with open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‘stop.txt’</a:t>
            </a:r>
            <a:r>
              <a:rPr lang="en-US" altLang="zh-TW" sz="2000" smtClean="0"/>
              <a:t>, </a:t>
            </a:r>
            <a:r>
              <a:rPr lang="en-US" altLang="zh-TW" sz="2000"/>
              <a:t>encoding</a:t>
            </a:r>
            <a:r>
              <a:rPr lang="en-US" altLang="zh-TW" sz="2000" smtClean="0"/>
              <a:t>=</a:t>
            </a:r>
            <a:r>
              <a:rPr lang="en-US" altLang="zh-TW" sz="2000" smtClean="0">
                <a:solidFill>
                  <a:srgbClr val="C00000"/>
                </a:solidFill>
              </a:rPr>
              <a:t>‘utf_8’</a:t>
            </a:r>
            <a:r>
              <a:rPr lang="en-US" altLang="zh-TW" sz="2000" smtClean="0"/>
              <a:t>)</a:t>
            </a:r>
            <a:r>
              <a:rPr lang="en-US" altLang="zh-TW" sz="2000" smtClean="0">
                <a:solidFill>
                  <a:srgbClr val="C00000"/>
                </a:solidFill>
              </a:rPr>
              <a:t> </a:t>
            </a:r>
            <a:r>
              <a:rPr lang="en-US" altLang="zh-TW" sz="2000"/>
              <a:t>as f:   </a:t>
            </a:r>
            <a:r>
              <a:rPr lang="zh-TW" altLang="en-US" sz="2000" smtClean="0"/>
              <a:t>  </a:t>
            </a:r>
            <a:r>
              <a:rPr lang="en-US" altLang="zh-TW" sz="2000" smtClean="0"/>
              <a:t> 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停止字字典</a:t>
            </a:r>
          </a:p>
          <a:p>
            <a:pPr marL="0" indent="0">
              <a:buNone/>
            </a:pPr>
            <a:r>
              <a:rPr lang="zh-TW" altLang="en-US" sz="2000"/>
              <a:t>    </a:t>
            </a:r>
            <a:r>
              <a:rPr lang="en-US" altLang="zh-TW" sz="2000"/>
              <a:t>stops = f.</a:t>
            </a:r>
            <a:r>
              <a:rPr lang="en-US" altLang="zh-TW" sz="2000">
                <a:solidFill>
                  <a:schemeClr val="accent5"/>
                </a:solidFill>
              </a:rPr>
              <a:t>read</a:t>
            </a:r>
            <a:r>
              <a:rPr lang="en-US" altLang="zh-TW" sz="2000"/>
              <a:t>().</a:t>
            </a:r>
            <a:r>
              <a:rPr lang="en-US" altLang="zh-TW" sz="2000">
                <a:solidFill>
                  <a:schemeClr val="accent5"/>
                </a:solidFill>
              </a:rPr>
              <a:t>split</a:t>
            </a:r>
            <a:r>
              <a:rPr lang="en-US" altLang="zh-TW" sz="2000"/>
              <a:t>('\n</a:t>
            </a:r>
            <a:r>
              <a:rPr lang="en-US" altLang="zh-TW" sz="2000" smtClean="0"/>
              <a:t>')</a:t>
            </a:r>
          </a:p>
          <a:p>
            <a:pPr marL="0" indent="0">
              <a:buNone/>
            </a:pP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text </a:t>
            </a:r>
            <a:r>
              <a:rPr lang="en-US" altLang="zh-TW" sz="2000"/>
              <a:t>= df</a:t>
            </a:r>
            <a:r>
              <a:rPr lang="en-US" altLang="zh-TW" sz="2000" smtClean="0"/>
              <a:t>[ </a:t>
            </a:r>
            <a:r>
              <a:rPr lang="en-US" altLang="zh-TW" sz="2000" smtClean="0">
                <a:solidFill>
                  <a:srgbClr val="C00000"/>
                </a:solidFill>
              </a:rPr>
              <a:t>'</a:t>
            </a:r>
            <a:r>
              <a:rPr lang="zh-TW" altLang="en-US" sz="2000" smtClean="0">
                <a:solidFill>
                  <a:srgbClr val="C00000"/>
                </a:solidFill>
              </a:rPr>
              <a:t>案件描述</a:t>
            </a:r>
            <a:r>
              <a:rPr lang="en-US" altLang="zh-TW" sz="2000">
                <a:solidFill>
                  <a:srgbClr val="C00000"/>
                </a:solidFill>
              </a:rPr>
              <a:t>' </a:t>
            </a:r>
            <a:r>
              <a:rPr lang="en-US" altLang="zh-TW" sz="2000" smtClean="0"/>
              <a:t>].</a:t>
            </a:r>
            <a:r>
              <a:rPr lang="en-US" altLang="zh-TW" sz="2000"/>
              <a:t>tolist()</a:t>
            </a:r>
          </a:p>
          <a:p>
            <a:pPr marL="0" indent="0">
              <a:buNone/>
            </a:pPr>
            <a:r>
              <a:rPr lang="en-US" altLang="zh-TW" sz="2000" smtClean="0"/>
              <a:t>Main_text_list </a:t>
            </a:r>
            <a:r>
              <a:rPr lang="en-US" altLang="zh-TW" sz="2000"/>
              <a:t>=</a:t>
            </a:r>
          </a:p>
          <a:p>
            <a:pPr marL="0" indent="0">
              <a:buNone/>
            </a:pPr>
            <a:r>
              <a:rPr lang="en-US" altLang="zh-TW" sz="2000"/>
              <a:t>[' '.</a:t>
            </a:r>
            <a:r>
              <a:rPr lang="en-US" altLang="zh-TW" sz="2000">
                <a:solidFill>
                  <a:schemeClr val="accent5"/>
                </a:solidFill>
              </a:rPr>
              <a:t>join</a:t>
            </a:r>
            <a:r>
              <a:rPr lang="en-US" altLang="zh-TW" sz="2000" smtClean="0"/>
              <a:t>([word </a:t>
            </a:r>
            <a:r>
              <a:rPr lang="en-US" altLang="zh-TW" sz="2000">
                <a:solidFill>
                  <a:schemeClr val="accent6"/>
                </a:solidFill>
              </a:rPr>
              <a:t>for </a:t>
            </a:r>
            <a:r>
              <a:rPr lang="en-US" altLang="zh-TW" sz="2000"/>
              <a:t>word </a:t>
            </a:r>
            <a:r>
              <a:rPr lang="en-US" altLang="zh-TW" sz="2000">
                <a:solidFill>
                  <a:schemeClr val="accent6"/>
                </a:solidFill>
              </a:rPr>
              <a:t>in</a:t>
            </a:r>
            <a:r>
              <a:rPr lang="en-US" altLang="zh-TW" sz="2000"/>
              <a:t> </a:t>
            </a:r>
            <a:r>
              <a:rPr lang="en-US" altLang="zh-TW" sz="2000" smtClean="0"/>
              <a:t>jieba.cut(txt</a:t>
            </a:r>
            <a:r>
              <a:rPr lang="en-US" altLang="zh-TW" sz="2000"/>
              <a:t>, cut_all=False) </a:t>
            </a:r>
            <a:r>
              <a:rPr lang="en-US" altLang="zh-TW" sz="2000">
                <a:solidFill>
                  <a:schemeClr val="accent6"/>
                </a:solidFill>
              </a:rPr>
              <a:t>if</a:t>
            </a:r>
            <a:r>
              <a:rPr lang="en-US" altLang="zh-TW" sz="2000"/>
              <a:t> word </a:t>
            </a:r>
            <a:r>
              <a:rPr lang="en-US" altLang="zh-TW" sz="2000">
                <a:solidFill>
                  <a:schemeClr val="accent6"/>
                </a:solidFill>
              </a:rPr>
              <a:t>not in </a:t>
            </a:r>
            <a:r>
              <a:rPr lang="en-US" altLang="zh-TW" sz="2000"/>
              <a:t>stops ]) </a:t>
            </a:r>
            <a:r>
              <a:rPr lang="en-US" altLang="zh-TW" sz="2000" smtClean="0">
                <a:solidFill>
                  <a:schemeClr val="accent6"/>
                </a:solidFill>
              </a:rPr>
              <a:t>for</a:t>
            </a:r>
            <a:r>
              <a:rPr lang="en-US" altLang="zh-TW" sz="2000" smtClean="0"/>
              <a:t> </a:t>
            </a:r>
            <a:r>
              <a:rPr lang="en-US" altLang="zh-TW" sz="2000"/>
              <a:t>txt</a:t>
            </a:r>
            <a:r>
              <a:rPr lang="en-US" altLang="zh-TW" sz="2000">
                <a:solidFill>
                  <a:schemeClr val="accent6"/>
                </a:solidFill>
              </a:rPr>
              <a:t> </a:t>
            </a:r>
            <a:r>
              <a:rPr lang="en-US" altLang="zh-TW" sz="2000" smtClean="0">
                <a:solidFill>
                  <a:schemeClr val="accent6"/>
                </a:solidFill>
              </a:rPr>
              <a:t>in </a:t>
            </a:r>
            <a:r>
              <a:rPr lang="en-US" altLang="zh-TW" sz="2000" smtClean="0"/>
              <a:t>text</a:t>
            </a:r>
            <a:r>
              <a:rPr lang="en-US" altLang="zh-TW" sz="2000"/>
              <a:t>]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4782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詞向量前處理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1067" y="2293277"/>
            <a:ext cx="11294533" cy="349792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keras.preprocessing.text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Tokenizer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keras.preprocessing.sequence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pad_sequences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keras.utils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to_categorical, </a:t>
            </a:r>
            <a:r>
              <a:rPr lang="en-US" altLang="zh-TW" sz="2000" smtClean="0"/>
              <a:t>plot_model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tokenizer = Tokenizer()</a:t>
            </a:r>
          </a:p>
          <a:p>
            <a:pPr marL="0" indent="0">
              <a:buNone/>
            </a:pPr>
            <a:r>
              <a:rPr lang="en-US" altLang="zh-TW" sz="2000" smtClean="0"/>
              <a:t>tokenizer.fit_on_texts(Main_text_list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2000"/>
              <a:t>sequences = tokenizer.texts_to_sequences(main_text_list)   </a:t>
            </a:r>
          </a:p>
          <a:p>
            <a:pPr marL="0" indent="0">
              <a:buNone/>
            </a:pPr>
            <a:r>
              <a:rPr lang="en-US" altLang="zh-TW" sz="2000"/>
              <a:t>word_index = tokenizer.word_index                            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word_index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將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詞換為數字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代碼</a:t>
            </a:r>
            <a:endParaRPr lang="en-US" altLang="zh-TW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/>
              <a:t>data = pad_sequences(sequences, </a:t>
            </a:r>
            <a:r>
              <a:rPr lang="en-US" altLang="zh-TW" sz="2000" smtClean="0"/>
              <a:t>maxlen=1000) </a:t>
            </a:r>
            <a:r>
              <a:rPr lang="zh-TW" altLang="en-US" sz="2000" smtClean="0"/>
              <a:t>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長度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最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長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1000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字，不足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1000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字用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補齊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前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zh-TW" sz="2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37" y="2000779"/>
            <a:ext cx="404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訓練</a:t>
            </a:r>
            <a:r>
              <a:rPr lang="en-US" altLang="zh-TW"/>
              <a:t>w</a:t>
            </a:r>
            <a:r>
              <a:rPr lang="en-US" altLang="zh-TW" smtClean="0"/>
              <a:t>ord2vec</a:t>
            </a:r>
            <a:r>
              <a:rPr lang="zh-TW" altLang="en-US" smtClean="0"/>
              <a:t>模型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6"/>
            <a:ext cx="10515600" cy="118963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w2v_model = Word2Vec</a:t>
            </a:r>
            <a:r>
              <a:rPr lang="en-US" altLang="zh-TW" sz="2000" smtClean="0"/>
              <a:t>(</a:t>
            </a:r>
            <a:r>
              <a:rPr lang="zh-TW" altLang="en-US" sz="2000" smtClean="0"/>
              <a:t> </a:t>
            </a:r>
            <a:r>
              <a:rPr lang="en-US" altLang="zh-TW" sz="2000" smtClean="0"/>
              <a:t>wordslist</a:t>
            </a:r>
            <a:r>
              <a:rPr lang="en-US" altLang="zh-TW" sz="2000"/>
              <a:t>, </a:t>
            </a:r>
            <a:r>
              <a:rPr lang="en-US" altLang="zh-TW" sz="2000" smtClean="0"/>
              <a:t>size=100</a:t>
            </a:r>
            <a:r>
              <a:rPr lang="zh-TW" altLang="en-US" sz="2000" smtClean="0"/>
              <a:t> </a:t>
            </a:r>
            <a:r>
              <a:rPr lang="en-US" altLang="zh-TW" sz="2000" smtClean="0"/>
              <a:t>)</a:t>
            </a:r>
            <a:r>
              <a:rPr lang="zh-TW" altLang="en-US" sz="2000" smtClean="0"/>
              <a:t> </a:t>
            </a:r>
            <a:endParaRPr lang="en-US" altLang="zh-TW" sz="2000" smtClean="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w2v_model.wv.most_similar(</a:t>
            </a:r>
            <a:r>
              <a:rPr lang="en-US" altLang="zh-TW" sz="2000">
                <a:solidFill>
                  <a:srgbClr val="C00000"/>
                </a:solidFill>
              </a:rPr>
              <a:t>'</a:t>
            </a:r>
            <a:r>
              <a:rPr lang="zh-TW" altLang="en-US" sz="2000">
                <a:solidFill>
                  <a:srgbClr val="C00000"/>
                </a:solidFill>
              </a:rPr>
              <a:t>客車</a:t>
            </a:r>
            <a:r>
              <a:rPr lang="en-US" altLang="zh-TW" sz="2000">
                <a:solidFill>
                  <a:srgbClr val="C00000"/>
                </a:solidFill>
              </a:rPr>
              <a:t>'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3318754"/>
            <a:ext cx="4512733" cy="29845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/>
              <a:t>[('</a:t>
            </a:r>
            <a:r>
              <a:rPr lang="zh-TW" altLang="en-US" sz="2000"/>
              <a:t>貨車</a:t>
            </a:r>
            <a:r>
              <a:rPr lang="en-US" altLang="zh-TW" sz="2000"/>
              <a:t>', 0.890654981136322),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自小客車</a:t>
            </a:r>
            <a:r>
              <a:rPr lang="en-US" altLang="zh-TW" sz="2000"/>
              <a:t>', 0.8052800893783569),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小客</a:t>
            </a:r>
            <a:r>
              <a:rPr lang="en-US" altLang="zh-TW" sz="2000"/>
              <a:t>', 0.782107949256897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大客車</a:t>
            </a:r>
            <a:r>
              <a:rPr lang="en-US" altLang="zh-TW" sz="2000"/>
              <a:t>', 0.7577944993972778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客貨</a:t>
            </a:r>
            <a:r>
              <a:rPr lang="en-US" altLang="zh-TW" sz="2000"/>
              <a:t>', 0.7339860200881958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曳引車</a:t>
            </a:r>
            <a:r>
              <a:rPr lang="en-US" altLang="zh-TW" sz="2000"/>
              <a:t>', 0.7284026741981506),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聯結車</a:t>
            </a:r>
            <a:r>
              <a:rPr lang="en-US" altLang="zh-TW" sz="2000"/>
              <a:t>', 0.7184268236160278),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車輛</a:t>
            </a:r>
            <a:r>
              <a:rPr lang="en-US" altLang="zh-TW" sz="2000"/>
              <a:t>', 0.7036886215209961),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自小貨車</a:t>
            </a:r>
            <a:r>
              <a:rPr lang="en-US" altLang="zh-TW" sz="2000"/>
              <a:t>', 0.6935261487960815),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機車</a:t>
            </a:r>
            <a:r>
              <a:rPr lang="en-US" altLang="zh-TW" sz="2000"/>
              <a:t>', 0.6735873222351074)]</a:t>
            </a:r>
            <a:endParaRPr lang="zh-TW" altLang="en-US" sz="200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181600" y="3318754"/>
            <a:ext cx="6138333" cy="1795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保存模型</a:t>
            </a:r>
          </a:p>
          <a:p>
            <a:pPr marL="0" indent="0">
              <a:buNone/>
            </a:pPr>
            <a:r>
              <a:rPr lang="en-US" altLang="zh-TW" sz="2000"/>
              <a:t>w2v_model.save(</a:t>
            </a:r>
            <a:r>
              <a:rPr lang="en-US" altLang="zh-TW" sz="2000">
                <a:solidFill>
                  <a:srgbClr val="C00000"/>
                </a:solidFill>
              </a:rPr>
              <a:t>"w2v_model.model"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模型讀取方式</a:t>
            </a:r>
          </a:p>
          <a:p>
            <a:pPr marL="0" indent="0">
              <a:buNone/>
            </a:pPr>
            <a:r>
              <a:rPr lang="en-US" altLang="zh-TW" sz="2000" smtClean="0"/>
              <a:t>w2v_model </a:t>
            </a:r>
            <a:r>
              <a:rPr lang="en-US" altLang="zh-TW" sz="2000"/>
              <a:t>= Word2Vec.load(</a:t>
            </a:r>
            <a:r>
              <a:rPr lang="en-US" altLang="zh-TW" sz="2000">
                <a:solidFill>
                  <a:srgbClr val="C00000"/>
                </a:solidFill>
              </a:rPr>
              <a:t>"w2v_model.model"</a:t>
            </a:r>
            <a:r>
              <a:rPr lang="en-US" altLang="zh-TW" sz="2000"/>
              <a:t>)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091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Keras</a:t>
            </a:r>
            <a:r>
              <a:rPr lang="zh-TW" altLang="en-US" smtClean="0"/>
              <a:t> 建構模型 </a:t>
            </a:r>
            <a:r>
              <a:rPr lang="en-US" altLang="zh-TW" smtClean="0"/>
              <a:t>- Embedding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69053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排列順序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按照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詞順序，作為權重餵給 </a:t>
            </a: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embedding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Layer</a:t>
            </a:r>
            <a:endParaRPr lang="en-US" altLang="zh-TW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讀取預先訓練好的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模型</a:t>
            </a:r>
            <a:endParaRPr lang="en-US" altLang="zh-TW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mtClean="0"/>
              <a:t>w2v_model </a:t>
            </a:r>
            <a:r>
              <a:rPr lang="en-US" altLang="zh-TW"/>
              <a:t>= Word2Vec.load(</a:t>
            </a:r>
            <a:r>
              <a:rPr lang="en-US" altLang="zh-TW">
                <a:solidFill>
                  <a:srgbClr val="C00000"/>
                </a:solidFill>
              </a:rPr>
              <a:t>"w2v_model.model</a:t>
            </a:r>
            <a:r>
              <a:rPr lang="en-US" altLang="zh-TW" smtClean="0">
                <a:solidFill>
                  <a:srgbClr val="C00000"/>
                </a:solidFill>
              </a:rPr>
              <a:t>"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將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word_list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對應到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詞向量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/>
              <a:t>embedding_matrix = np.zeros((</a:t>
            </a:r>
            <a:r>
              <a:rPr lang="en-US" altLang="zh-TW">
                <a:solidFill>
                  <a:schemeClr val="accent6"/>
                </a:solidFill>
              </a:rPr>
              <a:t>len</a:t>
            </a:r>
            <a:r>
              <a:rPr lang="en-US" altLang="zh-TW"/>
              <a:t>(word_index) + </a:t>
            </a:r>
            <a:r>
              <a:rPr lang="en-US" altLang="zh-TW">
                <a:solidFill>
                  <a:schemeClr val="accent6"/>
                </a:solidFill>
              </a:rPr>
              <a:t>1</a:t>
            </a:r>
            <a:r>
              <a:rPr lang="en-US" altLang="zh-TW"/>
              <a:t>, </a:t>
            </a:r>
            <a:r>
              <a:rPr lang="en-US" altLang="zh-TW" smtClean="0">
                <a:solidFill>
                  <a:schemeClr val="accent6"/>
                </a:solidFill>
              </a:rPr>
              <a:t>100</a:t>
            </a:r>
            <a:r>
              <a:rPr lang="en-US" altLang="zh-TW" smtClean="0"/>
              <a:t>))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accent6"/>
                </a:solidFill>
              </a:rPr>
              <a:t>for</a:t>
            </a:r>
            <a:r>
              <a:rPr lang="en-US" altLang="zh-TW" smtClean="0"/>
              <a:t> </a:t>
            </a:r>
            <a:r>
              <a:rPr lang="en-US" altLang="zh-TW"/>
              <a:t>word, i </a:t>
            </a:r>
            <a:r>
              <a:rPr lang="en-US" altLang="zh-TW">
                <a:solidFill>
                  <a:schemeClr val="accent6"/>
                </a:solidFill>
              </a:rPr>
              <a:t>in</a:t>
            </a:r>
            <a:r>
              <a:rPr lang="en-US" altLang="zh-TW"/>
              <a:t> word_index.items():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accent6"/>
                </a:solidFill>
              </a:rPr>
              <a:t>    if </a:t>
            </a:r>
            <a:r>
              <a:rPr lang="en-US" altLang="zh-TW"/>
              <a:t>str(word) </a:t>
            </a:r>
            <a:r>
              <a:rPr lang="en-US" altLang="zh-TW">
                <a:solidFill>
                  <a:schemeClr val="accent6"/>
                </a:solidFill>
              </a:rPr>
              <a:t>in</a:t>
            </a:r>
            <a:r>
              <a:rPr lang="en-US" altLang="zh-TW"/>
              <a:t> w2v_model:</a:t>
            </a:r>
          </a:p>
          <a:p>
            <a:pPr marL="0" indent="0">
              <a:buNone/>
            </a:pPr>
            <a:r>
              <a:rPr lang="en-US" altLang="zh-TW"/>
              <a:t>        embedding_matrix[i] = np.asarray(w2v_model[</a:t>
            </a:r>
            <a:r>
              <a:rPr lang="en-US" altLang="zh-TW">
                <a:solidFill>
                  <a:schemeClr val="accent6"/>
                </a:solidFill>
              </a:rPr>
              <a:t>str</a:t>
            </a:r>
            <a:r>
              <a:rPr lang="en-US" altLang="zh-TW"/>
              <a:t>(word)],dtype=</a:t>
            </a:r>
            <a:r>
              <a:rPr lang="en-US" altLang="zh-TW">
                <a:solidFill>
                  <a:srgbClr val="C00000"/>
                </a:solidFill>
              </a:rPr>
              <a:t>'float32'</a:t>
            </a:r>
            <a:r>
              <a:rPr lang="en-US" altLang="zh-TW"/>
              <a:t>) 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設定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embedding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 層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/>
              <a:t>embedding_layer = Embedding(</a:t>
            </a:r>
            <a:r>
              <a:rPr lang="en-US" altLang="zh-TW">
                <a:solidFill>
                  <a:schemeClr val="accent6"/>
                </a:solidFill>
              </a:rPr>
              <a:t>len</a:t>
            </a:r>
            <a:r>
              <a:rPr lang="en-US" altLang="zh-TW"/>
              <a:t>(word_index) + </a:t>
            </a:r>
            <a:r>
              <a:rPr lang="en-US" altLang="zh-TW">
                <a:solidFill>
                  <a:schemeClr val="accent6"/>
                </a:solidFill>
              </a:rPr>
              <a:t>1</a:t>
            </a:r>
            <a:r>
              <a:rPr lang="en-US" altLang="zh-TW"/>
              <a:t>,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en-US" altLang="zh-TW" smtClean="0"/>
              <a:t>                                                           </a:t>
            </a:r>
            <a:r>
              <a:rPr lang="en-US" altLang="zh-TW" smtClean="0">
                <a:solidFill>
                  <a:schemeClr val="accent6"/>
                </a:solidFill>
              </a:rPr>
              <a:t>100</a:t>
            </a:r>
            <a:r>
              <a:rPr lang="en-US" altLang="zh-TW" smtClean="0"/>
              <a:t>,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                </a:t>
            </a:r>
            <a:r>
              <a:rPr lang="en-US" altLang="zh-TW" smtClean="0"/>
              <a:t>                                       </a:t>
            </a:r>
            <a:r>
              <a:rPr lang="en-US" altLang="zh-TW"/>
              <a:t>weights=[embedding_matrix],                              </a:t>
            </a:r>
          </a:p>
          <a:p>
            <a:pPr marL="0" indent="0">
              <a:buNone/>
            </a:pPr>
            <a:r>
              <a:rPr lang="en-US" altLang="zh-TW"/>
              <a:t>                   </a:t>
            </a:r>
            <a:r>
              <a:rPr lang="en-US" altLang="zh-TW" smtClean="0"/>
              <a:t>                                         </a:t>
            </a:r>
            <a:r>
              <a:rPr lang="en-US" altLang="zh-TW" smtClean="0"/>
              <a:t>input_length=</a:t>
            </a:r>
            <a:r>
              <a:rPr lang="en-US" altLang="zh-TW" smtClean="0">
                <a:solidFill>
                  <a:schemeClr val="accent6"/>
                </a:solidFill>
              </a:rPr>
              <a:t>1000</a:t>
            </a:r>
            <a:r>
              <a:rPr lang="en-US" altLang="zh-TW" smtClean="0"/>
              <a:t>,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                   </a:t>
            </a:r>
            <a:r>
              <a:rPr lang="en-US" altLang="zh-TW" smtClean="0"/>
              <a:t>                                    </a:t>
            </a:r>
            <a:r>
              <a:rPr lang="en-US" altLang="zh-TW"/>
              <a:t>trainable=</a:t>
            </a:r>
            <a:r>
              <a:rPr lang="en-US" altLang="zh-TW">
                <a:solidFill>
                  <a:schemeClr val="accent6"/>
                </a:solidFill>
              </a:rPr>
              <a:t>False</a:t>
            </a:r>
            <a:r>
              <a:rPr lang="en-US" altLang="zh-TW" smtClean="0"/>
              <a:t>)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智冠_例行(藍白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智冠_例行(藍白)" id="{600696CE-961C-4DB5-BF7D-A83FC4AD7ED3}" vid="{99509200-5CED-4BB9-BD98-C67F781D0F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智冠_例行(藍白)</Template>
  <TotalTime>3041</TotalTime>
  <Words>862</Words>
  <Application>Microsoft Office PowerPoint</Application>
  <PresentationFormat>寬螢幕</PresentationFormat>
  <Paragraphs>154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Berlin Sans FB</vt:lpstr>
      <vt:lpstr>Calibri</vt:lpstr>
      <vt:lpstr>智冠_例行(藍白)</vt:lpstr>
      <vt:lpstr>進度報告1228 判決預測</vt:lpstr>
      <vt:lpstr>判決預測流程</vt:lpstr>
      <vt:lpstr>損害賠償</vt:lpstr>
      <vt:lpstr>判決結果上標籤</vt:lpstr>
      <vt:lpstr>PowerPoint 簡報</vt:lpstr>
      <vt:lpstr>結巴斷詞</vt:lpstr>
      <vt:lpstr>詞向量前處理</vt:lpstr>
      <vt:lpstr>訓練word2vec模型</vt:lpstr>
      <vt:lpstr>Keras 建構模型 - Embedding Layer</vt:lpstr>
      <vt:lpstr>Keras 建構模型 - CNN</vt:lpstr>
      <vt:lpstr>模型結果</vt:lpstr>
      <vt:lpstr>模型測試</vt:lpstr>
      <vt:lpstr>資源分享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涵杰 游</dc:creator>
  <cp:lastModifiedBy>涵杰 游</cp:lastModifiedBy>
  <cp:revision>53</cp:revision>
  <dcterms:created xsi:type="dcterms:W3CDTF">2018-12-11T07:39:56Z</dcterms:created>
  <dcterms:modified xsi:type="dcterms:W3CDTF">2018-12-27T07:40:56Z</dcterms:modified>
</cp:coreProperties>
</file>