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58" r:id="rId5"/>
    <p:sldId id="270" r:id="rId6"/>
    <p:sldId id="259" r:id="rId7"/>
    <p:sldId id="269" r:id="rId8"/>
    <p:sldId id="271" r:id="rId9"/>
    <p:sldId id="272" r:id="rId10"/>
    <p:sldId id="273" r:id="rId11"/>
    <p:sldId id="274" r:id="rId12"/>
    <p:sldId id="282" r:id="rId13"/>
    <p:sldId id="260" r:id="rId14"/>
    <p:sldId id="280" r:id="rId15"/>
    <p:sldId id="281" r:id="rId16"/>
    <p:sldId id="279" r:id="rId17"/>
    <p:sldId id="263" r:id="rId18"/>
    <p:sldId id="266" r:id="rId19"/>
    <p:sldId id="277" r:id="rId20"/>
    <p:sldId id="275" r:id="rId21"/>
    <p:sldId id="264" r:id="rId22"/>
    <p:sldId id="276" r:id="rId23"/>
    <p:sldId id="265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749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8CB69-3A18-4CB7-BC14-AC88CA930460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A53DF-EFFD-41AE-A2A8-C819BBC5A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13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A53DF-EFFD-41AE-A2A8-C819BBC5A77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47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21464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21464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25" y="620111"/>
            <a:ext cx="4264595" cy="53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3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14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33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7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04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45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59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3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3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C62A-9A68-4A5C-B6D8-D50786579693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5EE6F-61B7-4CAE-843B-26B30E14F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12983" y="947451"/>
            <a:ext cx="4214648" cy="3179457"/>
          </a:xfrm>
        </p:spPr>
        <p:txBody>
          <a:bodyPr>
            <a:normAutofit fontScale="90000"/>
          </a:bodyPr>
          <a:lstStyle/>
          <a:p>
            <a:r>
              <a:rPr lang="en-US" altLang="zh-TW" sz="7300" dirty="0" smtClean="0"/>
              <a:t>1228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Review</a:t>
            </a:r>
            <a:br>
              <a:rPr lang="en-US" altLang="zh-TW" dirty="0" smtClean="0"/>
            </a:br>
            <a:r>
              <a:rPr lang="en-US" altLang="zh-TW" dirty="0" smtClean="0"/>
              <a:t>&amp;</a:t>
            </a:r>
            <a:br>
              <a:rPr lang="en-US" altLang="zh-TW" dirty="0" smtClean="0"/>
            </a:br>
            <a:r>
              <a:rPr lang="zh-TW" altLang="en-US" dirty="0" smtClean="0"/>
              <a:t>新博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983" y="4218983"/>
            <a:ext cx="4214648" cy="1655762"/>
          </a:xfrm>
        </p:spPr>
        <p:txBody>
          <a:bodyPr/>
          <a:lstStyle/>
          <a:p>
            <a:r>
              <a:rPr lang="zh-TW" altLang="en-US" dirty="0" smtClean="0"/>
              <a:t>李承恩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Spectral Cluster</a:t>
            </a:r>
            <a:r>
              <a:rPr lang="zh-TW" altLang="en-US" dirty="0" smtClean="0"/>
              <a:t> 譜聚類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26187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97010" cy="404869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472437" y="2326456"/>
            <a:ext cx="4403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決定群數：</a:t>
            </a:r>
            <a:r>
              <a:rPr lang="zh-TW" altLang="en-US" sz="2000" dirty="0" smtClean="0"/>
              <a:t>要分成幾群。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非線性資料：</a:t>
            </a:r>
            <a:r>
              <a:rPr lang="zh-TW" altLang="en-US" sz="2000" dirty="0" smtClean="0"/>
              <a:t>可以找到很好的分群，但是其分群結果受到起始點很大的影響，且運算時間長。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距離：</a:t>
            </a:r>
            <a:r>
              <a:rPr lang="zh-TW" altLang="en-US" sz="2000" dirty="0" smtClean="0"/>
              <a:t>可以使用距離矩陣，表示資料不必為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維向量。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7824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40094"/>
              </p:ext>
            </p:extLst>
          </p:nvPr>
        </p:nvGraphicFramePr>
        <p:xfrm>
          <a:off x="989554" y="719666"/>
          <a:ext cx="10121034" cy="480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39"/>
                <a:gridCol w="1686839"/>
                <a:gridCol w="1686839"/>
                <a:gridCol w="1686839"/>
                <a:gridCol w="1686839"/>
                <a:gridCol w="1686839"/>
              </a:tblGrid>
              <a:tr h="8007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參數決定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非線性資料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一致性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運算時間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資料型態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0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Kmeans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群數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差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好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快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維向量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0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Hierarchical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Clustering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群數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差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好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快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距離矩陣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0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DBSCAN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800" b="0" i="1" dirty="0" smtClean="0"/>
                        <a:t>ε</a:t>
                      </a:r>
                      <a:r>
                        <a:rPr lang="zh-TW" altLang="en-US" sz="1800" b="0" i="1" dirty="0" smtClean="0"/>
                        <a:t>、</a:t>
                      </a:r>
                      <a:r>
                        <a:rPr lang="en-US" altLang="zh-TW" sz="1800" b="0" i="1" dirty="0" smtClean="0"/>
                        <a:t>minPts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好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較差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快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維向量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0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OPTICS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800" b="0" i="1" dirty="0" smtClean="0"/>
                        <a:t>ε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好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較差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快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維向量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0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Spectral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Clustering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群數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好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差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慢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距離矩陣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Outline	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6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000" b="1" dirty="0" smtClean="0">
                <a:solidFill>
                  <a:schemeClr val="bg2">
                    <a:lumMod val="75000"/>
                  </a:schemeClr>
                </a:solidFill>
              </a:rPr>
              <a:t>Cluster </a:t>
            </a:r>
            <a:r>
              <a:rPr lang="zh-TW" altLang="en-US" sz="3000" b="1" dirty="0" smtClean="0">
                <a:solidFill>
                  <a:schemeClr val="bg2">
                    <a:lumMod val="75000"/>
                  </a:schemeClr>
                </a:solidFill>
              </a:rPr>
              <a:t>方法</a:t>
            </a:r>
            <a:r>
              <a:rPr lang="zh-TW" altLang="en-US" sz="3200" b="1" dirty="0" smtClean="0">
                <a:solidFill>
                  <a:schemeClr val="bg2">
                    <a:lumMod val="75000"/>
                  </a:schemeClr>
                </a:solidFill>
              </a:rPr>
              <a:t>簡介</a:t>
            </a: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/>
              <a:t>決定群</a:t>
            </a:r>
            <a:r>
              <a:rPr lang="zh-TW" altLang="en-US" sz="3000" b="1" dirty="0"/>
              <a:t>數</a:t>
            </a:r>
            <a:r>
              <a:rPr lang="zh-TW" altLang="en-US" sz="3000" b="1" dirty="0" smtClean="0"/>
              <a:t>的方法</a:t>
            </a:r>
            <a:endParaRPr lang="en-US" altLang="zh-TW" sz="30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>
                <a:solidFill>
                  <a:schemeClr val="bg2">
                    <a:lumMod val="75000"/>
                  </a:schemeClr>
                </a:solidFill>
              </a:rPr>
              <a:t>新博進度</a:t>
            </a: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914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1" y="2429352"/>
            <a:ext cx="4350365" cy="44156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決定群數的方法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150602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*分群中，極端的例子：將每個點分成各自一群。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8199" y="187535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如何決定最佳分群，不僅要看距離指標，還要看能否使用。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86630" y="2801555"/>
            <a:ext cx="775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提升群數必然降低</a:t>
            </a:r>
            <a:r>
              <a:rPr lang="en-US" altLang="zh-TW" dirty="0" smtClean="0"/>
              <a:t>SSE</a:t>
            </a:r>
            <a:r>
              <a:rPr lang="zh-TW" altLang="en-US" dirty="0" smtClean="0"/>
              <a:t>，但增加的幅度會漸緩：</a:t>
            </a:r>
            <a:r>
              <a:rPr lang="zh-TW" altLang="en-US" u="sng" dirty="0" smtClean="0"/>
              <a:t>選擇</a:t>
            </a:r>
            <a:r>
              <a:rPr lang="en-US" altLang="zh-TW" u="sng" dirty="0" smtClean="0"/>
              <a:t>SSE</a:t>
            </a:r>
            <a:r>
              <a:rPr lang="zh-TW" altLang="en-US" u="sng" dirty="0" smtClean="0"/>
              <a:t>犧牲小的最少分群。</a:t>
            </a:r>
            <a:endParaRPr lang="en-US" altLang="zh-TW" u="sng" dirty="0" smtClean="0"/>
          </a:p>
          <a:p>
            <a:r>
              <a:rPr lang="zh-TW" altLang="en-US" dirty="0" smtClean="0"/>
              <a:t>但是選擇的分群數仍有點</a:t>
            </a:r>
            <a:r>
              <a:rPr lang="zh-TW" altLang="en-US" dirty="0" smtClean="0">
                <a:solidFill>
                  <a:srgbClr val="0070C0"/>
                </a:solidFill>
              </a:rPr>
              <a:t>主觀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286630" y="2338454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SSE</a:t>
            </a:r>
            <a:r>
              <a:rPr lang="zh-TW" altLang="en-US" sz="2400" b="1" dirty="0" smtClean="0"/>
              <a:t>方法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54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2429352"/>
            <a:ext cx="4349518" cy="44156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決定群數的方法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150602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*分群中，極端的例子：將每個點分成各自一群。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8199" y="187535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如何決定最佳分群，不僅要看距離指標，還要看能否使用。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87097" y="5020665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衡量每個點在群內的距離與其他群的距離計算分數取平均。</a:t>
            </a:r>
            <a:endParaRPr lang="en-US" altLang="zh-TW" dirty="0" smtClean="0"/>
          </a:p>
          <a:p>
            <a:r>
              <a:rPr lang="zh-TW" altLang="en-US" dirty="0" smtClean="0"/>
              <a:t>此方法衡量的分數就不會隨群數增加，通常可以有</a:t>
            </a:r>
            <a:r>
              <a:rPr lang="zh-TW" altLang="en-US" dirty="0" smtClean="0">
                <a:solidFill>
                  <a:srgbClr val="0070C0"/>
                </a:solidFill>
              </a:rPr>
              <a:t>固定</a:t>
            </a:r>
            <a:r>
              <a:rPr lang="zh-TW" altLang="en-US" dirty="0" smtClean="0"/>
              <a:t>的建議分群。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176461" y="4374334"/>
            <a:ext cx="3206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Average Silhouette</a:t>
            </a:r>
            <a:r>
              <a:rPr lang="zh-TW" altLang="en-US" sz="2400" b="1" dirty="0" smtClean="0"/>
              <a:t>方法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41916" y="2894011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</a:rPr>
              <a:t>選用的方法參數不是群數</a:t>
            </a:r>
            <a:r>
              <a:rPr lang="en-US" altLang="zh-TW" sz="2400" dirty="0" smtClean="0">
                <a:solidFill>
                  <a:srgbClr val="C00000"/>
                </a:solidFill>
              </a:rPr>
              <a:t>?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2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決定群數的方法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354"/>
            <a:ext cx="7030431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379696" y="15060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根據分群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穩定性</a:t>
            </a:r>
            <a:r>
              <a:rPr lang="zh-TW" altLang="en-US" dirty="0" smtClean="0"/>
              <a:t>設定參數。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0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Outline	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6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000" b="1" dirty="0" smtClean="0">
                <a:solidFill>
                  <a:schemeClr val="bg2">
                    <a:lumMod val="75000"/>
                  </a:schemeClr>
                </a:solidFill>
              </a:rPr>
              <a:t>Cluster </a:t>
            </a:r>
            <a:r>
              <a:rPr lang="zh-TW" altLang="en-US" sz="3000" b="1" dirty="0" smtClean="0">
                <a:solidFill>
                  <a:schemeClr val="bg2">
                    <a:lumMod val="75000"/>
                  </a:schemeClr>
                </a:solidFill>
              </a:rPr>
              <a:t>方法</a:t>
            </a:r>
            <a:r>
              <a:rPr lang="zh-TW" altLang="en-US" sz="3200" b="1" dirty="0" smtClean="0">
                <a:solidFill>
                  <a:schemeClr val="bg2">
                    <a:lumMod val="75000"/>
                  </a:schemeClr>
                </a:solidFill>
              </a:rPr>
              <a:t>簡介</a:t>
            </a: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>
                <a:solidFill>
                  <a:schemeClr val="bg2">
                    <a:lumMod val="75000"/>
                  </a:schemeClr>
                </a:solidFill>
              </a:rPr>
              <a:t>決定群</a:t>
            </a:r>
            <a:r>
              <a:rPr lang="zh-TW" altLang="en-US" sz="3000" b="1" dirty="0">
                <a:solidFill>
                  <a:schemeClr val="bg2">
                    <a:lumMod val="75000"/>
                  </a:schemeClr>
                </a:solidFill>
              </a:rPr>
              <a:t>數</a:t>
            </a:r>
            <a:r>
              <a:rPr lang="zh-TW" altLang="en-US" sz="3000" b="1" dirty="0" smtClean="0">
                <a:solidFill>
                  <a:schemeClr val="bg2">
                    <a:lumMod val="75000"/>
                  </a:schemeClr>
                </a:solidFill>
              </a:rPr>
              <a:t>的方法</a:t>
            </a: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/>
              <a:t>新博進度</a:t>
            </a:r>
            <a:endParaRPr lang="en-US" altLang="zh-TW" sz="3000" b="1" dirty="0" smtClean="0"/>
          </a:p>
          <a:p>
            <a:pPr marL="0" indent="0">
              <a:buNone/>
            </a:pP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475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新博進度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玩家遊玩習慣與美術規格</a:t>
            </a:r>
            <a:endParaRPr lang="en-US" altLang="zh-TW" sz="3600" dirty="0"/>
          </a:p>
          <a:p>
            <a:r>
              <a:rPr lang="zh-TW" altLang="en-US" sz="3600" dirty="0" smtClean="0"/>
              <a:t>遊玩習慣</a:t>
            </a:r>
            <a:endParaRPr lang="en-US" altLang="zh-TW" sz="3600" dirty="0" smtClean="0"/>
          </a:p>
          <a:p>
            <a:pPr marL="457200" lvl="1" indent="0">
              <a:buNone/>
            </a:pPr>
            <a:r>
              <a:rPr lang="zh-TW" altLang="en-US" sz="2800" dirty="0" smtClean="0"/>
              <a:t>以用戶進場遊戲習慣定義遊戲相似度。</a:t>
            </a:r>
            <a:endParaRPr lang="en-US" altLang="zh-TW" sz="2800" dirty="0" smtClean="0"/>
          </a:p>
          <a:p>
            <a:pPr marL="457200" lvl="1" indent="0">
              <a:buNone/>
            </a:pPr>
            <a:r>
              <a:rPr lang="zh-TW" altLang="en-US" sz="2800" dirty="0" smtClean="0"/>
              <a:t>使用方法：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GloVe</a:t>
            </a:r>
          </a:p>
          <a:p>
            <a:pPr marL="457200" lvl="1" indent="0">
              <a:buNone/>
            </a:pPr>
            <a:r>
              <a:rPr lang="zh-TW" altLang="en-US" sz="2800" dirty="0" smtClean="0"/>
              <a:t>資料處理：去除遊玩遊戲總數極端值（正負</a:t>
            </a:r>
            <a:r>
              <a:rPr lang="en-US" altLang="zh-TW" sz="2800" dirty="0" smtClean="0"/>
              <a:t>5%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r>
              <a:rPr lang="zh-TW" altLang="en-US" sz="3600" dirty="0" smtClean="0"/>
              <a:t>美術規格</a:t>
            </a: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2800" dirty="0" smtClean="0"/>
              <a:t>將美術規格利用</a:t>
            </a:r>
            <a:r>
              <a:rPr lang="en-US" altLang="zh-TW" sz="2800" dirty="0" smtClean="0"/>
              <a:t>Onehot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Encoding</a:t>
            </a:r>
            <a:r>
              <a:rPr lang="zh-TW" altLang="en-US" sz="2800" dirty="0" smtClean="0"/>
              <a:t>且標準化得到矩陣推定相似度。</a:t>
            </a:r>
            <a:endParaRPr lang="en-US" altLang="zh-TW" sz="2800" dirty="0" smtClean="0"/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*由於美術規格資料不齊全，可能導致偏誤。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TW" sz="2800" dirty="0" smtClean="0"/>
          </a:p>
          <a:p>
            <a:endParaRPr lang="en-US" altLang="zh-TW" sz="3200" dirty="0"/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4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900376" y="10020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美術風格距離</a:t>
            </a:r>
            <a:r>
              <a:rPr lang="zh-TW" altLang="en-US" sz="2800" b="1" dirty="0"/>
              <a:t>矩陣</a:t>
            </a:r>
          </a:p>
        </p:txBody>
      </p:sp>
      <p:sp>
        <p:nvSpPr>
          <p:cNvPr id="12" name="矩形 11"/>
          <p:cNvSpPr/>
          <p:nvPr/>
        </p:nvSpPr>
        <p:spPr>
          <a:xfrm>
            <a:off x="6899222" y="623428"/>
            <a:ext cx="275573" cy="24425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rgbClr val="FFFF00"/>
              </a:gs>
              <a:gs pos="37000">
                <a:srgbClr val="FFFF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16017" y="26966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近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216017" y="59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遠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58000" y="476991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從美術風格來看，</a:t>
            </a:r>
            <a:endParaRPr lang="en-US" altLang="zh-TW" sz="2400" dirty="0" smtClean="0"/>
          </a:p>
          <a:p>
            <a:r>
              <a:rPr lang="zh-TW" altLang="en-US" sz="2400" dirty="0" smtClean="0"/>
              <a:t>遊戲跟</a:t>
            </a:r>
            <a:r>
              <a:rPr lang="zh-TW" altLang="en-US" sz="2400" dirty="0" smtClean="0"/>
              <a:t>遊戲</a:t>
            </a:r>
            <a:r>
              <a:rPr lang="zh-TW" altLang="en-US" sz="2400" dirty="0"/>
              <a:t>間</a:t>
            </a:r>
            <a:r>
              <a:rPr lang="zh-TW" altLang="en-US" sz="2400" dirty="0" smtClean="0"/>
              <a:t>差距大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1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00376" y="10020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玩家習慣距離</a:t>
            </a:r>
            <a:r>
              <a:rPr lang="zh-TW" altLang="en-US" sz="2800" b="1" dirty="0"/>
              <a:t>矩陣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858000" y="322818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站在玩家的角度而言，</a:t>
            </a:r>
            <a:endParaRPr lang="en-US" altLang="zh-TW" sz="2400" dirty="0" smtClean="0"/>
          </a:p>
          <a:p>
            <a:r>
              <a:rPr lang="zh-TW" altLang="en-US" sz="2400" dirty="0" smtClean="0"/>
              <a:t>遊戲跟遊戲的差距較小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r>
              <a:rPr lang="zh-TW" altLang="en-US" sz="2400" dirty="0" smtClean="0"/>
              <a:t>雖然有部分受到美術規格影響，</a:t>
            </a:r>
            <a:endParaRPr lang="en-US" altLang="zh-TW" sz="2400" dirty="0" smtClean="0"/>
          </a:p>
          <a:p>
            <a:r>
              <a:rPr lang="zh-TW" altLang="en-US" sz="2400" dirty="0" smtClean="0"/>
              <a:t>但整體而言並不明顯。</a:t>
            </a:r>
            <a:endParaRPr lang="en-US" altLang="zh-TW" sz="24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7216017" y="26966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近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216017" y="59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遠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99222" y="623428"/>
            <a:ext cx="275573" cy="24425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rgbClr val="FFFF00"/>
              </a:gs>
              <a:gs pos="37000">
                <a:srgbClr val="FFFF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858000" y="5227755"/>
            <a:ext cx="44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zh-TW" u="sng" dirty="0" smtClean="0">
                <a:solidFill>
                  <a:schemeClr val="accent1">
                    <a:lumMod val="75000"/>
                  </a:schemeClr>
                </a:solidFill>
              </a:rPr>
              <a:t>8049</a:t>
            </a:r>
            <a:r>
              <a:rPr lang="zh-TW" altLang="en-US" u="sng" dirty="0" smtClean="0">
                <a:solidFill>
                  <a:schemeClr val="accent1">
                    <a:lumMod val="75000"/>
                  </a:schemeClr>
                </a:solidFill>
              </a:rPr>
              <a:t>唐伯虎點秋香</a:t>
            </a:r>
            <a:r>
              <a:rPr lang="en-US" altLang="zh-TW" u="sng" dirty="0" smtClean="0">
                <a:solidFill>
                  <a:schemeClr val="accent1">
                    <a:lumMod val="75000"/>
                  </a:schemeClr>
                </a:solidFill>
              </a:rPr>
              <a:t>II</a:t>
            </a:r>
            <a:r>
              <a:rPr lang="zh-TW" altLang="en-US" dirty="0"/>
              <a:t>和</a:t>
            </a:r>
            <a:r>
              <a:rPr lang="en-US" altLang="zh-TW" u="sng" dirty="0" smtClean="0">
                <a:solidFill>
                  <a:schemeClr val="accent1">
                    <a:lumMod val="75000"/>
                  </a:schemeClr>
                </a:solidFill>
              </a:rPr>
              <a:t>8002</a:t>
            </a:r>
            <a:r>
              <a:rPr lang="zh-TW" altLang="en-US" u="sng" dirty="0">
                <a:solidFill>
                  <a:schemeClr val="accent1">
                    <a:lumMod val="75000"/>
                  </a:schemeClr>
                </a:solidFill>
              </a:rPr>
              <a:t>唐伯虎點秋</a:t>
            </a:r>
            <a:r>
              <a:rPr lang="zh-TW" altLang="en-US" u="sng" dirty="0" smtClean="0">
                <a:solidFill>
                  <a:schemeClr val="accent1">
                    <a:lumMod val="75000"/>
                  </a:schemeClr>
                </a:solidFill>
              </a:rPr>
              <a:t>香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在玩家方面</a:t>
            </a:r>
            <a:r>
              <a:rPr lang="zh-TW" altLang="en-US" dirty="0" smtClean="0"/>
              <a:t>有</a:t>
            </a:r>
            <a:r>
              <a:rPr lang="en-US" altLang="zh-TW" dirty="0" smtClean="0"/>
              <a:t>0.817</a:t>
            </a:r>
            <a:r>
              <a:rPr lang="zh-TW" altLang="en-US" dirty="0" smtClean="0"/>
              <a:t>的餘弦相似度</a:t>
            </a:r>
            <a:r>
              <a:rPr lang="zh-TW" altLang="en-US" dirty="0" smtClean="0"/>
              <a:t>，在美術規格上也類似，個別遊戲可還是有可能受到美術規格影響。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855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Outline	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6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4000" b="1" dirty="0" smtClean="0"/>
              <a:t>Cluster </a:t>
            </a:r>
            <a:r>
              <a:rPr lang="zh-TW" altLang="en-US" sz="4000" b="1" dirty="0" smtClean="0"/>
              <a:t>方法簡介</a:t>
            </a:r>
            <a:endParaRPr lang="en-US" altLang="zh-TW" sz="40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4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000" b="1" dirty="0" smtClean="0"/>
              <a:t>決定群</a:t>
            </a:r>
            <a:r>
              <a:rPr lang="zh-TW" altLang="en-US" sz="4000" b="1" dirty="0"/>
              <a:t>數</a:t>
            </a:r>
            <a:r>
              <a:rPr lang="zh-TW" altLang="en-US" sz="4000" b="1" dirty="0" smtClean="0"/>
              <a:t>的方法</a:t>
            </a:r>
            <a:endParaRPr lang="en-US" altLang="zh-TW" sz="40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4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000" b="1" dirty="0" smtClean="0"/>
              <a:t>新博進度</a:t>
            </a:r>
            <a:endParaRPr lang="en-US" altLang="zh-TW" sz="4000" b="1" dirty="0" smtClean="0"/>
          </a:p>
          <a:p>
            <a:pPr marL="0" indent="0">
              <a:buNone/>
            </a:pP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620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613"/>
            <a:ext cx="8582030" cy="516872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71798" y="765948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C1</a:t>
            </a:r>
            <a:r>
              <a:rPr lang="zh-TW" altLang="en-US" sz="2400" b="1" dirty="0" smtClean="0"/>
              <a:t>顏色</a:t>
            </a:r>
            <a:endParaRPr lang="zh-TW" alt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31515" y="3013501"/>
            <a:ext cx="405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C1</a:t>
            </a:r>
            <a:r>
              <a:rPr lang="zh-TW" altLang="en-US" sz="2400" dirty="0" smtClean="0"/>
              <a:t>顏色而言，沒有出現明顯</a:t>
            </a:r>
            <a:r>
              <a:rPr lang="en-US" altLang="zh-TW" sz="2400" dirty="0" smtClean="0"/>
              <a:t>Pattern</a:t>
            </a:r>
            <a:r>
              <a:rPr lang="zh-TW" altLang="en-US" sz="2400" dirty="0" smtClean="0"/>
              <a:t>，影響玩家程度小。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79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613"/>
            <a:ext cx="8582030" cy="5168722"/>
          </a:xfrm>
        </p:spPr>
      </p:pic>
      <p:sp>
        <p:nvSpPr>
          <p:cNvPr id="8" name="文字方塊 7"/>
          <p:cNvSpPr txBox="1"/>
          <p:nvPr/>
        </p:nvSpPr>
        <p:spPr>
          <a:xfrm>
            <a:off x="3080427" y="76594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WW</a:t>
            </a:r>
            <a:r>
              <a:rPr lang="zh-TW" altLang="en-US" sz="2400" b="1" dirty="0" smtClean="0"/>
              <a:t>顏色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31515" y="3013501"/>
            <a:ext cx="444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WW</a:t>
            </a:r>
            <a:r>
              <a:rPr lang="zh-TW" altLang="en-US" sz="2400" dirty="0" smtClean="0"/>
              <a:t>顏色亦同，影響玩家程度小。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52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3" y="1227613"/>
            <a:ext cx="8582030" cy="516872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90796" y="7659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風</a:t>
            </a:r>
            <a:r>
              <a:rPr lang="zh-TW" altLang="en-US" sz="2400" b="1" dirty="0"/>
              <a:t>格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31515" y="3013501"/>
            <a:ext cx="405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風格也是類似情形。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6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613"/>
            <a:ext cx="8582030" cy="516872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90796" y="7659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主題</a:t>
            </a:r>
            <a:endParaRPr lang="zh-TW" alt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31515" y="3013501"/>
            <a:ext cx="405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主題影響較其他特徵明顯，</a:t>
            </a:r>
            <a:endParaRPr lang="en-US" altLang="zh-TW" sz="2400" dirty="0" smtClean="0"/>
          </a:p>
          <a:p>
            <a:r>
              <a:rPr lang="zh-TW" altLang="en-US" sz="2400" dirty="0" smtClean="0"/>
              <a:t>玩家比較能感受到遊戲風格差異。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04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造成玩家不玩的原因：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中途退坑的玩家，在退坑之前玩的遊戲，或是勝敗情形。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引用更多特徵做前述分析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641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Outline	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6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000" b="1" dirty="0" smtClean="0"/>
              <a:t>Cluster </a:t>
            </a:r>
            <a:r>
              <a:rPr lang="zh-TW" altLang="en-US" sz="3000" b="1" dirty="0" smtClean="0"/>
              <a:t>方法</a:t>
            </a:r>
            <a:r>
              <a:rPr lang="zh-TW" altLang="en-US" sz="3200" b="1" dirty="0" smtClean="0"/>
              <a:t>簡介</a:t>
            </a:r>
            <a:endParaRPr lang="en-US" altLang="zh-TW" sz="3000" b="1" dirty="0" smtClean="0"/>
          </a:p>
          <a:p>
            <a:pPr marL="0" indent="0">
              <a:buNone/>
            </a:pPr>
            <a:r>
              <a:rPr lang="en-US" altLang="zh-TW" sz="3000" b="1" dirty="0" smtClean="0"/>
              <a:t>	</a:t>
            </a:r>
            <a:r>
              <a:rPr lang="en-US" altLang="zh-TW" dirty="0" smtClean="0"/>
              <a:t>Kmeans</a:t>
            </a:r>
            <a:r>
              <a:rPr lang="zh-TW" altLang="en-US" dirty="0" smtClean="0"/>
              <a:t> 遇到的問題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Hieratical clustering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DBSCAN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OPTICS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Spectral </a:t>
            </a:r>
            <a:r>
              <a:rPr lang="en-US" altLang="zh-TW" dirty="0" smtClean="0"/>
              <a:t>Cluster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>
                <a:solidFill>
                  <a:schemeClr val="bg2">
                    <a:lumMod val="75000"/>
                  </a:schemeClr>
                </a:solidFill>
              </a:rPr>
              <a:t>決定群</a:t>
            </a:r>
            <a:r>
              <a:rPr lang="zh-TW" altLang="en-US" sz="3000" b="1" dirty="0">
                <a:solidFill>
                  <a:schemeClr val="bg2">
                    <a:lumMod val="75000"/>
                  </a:schemeClr>
                </a:solidFill>
              </a:rPr>
              <a:t>數</a:t>
            </a:r>
            <a:r>
              <a:rPr lang="zh-TW" altLang="en-US" sz="3000" b="1" dirty="0" smtClean="0">
                <a:solidFill>
                  <a:schemeClr val="bg2">
                    <a:lumMod val="75000"/>
                  </a:schemeClr>
                </a:solidFill>
              </a:rPr>
              <a:t>的方法</a:t>
            </a: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>
                <a:solidFill>
                  <a:schemeClr val="bg2">
                    <a:lumMod val="75000"/>
                  </a:schemeClr>
                </a:solidFill>
              </a:rPr>
              <a:t>新博進度</a:t>
            </a:r>
            <a:endParaRPr lang="en-US" altLang="zh-TW" sz="3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1792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Kmeans</a:t>
            </a:r>
            <a:r>
              <a:rPr lang="zh-TW" altLang="en-US" dirty="0" smtClean="0"/>
              <a:t> 遇到的問題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399"/>
            <a:ext cx="6973273" cy="4229690"/>
          </a:xfrm>
        </p:spPr>
      </p:pic>
      <p:sp>
        <p:nvSpPr>
          <p:cNvPr id="3" name="文字方塊 2"/>
          <p:cNvSpPr txBox="1"/>
          <p:nvPr/>
        </p:nvSpPr>
        <p:spPr>
          <a:xfrm>
            <a:off x="7472437" y="2326456"/>
            <a:ext cx="4403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決定參數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zh-TW" altLang="en-US" sz="2000" dirty="0" smtClean="0"/>
              <a:t>不了解資料結構時難決定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非線性資料：</a:t>
            </a:r>
            <a:r>
              <a:rPr lang="zh-TW" altLang="en-US" sz="2000" dirty="0" smtClean="0"/>
              <a:t>假設資料有某個中心點，遇到非線性資料表現差。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歐式距離：</a:t>
            </a:r>
            <a:r>
              <a:rPr lang="zh-TW" altLang="en-US" sz="2000" dirty="0" smtClean="0"/>
              <a:t>資料必須要是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維向量才能使用。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2005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示範資料介紹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3" y="1798314"/>
            <a:ext cx="6973273" cy="42296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514381" y="5843338"/>
            <a:ext cx="23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“multishape” Dataset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381216" y="5843338"/>
            <a:ext cx="320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Mixture Normal of 2 Different Density Parameters (Variance)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69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75" y="3010297"/>
            <a:ext cx="7830643" cy="253400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760164" y="461249"/>
            <a:ext cx="1927953" cy="1927953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</a:rPr>
              <a:t>Hierarchical </a:t>
            </a:r>
            <a:r>
              <a:rPr lang="en-US" altLang="zh-TW" sz="2000" b="1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7" name="橢圓 6"/>
          <p:cNvSpPr/>
          <p:nvPr/>
        </p:nvSpPr>
        <p:spPr>
          <a:xfrm>
            <a:off x="6129662" y="461249"/>
            <a:ext cx="1927953" cy="1927953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2300" b="1" dirty="0">
                <a:solidFill>
                  <a:schemeClr val="tx1"/>
                </a:solidFill>
              </a:rPr>
              <a:t>OPTICS</a:t>
            </a:r>
          </a:p>
        </p:txBody>
      </p:sp>
      <p:sp>
        <p:nvSpPr>
          <p:cNvPr id="8" name="橢圓 7"/>
          <p:cNvSpPr/>
          <p:nvPr/>
        </p:nvSpPr>
        <p:spPr>
          <a:xfrm>
            <a:off x="3444913" y="461249"/>
            <a:ext cx="1927953" cy="1927953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2300" b="1" dirty="0">
                <a:solidFill>
                  <a:schemeClr val="tx1"/>
                </a:solidFill>
              </a:rPr>
              <a:t>DBSCAN</a:t>
            </a:r>
          </a:p>
        </p:txBody>
      </p:sp>
      <p:sp>
        <p:nvSpPr>
          <p:cNvPr id="9" name="橢圓 8"/>
          <p:cNvSpPr/>
          <p:nvPr/>
        </p:nvSpPr>
        <p:spPr>
          <a:xfrm>
            <a:off x="8814411" y="399198"/>
            <a:ext cx="1927953" cy="1927953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2300" b="1" dirty="0" smtClean="0">
                <a:solidFill>
                  <a:schemeClr val="tx1"/>
                </a:solidFill>
              </a:rPr>
              <a:t>Spectral</a:t>
            </a:r>
          </a:p>
          <a:p>
            <a:pPr algn="ctr">
              <a:lnSpc>
                <a:spcPct val="150000"/>
              </a:lnSpc>
            </a:pPr>
            <a:r>
              <a:rPr lang="en-US" altLang="zh-TW" sz="2300" b="1" dirty="0" smtClean="0">
                <a:solidFill>
                  <a:schemeClr val="tx1"/>
                </a:solidFill>
              </a:rPr>
              <a:t>Clustering</a:t>
            </a:r>
            <a:endParaRPr lang="en-US" altLang="zh-TW" sz="2300" b="1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88117" y="57367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基於</a:t>
            </a:r>
            <a:r>
              <a:rPr lang="zh-TW" altLang="en-US" b="1" dirty="0" smtClean="0">
                <a:solidFill>
                  <a:srgbClr val="C00000"/>
                </a:solidFill>
              </a:rPr>
              <a:t>距離</a:t>
            </a:r>
            <a:r>
              <a:rPr lang="zh-TW" altLang="en-US" dirty="0" smtClean="0"/>
              <a:t>的分群想法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564779" y="57367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基於</a:t>
            </a:r>
            <a:r>
              <a:rPr lang="zh-TW" altLang="en-US" b="1" dirty="0" smtClean="0">
                <a:solidFill>
                  <a:srgbClr val="C00000"/>
                </a:solidFill>
              </a:rPr>
              <a:t>連通性</a:t>
            </a:r>
            <a:r>
              <a:rPr lang="zh-TW" altLang="en-US" dirty="0" smtClean="0"/>
              <a:t>的分群想法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1891243" y="3808811"/>
            <a:ext cx="1927953" cy="1927953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2400" b="1" dirty="0" smtClean="0">
                <a:solidFill>
                  <a:schemeClr val="tx1"/>
                </a:solidFill>
              </a:rPr>
              <a:t>Kmeans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91 0.00301 0.00794 0.00579 0.01172 0.00949 C 0.01445 0.01227 0.01471 0.01621 0.01627 0.02084 C 0.0168 0.02246 0.01745 0.02408 0.01797 0.0257 C 0.01745 0.03542 0.01745 0.05672 0.01354 0.06736 C 0.01094 0.07431 0.0069 0.0794 0.00443 0.08658 C -0.00261 0.10787 -0.01458 0.15255 -0.01458 0.15255 C -0.01576 0.16366 -0.0194 0.19306 -0.01901 0.20394 C -0.01862 0.21436 -0.01589 0.22408 -0.01185 0.23125 C -0.01107 0.23264 -0.01003 0.23334 -0.00912 0.23449 C -0.00846 0.23611 -0.00807 0.23797 -0.00729 0.23936 C -0.00599 0.24167 0.00013 0.24676 0.00078 0.24723 C 0.01693 0.25718 0.01601 0.25602 0.02982 0.26019 C 0.03646 0.25973 0.0431 0.26042 0.04961 0.25857 C 0.05312 0.25764 0.06419 0.24861 0.06771 0.24561 C 0.06862 0.24306 0.06979 0.24051 0.07044 0.23773 C 0.07226 0.22824 0.0737 0.20926 0.07135 0.2007 C 0.07018 0.19653 0.06654 0.1963 0.06406 0.19422 C 0.06198 0.1926 0.05976 0.19144 0.05781 0.18959 C 0.05417 0.18588 0.05325 0.18241 0.05052 0.17662 C 0.05234 0.17014 0.05364 0.1632 0.05599 0.15741 C 0.05703 0.15486 0.05885 0.15348 0.06055 0.15255 C 0.0681 0.14769 0.07604 0.14653 0.08398 0.14445 C 0.11497 0.14931 0.11146 0.13264 0.11836 0.15903 C 0.11966 0.16366 0.1207 0.16852 0.122 0.17338 C 0.1237 0.24954 0.12409 0.22686 0.11654 0.34537 C 0.11601 0.35348 0.11419 0.36135 0.11289 0.36945 C 0.11237 0.37801 0.11172 0.38658 0.11107 0.39514 C 0.11081 0.39885 0.11016 0.40255 0.11016 0.40648 C 0.11016 0.41343 0.10911 0.4213 0.11107 0.42732 C 0.11237 0.43102 0.11979 0.4338 0.12292 0.43542 C 0.12682 0.43426 0.13073 0.4338 0.13463 0.43218 C 0.1388 0.4301 0.14427 0.42153 0.14726 0.4176 C 0.1543 0.3926 0.15273 0.40324 0.15456 0.38704 C 0.15417 0.38287 0.15417 0.37848 0.15364 0.37431 C 0.1526 0.36713 0.15078 0.36042 0.15 0.35348 C 0.14922 0.34699 0.14974 0.34051 0.14909 0.33403 C 0.14883 0.33172 0.14609 0.32848 0.14726 0.32755 C 0.14935 0.32616 0.15156 0.32986 0.15364 0.33079 C 0.1556 0.33635 0.15469 0.33426 0.15638 0.33727 L 0.21966 0.38866 " pathEditMode="relative" ptsTypes="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6 1.48148E-6 L -6.25E-6 1.48148E-6 C 0.0069 0.00046 0.0138 0.00023 0.0207 0.00139 C 0.02291 0.00185 0.02486 0.00417 0.02708 0.00463 C 0.07044 0.01713 0.0151 -0.00255 0.06041 0.01435 C 0.06914 0.02153 0.08359 0.03102 0.08945 0.04653 L 0.09114 0.05139 C 0.09153 0.0544 0.09218 0.05764 0.09205 0.06088 C 0.09153 0.09722 0.09179 0.10486 0.08763 0.1331 C 0.08619 0.14236 0.08515 0.15185 0.08307 0.16042 C 0.07981 0.17384 0.07526 0.18611 0.07135 0.19907 C 0.06874 0.2338 0.06992 0.21505 0.0677 0.25532 L 0.06679 0.2713 C 0.06705 0.27407 0.06705 0.27685 0.0677 0.2794 C 0.06992 0.28727 0.07669 0.28657 0.08033 0.2875 C 0.11145 0.29444 0.09648 0.29051 0.11927 0.29375 C 0.12187 0.29421 0.1246 0.29514 0.12734 0.29537 C 0.1319 0.29606 0.13632 0.29653 0.14088 0.29699 C 0.14205 0.29815 0.14348 0.29861 0.14453 0.30023 C 0.14531 0.30139 0.14635 0.30324 0.14635 0.30509 C 0.14635 0.33634 0.14505 0.32222 0.14179 0.34352 C 0.14062 0.35092 0.13997 0.35856 0.13906 0.3662 C 0.13684 0.40509 0.13971 0.36042 0.13632 0.39653 C 0.13541 0.40671 0.13489 0.42685 0.1345 0.43518 C 0.13489 0.44167 0.13463 0.44815 0.13541 0.4544 C 0.13645 0.4618 0.13815 0.46227 0.14088 0.46574 C 0.14205 0.46736 0.14309 0.46991 0.14453 0.4706 C 0.14765 0.47199 0.15117 0.47153 0.15442 0.47222 C 0.15716 0.47268 0.15989 0.47315 0.16263 0.47384 C 0.17552 0.47222 0.18854 0.47106 0.20143 0.46898 C 0.20507 0.46829 0.20859 0.46667 0.21223 0.46574 C 0.21731 0.46435 0.22252 0.46366 0.2276 0.4625 C 0.23554 0.45347 0.2388 0.45069 0.2457 0.44005 C 0.24765 0.43704 0.24934 0.43356 0.25117 0.43032 C 0.25234 0.42546 0.25403 0.42106 0.25468 0.41597 C 0.25664 0.40278 0.2552 0.36643 0.25468 0.35972 C 0.25468 0.35787 0.2539 0.35579 0.25299 0.35486 C 0.25104 0.35301 0.24869 0.35278 0.24661 0.35162 C 0.24596 0.35 0.24557 0.34815 0.24479 0.34676 C 0.24075 0.34074 0.23919 0.34167 0.23398 0.34051 C 0.23124 0.33819 0.22864 0.33588 0.22578 0.33403 C 0.22408 0.33264 0.22174 0.3331 0.22044 0.33079 C 0.21979 0.32963 0.22057 0.32708 0.22135 0.32592 C 0.222 0.32477 0.22395 0.3243 0.22395 0.3243 L 0.22395 0.3243 " pathEditMode="relative" ptsTypes="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8.33333E-7 0.00023 C 0.01263 -0.00069 0.02513 -0.00185 0.03776 -0.00162 C 0.06458 -0.00139 0.09128 0.00069 0.1181 0.00139 L 0.18854 0.00301 C 0.19336 0.0037 0.19831 0.00347 0.203 0.00463 C 0.20886 0.00625 0.21458 0.00833 0.22018 0.01111 C 0.22214 0.01204 0.22396 0.01389 0.22565 0.01597 C 0.22826 0.01921 0.23073 0.02292 0.23281 0.02708 C 0.23464 0.03056 0.23594 0.03449 0.23737 0.03843 C 0.24063 0.04722 0.24102 0.04977 0.24375 0.06088 C 0.24492 0.07662 0.24544 0.07778 0.24375 0.09792 C 0.24349 0.09977 0.24271 0.10139 0.24193 0.10255 C 0.24024 0.10463 0.23828 0.10579 0.23646 0.10718 C 0.23555 0.10949 0.23503 0.11204 0.23372 0.11389 C 0.23203 0.11597 0.22774 0.11782 0.22565 0.11852 C 0.22214 0.12153 0.22136 0.12431 0.21745 0.11852 C 0.21654 0.11713 0.21654 0.11389 0.21576 0.11204 C 0.21419 0.10903 0.20742 0.10509 0.20664 0.1044 C 0.20404 0.10139 0.19948 0.09468 0.19948 0.09491 C 0.18138 0.09676 0.18724 0.08796 0.1832 0.10579 C 0.18268 0.1081 0.18203 0.11019 0.18138 0.11204 C 0.18112 0.11482 0.17956 0.13125 0.17956 0.1331 C 0.17956 0.14005 0.17943 0.14722 0.18047 0.15394 C 0.18255 0.16759 0.19492 0.17361 0.19948 0.17824 C 0.20221 0.18079 0.20482 0.18333 0.20755 0.18611 C 0.20938 0.18773 0.21107 0.18982 0.21302 0.19097 L 0.21927 0.19398 C 0.22591 0.21157 0.21615 0.18681 0.22383 0.20208 C 0.22943 0.21296 0.22904 0.21389 0.2319 0.22616 C 0.23229 0.2294 0.23255 0.23264 0.23281 0.23588 C 0.23399 0.24607 0.23542 0.25278 0.23281 0.26482 C 0.23203 0.26852 0.2293 0.27014 0.22747 0.27269 C 0.22578 0.28194 0.22774 0.27338 0.22383 0.28241 C 0.22253 0.28542 0.22188 0.28935 0.22018 0.29213 C 0.21836 0.29491 0.21602 0.2963 0.21393 0.29838 C 0.20925 0.30301 0.20938 0.30232 0.203 0.30486 C 0.18893 0.31042 0.19909 0.30625 0.18503 0.30972 C 0.18138 0.31065 0.17774 0.31227 0.17409 0.31296 C 0.16901 0.31389 0.16393 0.31389 0.15886 0.31458 C 0.13958 0.32315 0.17122 0.30949 0.11094 0.31782 C 0.10964 0.31782 0.10899 0.32083 0.1082 0.32245 C 0.1069 0.32569 0.10586 0.32894 0.10456 0.33218 C 0.10404 0.3338 0.10313 0.33519 0.10274 0.33704 C 0.10156 0.34329 0.10274 0.34074 0.10026 0.34514 C 0.09935 0.34583 0.13359 0.41852 0.13268 0.41921 " pathEditMode="relative" rAng="0" ptsTypes="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2088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3.125E-6 0.00023 C 0.0017 0.00417 0.00313 0.00857 0.00508 0.0125 C 0.00625 0.01458 0.00782 0.0162 0.00925 0.01783 C 0.01133 0.02083 0.01472 0.02431 0.01641 0.02732 C 0.02227 0.03727 0.01381 0.02824 0.02266 0.03634 C 0.02331 0.03866 0.02409 0.04097 0.02461 0.04352 C 0.02578 0.04769 0.02657 0.05232 0.02774 0.05625 C 0.02826 0.05857 0.02917 0.06019 0.02982 0.06181 C 0.03008 0.06852 0.03034 0.07546 0.03086 0.08171 C 0.03138 0.0882 0.03295 0.10023 0.03295 0.10023 C 0.03698 0.18009 0.03464 0.12662 0.0319 0.30463 C 0.03177 0.31181 0.02956 0.32778 0.02878 0.3338 C 0.028 0.34005 0.0267 0.35139 0.02461 0.35764 C 0.02422 0.35903 0.02331 0.35995 0.02266 0.36111 C 0.02149 0.36713 0.02032 0.37431 0.01849 0.3794 C 0.01771 0.38171 0.01641 0.3831 0.01537 0.38495 C 0.01289 0.39861 0.01667 0.38218 0.01133 0.39398 C 0.01068 0.3956 0.01094 0.39815 0.01029 0.39954 C 0.00912 0.40185 0.00743 0.40301 0.00612 0.40509 C 0.00508 0.40671 0.0043 0.40903 0.00313 0.41042 C 0.00144 0.41273 -0.00039 0.41412 -0.00208 0.41597 C -0.00312 0.41713 -0.00416 0.41852 -0.00507 0.41968 C -0.00586 0.42199 -0.00612 0.425 -0.00716 0.42685 C -0.00833 0.42894 -0.01002 0.42917 -0.01132 0.43056 C -0.02122 0.44051 -0.00807 0.42894 -0.01744 0.43611 C -0.01888 0.43704 -0.02018 0.43866 -0.02161 0.43982 L -0.02669 0.44329 C -0.02773 0.44398 -0.02877 0.44445 -0.02981 0.44514 C -0.03125 0.4463 -0.03242 0.44815 -0.03385 0.44884 C -0.03593 0.45 -0.03802 0.45 -0.0401 0.4507 C -0.04114 0.45185 -0.04231 0.45278 -0.04323 0.4544 C -0.04401 0.45579 -0.04427 0.45833 -0.04518 0.45972 C -0.04713 0.46273 -0.05143 0.46713 -0.05143 0.46736 C -0.05208 0.46898 -0.0526 0.47083 -0.05338 0.47269 C -0.05481 0.47546 -0.05755 0.48009 -0.05963 0.48171 C -0.06093 0.48264 -0.06237 0.48287 -0.06367 0.48357 C -0.06471 0.48403 -0.06575 0.48495 -0.06679 0.48542 C -0.07578 0.49005 -0.06666 0.48472 -0.07396 0.48912 C -0.08528 0.4882 -0.09583 0.48796 -0.1069 0.48542 C -0.11276 0.48403 -0.11054 0.48403 -0.1151 0.48171 C -0.12252 0.47801 -0.11588 0.48195 -0.12435 0.47801 C -0.13164 0.47477 -0.12226 0.47755 -0.13255 0.47269 C -0.13463 0.47153 -0.13672 0.4713 -0.1388 0.47083 C -0.1388 0.4706 -0.14401 0.46389 -0.14492 0.46528 C -0.14648 0.46806 -0.14596 0.47292 -0.147 0.47616 C -0.14765 0.47847 -0.14896 0.48009 -0.15 0.48171 C -0.1513 0.4838 -0.1526 0.48588 -0.15416 0.48727 C -0.15612 0.48889 -0.16028 0.49097 -0.16028 0.4912 C -0.16341 0.49028 -0.16679 0.4912 -0.16953 0.48912 C -0.17096 0.48796 -0.17083 0.48403 -0.17161 0.48171 C -0.17382 0.475 -0.17291 0.47662 -0.17682 0.47454 C -0.19257 0.47639 -0.19114 0.46759 -0.19114 0.48357 C -0.19284 0.48611 -0.19257 0.53241 -0.19414 0.53495 " pathEditMode="relative" rAng="0" ptsTypes="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Hierarchical clustering</a:t>
            </a:r>
            <a:r>
              <a:rPr lang="zh-TW" altLang="en-US" dirty="0" smtClean="0"/>
              <a:t> 階層式群聚法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430"/>
            <a:ext cx="7039957" cy="36104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0" y="1550271"/>
            <a:ext cx="7020905" cy="40867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72437" y="2326456"/>
            <a:ext cx="4403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決定群數：</a:t>
            </a:r>
            <a:r>
              <a:rPr lang="zh-TW" altLang="en-US" sz="2000" dirty="0" smtClean="0"/>
              <a:t>利用樹狀圖可以輔助決定選取群數。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非線性資料：</a:t>
            </a:r>
            <a:r>
              <a:rPr lang="zh-TW" altLang="en-US" sz="2000" dirty="0" smtClean="0"/>
              <a:t>對於非線性資料表現仍然不好，但樹狀圖顯示分成三群也是合理的分法。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距離：</a:t>
            </a:r>
            <a:r>
              <a:rPr lang="zh-TW" altLang="en-US" sz="2000" dirty="0" smtClean="0"/>
              <a:t>可以使用距離矩陣，表示資料不必為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維向量。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15820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DBSCAN</a:t>
            </a: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27096" y="704740"/>
            <a:ext cx="588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(Density-based </a:t>
            </a:r>
            <a:r>
              <a:rPr lang="en-US" altLang="zh-TW" dirty="0" smtClean="0"/>
              <a:t>spatial </a:t>
            </a:r>
            <a:r>
              <a:rPr lang="en-US" altLang="zh-TW" dirty="0"/>
              <a:t>clustering of applications with noise)</a:t>
            </a:r>
            <a:endParaRPr lang="en-US" altLang="zh-TW" dirty="0" smtClean="0"/>
          </a:p>
          <a:p>
            <a:r>
              <a:rPr lang="zh-TW" altLang="en-US" dirty="0" smtClean="0"/>
              <a:t>  基於密度的     空間       群聚            方法        且伴隨噪音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" r="1829" b="-1"/>
          <a:stretch/>
        </p:blipFill>
        <p:spPr>
          <a:xfrm>
            <a:off x="1307018" y="1753644"/>
            <a:ext cx="4705475" cy="3430563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2" y="1690686"/>
            <a:ext cx="6839905" cy="4048690"/>
          </a:xfrm>
        </p:spPr>
      </p:pic>
      <p:sp>
        <p:nvSpPr>
          <p:cNvPr id="7" name="文字方塊 6"/>
          <p:cNvSpPr txBox="1"/>
          <p:nvPr/>
        </p:nvSpPr>
        <p:spPr>
          <a:xfrm>
            <a:off x="6683298" y="1772105"/>
            <a:ext cx="46705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決定參數：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l-GR" altLang="zh-TW" sz="2000" b="1" dirty="0"/>
              <a:t> </a:t>
            </a:r>
            <a:r>
              <a:rPr lang="el-GR" altLang="zh-TW" sz="2000" b="1" i="1" dirty="0"/>
              <a:t>ε</a:t>
            </a:r>
            <a:r>
              <a:rPr lang="el-GR" altLang="zh-TW" sz="2000" b="1" dirty="0"/>
              <a:t> </a:t>
            </a:r>
            <a:r>
              <a:rPr lang="zh-TW" altLang="en-US" sz="2000" b="1" dirty="0"/>
              <a:t>（</a:t>
            </a:r>
            <a:r>
              <a:rPr lang="en-US" altLang="zh-TW" sz="2000" b="1" dirty="0" smtClean="0"/>
              <a:t>eps</a:t>
            </a:r>
            <a:r>
              <a:rPr lang="zh-TW" altLang="en-US" sz="2000" b="1" dirty="0" smtClean="0"/>
              <a:t>）：</a:t>
            </a:r>
            <a:r>
              <a:rPr lang="zh-TW" altLang="en-US" sz="2000" dirty="0" smtClean="0"/>
              <a:t>多近的距離才算近。</a:t>
            </a:r>
            <a:endParaRPr lang="en-US" altLang="zh-TW" sz="2000" dirty="0" smtClean="0"/>
          </a:p>
          <a:p>
            <a:pPr lvl="1"/>
            <a:r>
              <a:rPr lang="en-US" altLang="zh-TW" sz="2000" b="1" dirty="0" smtClean="0"/>
              <a:t>minPts</a:t>
            </a:r>
            <a:r>
              <a:rPr lang="zh-TW" altLang="en-US" sz="2000" b="1" dirty="0" smtClean="0"/>
              <a:t>   </a:t>
            </a:r>
            <a:r>
              <a:rPr lang="zh-TW" altLang="en-US" sz="2000" dirty="0" smtClean="0"/>
              <a:t>    ：一個點周圍要有幾個夠近的點才是中心點。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C00000"/>
                </a:solidFill>
              </a:rPr>
              <a:t>*不須一開始決定群數。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非線性資料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TW" altLang="en-US" sz="2000" dirty="0" smtClean="0"/>
              <a:t>以密度為主的分群方法對於非線性的資料表現好。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密度不同資料：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l-GR" altLang="zh-TW" sz="2000" b="1" dirty="0"/>
              <a:t> </a:t>
            </a:r>
            <a:r>
              <a:rPr lang="zh-TW" altLang="en-US" sz="2000" dirty="0" smtClean="0"/>
              <a:t>面對不同密度混合的資料時，表現較差，保守的設定參數才能維持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個分群（有</a:t>
            </a:r>
            <a:r>
              <a:rPr lang="en-US" altLang="zh-TW" sz="2000" dirty="0" smtClean="0"/>
              <a:t>13%</a:t>
            </a:r>
            <a:r>
              <a:rPr lang="zh-TW" altLang="en-US" sz="2000" dirty="0" smtClean="0"/>
              <a:t>的資料未分群</a:t>
            </a:r>
            <a:r>
              <a:rPr lang="zh-TW" altLang="en-US" sz="2000" dirty="0"/>
              <a:t>）</a:t>
            </a:r>
            <a:r>
              <a:rPr lang="zh-TW" altLang="en-US" sz="2000" dirty="0" smtClean="0"/>
              <a:t>。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OPTICS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" y="1822049"/>
            <a:ext cx="6963747" cy="412490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" y="1908871"/>
            <a:ext cx="7106642" cy="422969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93331" y="843240"/>
            <a:ext cx="505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Ordering points to identify the clustering structure</a:t>
            </a:r>
            <a:r>
              <a:rPr lang="en-US" altLang="zh-TW" dirty="0" smtClean="0"/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79576" y="1690687"/>
            <a:ext cx="46705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決定參數：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l-GR" altLang="zh-TW" sz="2000" b="1" dirty="0"/>
              <a:t> </a:t>
            </a:r>
            <a:r>
              <a:rPr lang="el-GR" altLang="zh-TW" sz="2000" b="1" i="1" dirty="0"/>
              <a:t>ε</a:t>
            </a:r>
            <a:r>
              <a:rPr lang="el-GR" altLang="zh-TW" sz="2000" b="1" dirty="0"/>
              <a:t> </a:t>
            </a:r>
            <a:r>
              <a:rPr lang="zh-TW" altLang="en-US" sz="2000" b="1" dirty="0"/>
              <a:t>（</a:t>
            </a:r>
            <a:r>
              <a:rPr lang="en-US" altLang="zh-TW" sz="2000" b="1" dirty="0" smtClean="0"/>
              <a:t>eps</a:t>
            </a:r>
            <a:r>
              <a:rPr lang="zh-TW" altLang="en-US" sz="2000" b="1" dirty="0" smtClean="0"/>
              <a:t>）：</a:t>
            </a:r>
            <a:r>
              <a:rPr lang="zh-TW" altLang="en-US" sz="2000" dirty="0" smtClean="0"/>
              <a:t>多近的距離才算近。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C00000"/>
                </a:solidFill>
              </a:rPr>
              <a:t>*不須一開始決定群數與鄰近點數。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非線性資料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TW" altLang="en-US" sz="2000" dirty="0" smtClean="0"/>
              <a:t>以密度為主的分群方法對於非線性的資料表現好。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</a:rPr>
              <a:t>密度不同資料：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l-GR" altLang="zh-TW" sz="2000" b="1" dirty="0"/>
              <a:t> </a:t>
            </a:r>
            <a:r>
              <a:rPr lang="zh-TW" altLang="en-US" sz="2000" dirty="0" smtClean="0"/>
              <a:t>因為不能定義鄰近點，因此會遇到無法控制分群過多的情形。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zh-TW" altLang="en-US" sz="2000" dirty="0" smtClean="0"/>
              <a:t>*</a:t>
            </a:r>
            <a:r>
              <a:rPr lang="en-US" altLang="zh-TW" sz="2000" dirty="0" smtClean="0"/>
              <a:t>DBSCAN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OPTICS</a:t>
            </a:r>
            <a:r>
              <a:rPr lang="zh-TW" altLang="en-US" sz="2000" dirty="0" smtClean="0"/>
              <a:t>皆有</a:t>
            </a:r>
            <a:r>
              <a:rPr lang="zh-TW" altLang="en-US" sz="2000" dirty="0" smtClean="0">
                <a:solidFill>
                  <a:srgbClr val="C00000"/>
                </a:solidFill>
              </a:rPr>
              <a:t>未分群點</a:t>
            </a:r>
            <a:r>
              <a:rPr lang="zh-TW" altLang="en-US" sz="2000" dirty="0" smtClean="0"/>
              <a:t>的現象，有時會造成不便，但另一方面也可以幫助我們定義</a:t>
            </a:r>
            <a:r>
              <a:rPr lang="zh-TW" altLang="en-US" sz="2000" dirty="0" smtClean="0">
                <a:solidFill>
                  <a:srgbClr val="C00000"/>
                </a:solidFill>
              </a:rPr>
              <a:t>極端點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Ebrima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760</Words>
  <Application>Microsoft Office PowerPoint</Application>
  <PresentationFormat>寬螢幕</PresentationFormat>
  <Paragraphs>172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Ebrima</vt:lpstr>
      <vt:lpstr>Wingdings</vt:lpstr>
      <vt:lpstr>Office 佈景主題</vt:lpstr>
      <vt:lpstr>1228 Code Review &amp; 新博</vt:lpstr>
      <vt:lpstr>Outline </vt:lpstr>
      <vt:lpstr>Outline </vt:lpstr>
      <vt:lpstr>Kmeans 遇到的問題</vt:lpstr>
      <vt:lpstr>示範資料介紹</vt:lpstr>
      <vt:lpstr>PowerPoint 簡報</vt:lpstr>
      <vt:lpstr>Hierarchical clustering 階層式群聚法</vt:lpstr>
      <vt:lpstr>DBSCAN</vt:lpstr>
      <vt:lpstr>OPTICS</vt:lpstr>
      <vt:lpstr>Spectral Cluster 譜聚類 </vt:lpstr>
      <vt:lpstr>PowerPoint 簡報</vt:lpstr>
      <vt:lpstr>Outline </vt:lpstr>
      <vt:lpstr>決定群數的方法</vt:lpstr>
      <vt:lpstr>決定群數的方法</vt:lpstr>
      <vt:lpstr>決定群數的方法</vt:lpstr>
      <vt:lpstr>Outline </vt:lpstr>
      <vt:lpstr>新博進度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42</cp:revision>
  <dcterms:created xsi:type="dcterms:W3CDTF">2018-12-26T03:36:15Z</dcterms:created>
  <dcterms:modified xsi:type="dcterms:W3CDTF">2018-12-28T02:47:09Z</dcterms:modified>
</cp:coreProperties>
</file>