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notesMasterIdLst>
    <p:notesMasterId r:id="rId23"/>
  </p:notesMasterIdLst>
  <p:sldIdLst>
    <p:sldId id="272" r:id="rId4"/>
    <p:sldId id="297" r:id="rId5"/>
    <p:sldId id="316" r:id="rId6"/>
    <p:sldId id="335" r:id="rId7"/>
    <p:sldId id="401" r:id="rId8"/>
    <p:sldId id="400" r:id="rId9"/>
    <p:sldId id="350" r:id="rId10"/>
    <p:sldId id="384" r:id="rId11"/>
    <p:sldId id="354" r:id="rId12"/>
    <p:sldId id="391" r:id="rId13"/>
    <p:sldId id="403" r:id="rId14"/>
    <p:sldId id="404" r:id="rId15"/>
    <p:sldId id="392" r:id="rId16"/>
    <p:sldId id="399" r:id="rId17"/>
    <p:sldId id="405" r:id="rId18"/>
    <p:sldId id="406" r:id="rId19"/>
    <p:sldId id="407" r:id="rId20"/>
    <p:sldId id="408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0F71-6DF8-4D7B-8645-8245019ED6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475F-3C00-41B3-B270-C377B555F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1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7475F-3C00-41B3-B270-C377B555FD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26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2019/1/31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2019/1/31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023143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>
                <a:latin typeface="微軟正黑體" panose="020B0604030504040204" pitchFamily="34" charset="-120"/>
              </a:rPr>
              <a:t>Python Tutorial</a:t>
            </a:r>
          </a:p>
          <a:p>
            <a:pPr algn="ctr"/>
            <a:r>
              <a:rPr lang="zh-TW" altLang="en-US" sz="4800" b="1" spc="603" dirty="0" smtClean="0">
                <a:latin typeface="微軟正黑體" panose="020B0604030504040204" pitchFamily="34" charset="-120"/>
              </a:rPr>
              <a:t>第二十一週</a:t>
            </a:r>
            <a:endParaRPr lang="zh-TW" altLang="en-US" sz="4800" b="1" spc="603" dirty="0">
              <a:latin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249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2019.01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83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82855" y="1964601"/>
            <a:ext cx="404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，因此資料要轉為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維格式。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465" t="21914" r="46906" b="49967"/>
          <a:stretch/>
        </p:blipFill>
        <p:spPr>
          <a:xfrm>
            <a:off x="1314560" y="1845733"/>
            <a:ext cx="5441134" cy="3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83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8539" t="26402" r="44085" b="49175"/>
          <a:stretch/>
        </p:blipFill>
        <p:spPr>
          <a:xfrm>
            <a:off x="1186004" y="1790621"/>
            <a:ext cx="9279771" cy="3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分割訓練、測試樣本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83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0718" t="39076" r="47722" b="27525"/>
          <a:stretch/>
        </p:blipFill>
        <p:spPr>
          <a:xfrm>
            <a:off x="1810693" y="2046083"/>
            <a:ext cx="5794397" cy="344936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494637" y="5495453"/>
            <a:ext cx="4110453" cy="7785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986448" y="5664144"/>
            <a:ext cx="302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200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539" t="21650" r="55602" b="38757"/>
          <a:stretch/>
        </p:blipFill>
        <p:spPr>
          <a:xfrm>
            <a:off x="1097278" y="1777603"/>
            <a:ext cx="4588298" cy="45417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8614" t="19670" r="51361" b="38482"/>
          <a:stretch/>
        </p:blipFill>
        <p:spPr>
          <a:xfrm>
            <a:off x="6096000" y="1777603"/>
            <a:ext cx="4879818" cy="45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328" t="27595" r="45265" b="3353"/>
          <a:stretch/>
        </p:blipFill>
        <p:spPr>
          <a:xfrm>
            <a:off x="2879780" y="1700771"/>
            <a:ext cx="5649363" cy="47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8516" t="36304" r="51213" b="20264"/>
          <a:stretch/>
        </p:blipFill>
        <p:spPr>
          <a:xfrm>
            <a:off x="2565148" y="1777603"/>
            <a:ext cx="7061703" cy="42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1982362" y="3022600"/>
            <a:ext cx="8365749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讀取大文件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讀取大文件處理流程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是否需要全部的欄位？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否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 讀取特定欄位，指定</a:t>
            </a:r>
            <a:r>
              <a:rPr lang="en-US" altLang="zh-TW" dirty="0" err="1" smtClean="0">
                <a:sym typeface="Wingdings" panose="05000000000000000000" pitchFamily="2" charset="2"/>
              </a:rPr>
              <a:t>pd.read_csv</a:t>
            </a:r>
            <a:r>
              <a:rPr lang="zh-TW" altLang="en-US" dirty="0" smtClean="0">
                <a:sym typeface="Wingdings" panose="05000000000000000000" pitchFamily="2" charset="2"/>
              </a:rPr>
              <a:t> 的 </a:t>
            </a:r>
            <a:r>
              <a:rPr lang="en-US" altLang="zh-TW" dirty="0" err="1" smtClean="0">
                <a:sym typeface="Wingdings" panose="05000000000000000000" pitchFamily="2" charset="2"/>
              </a:rPr>
              <a:t>usecols</a:t>
            </a:r>
            <a:r>
              <a:rPr lang="zh-TW" altLang="en-US" dirty="0" smtClean="0">
                <a:sym typeface="Wingdings" panose="05000000000000000000" pitchFamily="2" charset="2"/>
              </a:rPr>
              <a:t>參數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是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 接續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是否所有資料需同時處理？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否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 利用</a:t>
            </a:r>
            <a:r>
              <a:rPr lang="en-US" altLang="zh-TW" dirty="0" smtClean="0">
                <a:sym typeface="Wingdings" panose="05000000000000000000" pitchFamily="2" charset="2"/>
              </a:rPr>
              <a:t>chunk</a:t>
            </a:r>
            <a:r>
              <a:rPr lang="zh-TW" altLang="en-US" dirty="0" smtClean="0">
                <a:sym typeface="Wingdings" panose="05000000000000000000" pitchFamily="2" charset="2"/>
              </a:rPr>
              <a:t>，批次處理資料並保存結果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020" t="26535" r="16460" b="47854"/>
          <a:stretch/>
        </p:blipFill>
        <p:spPr>
          <a:xfrm>
            <a:off x="1068308" y="4420590"/>
            <a:ext cx="10782677" cy="22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讀取大文件處理流程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953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dirty="0" smtClean="0"/>
              <a:t>是否所有資料需同時處理？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 利用</a:t>
            </a:r>
            <a:r>
              <a:rPr lang="en-US" altLang="zh-TW" dirty="0" err="1" smtClean="0">
                <a:sym typeface="Wingdings" panose="05000000000000000000" pitchFamily="2" charset="2"/>
              </a:rPr>
              <a:t>Dask</a:t>
            </a:r>
            <a:r>
              <a:rPr lang="zh-TW" altLang="en-US" dirty="0" smtClean="0">
                <a:sym typeface="Wingdings" panose="05000000000000000000" pitchFamily="2" charset="2"/>
              </a:rPr>
              <a:t>，同</a:t>
            </a:r>
            <a:r>
              <a:rPr lang="zh-TW" altLang="en-US" dirty="0">
                <a:sym typeface="Wingdings" panose="05000000000000000000" pitchFamily="2" charset="2"/>
              </a:rPr>
              <a:t>時</a:t>
            </a:r>
            <a:r>
              <a:rPr lang="zh-TW" altLang="en-US" dirty="0" smtClean="0">
                <a:sym typeface="Wingdings" panose="05000000000000000000" pitchFamily="2" charset="2"/>
              </a:rPr>
              <a:t>處理所有資料</a:t>
            </a:r>
            <a:r>
              <a:rPr lang="zh-TW" altLang="en-US" dirty="0">
                <a:sym typeface="Wingdings" panose="05000000000000000000" pitchFamily="2" charset="2"/>
              </a:rPr>
              <a:t>，</a:t>
            </a:r>
            <a:r>
              <a:rPr lang="en-US" altLang="zh-TW" dirty="0">
                <a:sym typeface="Wingdings" panose="05000000000000000000" pitchFamily="2" charset="2"/>
              </a:rPr>
              <a:t>API</a:t>
            </a:r>
            <a:r>
              <a:rPr lang="zh-TW" altLang="en-US" dirty="0" smtClean="0">
                <a:sym typeface="Wingdings" panose="05000000000000000000" pitchFamily="2" charset="2"/>
              </a:rPr>
              <a:t>與</a:t>
            </a:r>
            <a:r>
              <a:rPr lang="en-US" altLang="zh-TW" dirty="0" smtClean="0">
                <a:sym typeface="Wingdings" panose="05000000000000000000" pitchFamily="2" charset="2"/>
              </a:rPr>
              <a:t>Pandas</a:t>
            </a:r>
            <a:r>
              <a:rPr lang="zh-TW" altLang="en-US" dirty="0" smtClean="0">
                <a:sym typeface="Wingdings" panose="05000000000000000000" pitchFamily="2" charset="2"/>
              </a:rPr>
              <a:t>相似，僅支援部分項目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3168" t="19274" r="31980" b="23697"/>
          <a:stretch/>
        </p:blipFill>
        <p:spPr>
          <a:xfrm>
            <a:off x="1410454" y="2706986"/>
            <a:ext cx="5796104" cy="414555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30921" y="3437653"/>
            <a:ext cx="3349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+mn-ea"/>
              </a:rPr>
              <a:t>data</a:t>
            </a:r>
            <a:r>
              <a:rPr lang="zh-TW" altLang="en-US" b="1" dirty="0" smtClean="0">
                <a:latin typeface="+mn-ea"/>
              </a:rPr>
              <a:t>不超過記憶體上限，</a:t>
            </a:r>
            <a:r>
              <a:rPr lang="en-US" altLang="zh-TW" b="1" dirty="0" smtClean="0">
                <a:latin typeface="+mn-ea"/>
              </a:rPr>
              <a:t/>
            </a:r>
            <a:br>
              <a:rPr lang="en-US" altLang="zh-TW" b="1" dirty="0" smtClean="0">
                <a:latin typeface="+mn-ea"/>
              </a:rPr>
            </a:br>
            <a:r>
              <a:rPr lang="zh-TW" altLang="en-US" b="1" dirty="0" smtClean="0">
                <a:latin typeface="+mn-ea"/>
              </a:rPr>
              <a:t>建議使用</a:t>
            </a:r>
            <a:r>
              <a:rPr lang="en-US" altLang="zh-TW" b="1" dirty="0" smtClean="0">
                <a:latin typeface="+mn-ea"/>
              </a:rPr>
              <a:t>Pandas</a:t>
            </a:r>
            <a:r>
              <a:rPr lang="zh-TW" altLang="en-US" b="1" dirty="0" smtClean="0">
                <a:latin typeface="+mn-ea"/>
              </a:rPr>
              <a:t>，效率較佳</a:t>
            </a:r>
            <a:endParaRPr lang="en-US" altLang="zh-TW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+mn-ea"/>
              </a:rPr>
              <a:t>data</a:t>
            </a:r>
            <a:r>
              <a:rPr lang="zh-TW" altLang="en-US" b="1" dirty="0" smtClean="0">
                <a:latin typeface="+mn-ea"/>
              </a:rPr>
              <a:t>超過記憶體上限，</a:t>
            </a:r>
            <a:r>
              <a:rPr lang="en-US" altLang="zh-TW" b="1" dirty="0" smtClean="0">
                <a:latin typeface="+mn-ea"/>
              </a:rPr>
              <a:t/>
            </a:r>
            <a:br>
              <a:rPr lang="en-US" altLang="zh-TW" b="1" dirty="0" smtClean="0">
                <a:latin typeface="+mn-ea"/>
              </a:rPr>
            </a:br>
            <a:r>
              <a:rPr lang="zh-TW" altLang="en-US" b="1" dirty="0" smtClean="0">
                <a:latin typeface="+mn-ea"/>
              </a:rPr>
              <a:t>才建議嘗試</a:t>
            </a:r>
            <a:r>
              <a:rPr lang="en-US" altLang="zh-TW" b="1" dirty="0" err="1" smtClean="0">
                <a:latin typeface="+mn-ea"/>
              </a:rPr>
              <a:t>Dask</a:t>
            </a:r>
            <a:endParaRPr lang="en-US" altLang="zh-TW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35609" y="3037543"/>
            <a:ext cx="3286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支援的操作項目</a:t>
            </a:r>
            <a:endParaRPr lang="zh-TW" altLang="en-US" sz="2000" dirty="0"/>
          </a:p>
        </p:txBody>
      </p:sp>
      <p:sp>
        <p:nvSpPr>
          <p:cNvPr id="8" name="向左箭號 7"/>
          <p:cNvSpPr/>
          <p:nvPr/>
        </p:nvSpPr>
        <p:spPr>
          <a:xfrm>
            <a:off x="5078994" y="3060071"/>
            <a:ext cx="982301" cy="3474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latin typeface="微軟正黑體" panose="020B0604030504040204" pitchFamily="34" charset="-120"/>
                <a:ea typeface="DejaVu Sans"/>
              </a:rPr>
              <a:t>本週目標</a:t>
            </a:r>
            <a:endParaRPr lang="en-US" sz="4400" b="0" strike="noStrike" spc="-1" dirty="0">
              <a:latin typeface="微軟正黑體" panose="020B0604030504040204" pitchFamily="34" charset="-120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10210920" cy="33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zh-TW" sz="3200" spc="-1" dirty="0" smtClean="0">
                <a:latin typeface="微軟正黑體" panose="020B0604030504040204" pitchFamily="34" charset="-120"/>
              </a:rPr>
              <a:t>seq2seq</a:t>
            </a:r>
            <a:r>
              <a:rPr lang="zh-TW" altLang="en-US" sz="3200" spc="-1" dirty="0" smtClean="0">
                <a:latin typeface="微軟正黑體" panose="020B0604030504040204" pitchFamily="34" charset="-120"/>
              </a:rPr>
              <a:t>介紹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r>
              <a:rPr lang="zh-TW" altLang="en-US" sz="3200" spc="300" dirty="0" smtClean="0"/>
              <a:t>利用</a:t>
            </a:r>
            <a:r>
              <a:rPr lang="en-US" altLang="zh-TW" sz="3200" spc="300" dirty="0" err="1" smtClean="0"/>
              <a:t>Keras</a:t>
            </a:r>
            <a:r>
              <a:rPr lang="zh-TW" altLang="en-US" sz="3200" spc="300" dirty="0" smtClean="0"/>
              <a:t>實現</a:t>
            </a:r>
            <a:r>
              <a:rPr lang="en-US" altLang="zh-TW" sz="3200" spc="300" dirty="0" smtClean="0"/>
              <a:t>seq2seq</a:t>
            </a:r>
          </a:p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r>
              <a:rPr lang="zh-TW" altLang="en-US" sz="3200" spc="300" dirty="0" smtClean="0">
                <a:latin typeface="微軟正黑體" panose="020B0604030504040204" pitchFamily="34" charset="-120"/>
              </a:rPr>
              <a:t>讀取大文</a:t>
            </a:r>
            <a:r>
              <a:rPr lang="zh-TW" altLang="en-US" sz="3200" spc="300" dirty="0">
                <a:latin typeface="微軟正黑體" panose="020B0604030504040204" pitchFamily="34" charset="-120"/>
              </a:rPr>
              <a:t>件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4" y="2724149"/>
            <a:ext cx="4617614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smtClean="0">
                <a:solidFill>
                  <a:schemeClr val="bg1"/>
                </a:solidFill>
              </a:rPr>
              <a:t>seq2seq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介紹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" b="8859"/>
          <a:stretch/>
        </p:blipFill>
        <p:spPr>
          <a:xfrm>
            <a:off x="1908674" y="1777603"/>
            <a:ext cx="7561251" cy="344624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70530" y="5273015"/>
            <a:ext cx="10058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年，機器翻譯領域的學者提出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來改善機器翻譯的能力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論文網址：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arxiv.org/abs/1409.3215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1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97278" y="4521578"/>
            <a:ext cx="10463997" cy="142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根據輸入的文字，產生不同的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vector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語意相近的句子例如：天氣熱、熱到受不了，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vector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在向量空間的距離應較為靠近。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" b="60097"/>
          <a:stretch/>
        </p:blipFill>
        <p:spPr>
          <a:xfrm>
            <a:off x="1890567" y="1949545"/>
            <a:ext cx="7561251" cy="22331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56349" y="3630440"/>
            <a:ext cx="733330" cy="760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967049" y="4336912"/>
            <a:ext cx="195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context 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4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97690" y="4721366"/>
            <a:ext cx="10463997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vector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與上一時刻的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，預測該時刻應輸出的文字。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0" r="640" b="8859"/>
          <a:stretch/>
        </p:blipFill>
        <p:spPr>
          <a:xfrm>
            <a:off x="1944887" y="1777602"/>
            <a:ext cx="7561251" cy="3093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3510" y="1777602"/>
            <a:ext cx="733330" cy="54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985156" y="2278883"/>
            <a:ext cx="195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context 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9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26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的靈活架構，很快便利用到機器翻譯以外的領域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常見應用：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文本生成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時間序列預測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1982362" y="3022600"/>
            <a:ext cx="8365749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err="1" smtClean="0">
                <a:solidFill>
                  <a:schemeClr val="bg1"/>
                </a:solidFill>
              </a:rPr>
              <a:t>Keras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實現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seq2seq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28800"/>
            <a:ext cx="10662921" cy="1987990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範例資料：維基百科網頁瀏覽量預測</a:t>
            </a: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539" t="38284" r="2351" b="40066"/>
          <a:stretch/>
        </p:blipFill>
        <p:spPr>
          <a:xfrm>
            <a:off x="1097276" y="2734719"/>
            <a:ext cx="10662923" cy="226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9772</TotalTime>
  <Words>308</Words>
  <Application>Microsoft Office PowerPoint</Application>
  <PresentationFormat>寬螢幕</PresentationFormat>
  <Paragraphs>91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DejaVu Sans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1_回顧</vt:lpstr>
      <vt:lpstr>有機</vt:lpstr>
      <vt:lpstr>PowerPoint 簡報</vt:lpstr>
      <vt:lpstr>PowerPoint 簡報</vt:lpstr>
      <vt:lpstr>seq2seq介紹</vt:lpstr>
      <vt:lpstr>seq2seq簡介</vt:lpstr>
      <vt:lpstr>seq2seq簡介</vt:lpstr>
      <vt:lpstr>seq2seq簡介</vt:lpstr>
      <vt:lpstr>seq2seq的應用</vt:lpstr>
      <vt:lpstr>利用Keras實現seq2seq</vt:lpstr>
      <vt:lpstr>資料整理</vt:lpstr>
      <vt:lpstr>資料整理</vt:lpstr>
      <vt:lpstr>資料整理</vt:lpstr>
      <vt:lpstr>分割訓練、測試樣本</vt:lpstr>
      <vt:lpstr>建立模型</vt:lpstr>
      <vt:lpstr>訓練模型</vt:lpstr>
      <vt:lpstr>模型效果</vt:lpstr>
      <vt:lpstr>讀取大文件</vt:lpstr>
      <vt:lpstr>讀取大文件處理流程</vt:lpstr>
      <vt:lpstr>讀取大文件處理流程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842</cp:revision>
  <dcterms:created xsi:type="dcterms:W3CDTF">2018-04-17T05:15:45Z</dcterms:created>
  <dcterms:modified xsi:type="dcterms:W3CDTF">2019-01-31T02:35:06Z</dcterms:modified>
</cp:coreProperties>
</file>