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14" r:id="rId2"/>
    <p:sldMasterId id="2147483726" r:id="rId3"/>
  </p:sldMasterIdLst>
  <p:notesMasterIdLst>
    <p:notesMasterId r:id="rId19"/>
  </p:notesMasterIdLst>
  <p:sldIdLst>
    <p:sldId id="272" r:id="rId4"/>
    <p:sldId id="297" r:id="rId5"/>
    <p:sldId id="316" r:id="rId6"/>
    <p:sldId id="436" r:id="rId7"/>
    <p:sldId id="463" r:id="rId8"/>
    <p:sldId id="484" r:id="rId9"/>
    <p:sldId id="485" r:id="rId10"/>
    <p:sldId id="486" r:id="rId11"/>
    <p:sldId id="488" r:id="rId12"/>
    <p:sldId id="457" r:id="rId13"/>
    <p:sldId id="465" r:id="rId14"/>
    <p:sldId id="466" r:id="rId15"/>
    <p:sldId id="472" r:id="rId16"/>
    <p:sldId id="483" r:id="rId17"/>
    <p:sldId id="276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80F71-6DF8-4D7B-8645-8245019ED6A4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7475F-3C00-41B3-B270-C377B555FD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412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07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11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015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843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0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97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779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579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6453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495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A55AF3-65BE-4A52-9C80-AC6B0002B79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72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61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1766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642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182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3A55AF3-65BE-4A52-9C80-AC6B0002B79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8839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280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5742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717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484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4543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60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983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9925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8965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1818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2440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9938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7512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314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0090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1775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3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14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94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44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20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96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36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fld id="{93A55AF3-65BE-4A52-9C80-AC6B0002B79E}" type="datetimeFigureOut">
              <a:rPr lang="zh-TW" altLang="en-US" smtClean="0"/>
              <a:pPr/>
              <a:t>2018/10/4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fld id="{44347033-0982-4FF6-80D1-B94E0375A5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71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A55AF3-65BE-4A52-9C80-AC6B0002B79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79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微軟正黑體" panose="020B0604030504040204" pitchFamily="34" charset="-120"/>
              </a:defRPr>
            </a:lvl1pPr>
          </a:lstStyle>
          <a:p>
            <a:fld id="{93A55AF3-65BE-4A52-9C80-AC6B0002B79E}" type="datetimeFigureOut">
              <a:rPr lang="zh-TW" altLang="en-US" smtClean="0"/>
              <a:pPr/>
              <a:t>2018/10/4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微軟正黑體" panose="020B0604030504040204" pitchFamily="34" charset="-120"/>
              </a:defRPr>
            </a:lvl1pPr>
          </a:lstStyle>
          <a:p>
            <a:fld id="{44347033-0982-4FF6-80D1-B94E0375A5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736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微軟正黑體" panose="020B0604030504040204" pitchFamily="34" charset="-12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微軟正黑體" panose="020B0604030504040204" pitchFamily="34" charset="-12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微軟正黑體" panose="020B0604030504040204" pitchFamily="34" charset="-120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微軟正黑體" panose="020B0604030504040204" pitchFamily="34" charset="-120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微軟正黑體" panose="020B0604030504040204" pitchFamily="34" charset="-120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微軟正黑體" panose="020B0604030504040204" pitchFamily="34" charset="-12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scikit-learn.org/stable/modules/generated/sklearn.model_selection.StratifiedKFold.html" TargetMode="External"/><Relationship Id="rId3" Type="http://schemas.openxmlformats.org/officeDocument/2006/relationships/hyperlink" Target="http://scikit-learn.org/stable/modules/generated/sklearn.tree.DecisionTreeClassifier.html" TargetMode="External"/><Relationship Id="rId7" Type="http://schemas.openxmlformats.org/officeDocument/2006/relationships/hyperlink" Target="http://scikit-learn.org/stable/modules/generated/sklearn.model_selection.train_test_split.html" TargetMode="External"/><Relationship Id="rId2" Type="http://schemas.openxmlformats.org/officeDocument/2006/relationships/hyperlink" Target="https://sklearn.pydata.org/Sklearn-docs/stable/io.html?highlight=read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scikit-learn.org/stable/modules/generated/sklearn.naive_bayes.GaussianNB.html" TargetMode="External"/><Relationship Id="rId5" Type="http://schemas.openxmlformats.org/officeDocument/2006/relationships/hyperlink" Target="http://scikit-learn.org/stable/modules/generated/sklearn.linear_model.LogisticRegression.html" TargetMode="External"/><Relationship Id="rId4" Type="http://schemas.openxmlformats.org/officeDocument/2006/relationships/hyperlink" Target="http://scikit-learn.org/stable/modules/generated/sklearn.ensemble.RandomForestClassifier.html" TargetMode="External"/><Relationship Id="rId9" Type="http://schemas.openxmlformats.org/officeDocument/2006/relationships/hyperlink" Target="http://scikit-learn.org/stable/modules/generated/sklearn.model_selection.cross_val_score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430068" y="2023143"/>
            <a:ext cx="5331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spc="603" dirty="0" smtClean="0">
                <a:latin typeface="微軟正黑體" panose="020B0604030504040204" pitchFamily="34" charset="-120"/>
              </a:rPr>
              <a:t>Python Tutorial</a:t>
            </a:r>
          </a:p>
          <a:p>
            <a:pPr algn="ctr"/>
            <a:r>
              <a:rPr lang="zh-TW" altLang="en-US" sz="4800" b="1" spc="603" dirty="0" smtClean="0">
                <a:latin typeface="微軟正黑體" panose="020B0604030504040204" pitchFamily="34" charset="-120"/>
              </a:rPr>
              <a:t>第十四週</a:t>
            </a:r>
            <a:endParaRPr lang="zh-TW" altLang="en-US" sz="4800" b="1" spc="603" dirty="0">
              <a:latin typeface="微軟正黑體" panose="020B0604030504040204" pitchFamily="34" charset="-12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50249" y="5662959"/>
            <a:ext cx="1305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pc="30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2018.10</a:t>
            </a:r>
            <a:endParaRPr lang="en-US" altLang="zh-TW" spc="3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algn="ctr">
              <a:spcAft>
                <a:spcPts val="0"/>
              </a:spcAft>
            </a:pPr>
            <a:r>
              <a:rPr lang="zh-TW" altLang="en-US" spc="3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王金</a:t>
            </a:r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旺</a:t>
            </a:r>
            <a:endParaRPr lang="zh-TW" altLang="zh-TW" spc="3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07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557939"/>
            <a:ext cx="10058400" cy="1179421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</a:rPr>
              <a:t>分割訓練、測試樣本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737360"/>
            <a:ext cx="11035454" cy="460417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利用</a:t>
            </a:r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train_test_split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函數分割數據集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6958" lvl="1" indent="-514350">
              <a:buFont typeface="+mj-lt"/>
              <a:buAutoNum type="arabicPeriod"/>
            </a:pP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：放入所有樣本</a:t>
            </a:r>
            <a:endParaRPr lang="en-US" altLang="zh-TW" sz="2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6958" lvl="1" indent="-514350">
              <a:buFont typeface="+mj-lt"/>
              <a:buAutoNum type="arabicPeriod"/>
            </a:pP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：放入所有樣本相對應的標籤</a:t>
            </a:r>
            <a:endParaRPr lang="en-US" altLang="zh-TW" sz="2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6958" lvl="1" indent="-514350">
              <a:buFont typeface="+mj-lt"/>
              <a:buAutoNum type="arabicPeriod"/>
            </a:pPr>
            <a:r>
              <a:rPr lang="en-US" altLang="zh-TW" sz="2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test_size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：設定測試樣本佔所有樣本的比例</a:t>
            </a:r>
            <a:endParaRPr lang="en-US" altLang="zh-TW" sz="2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6958" lvl="1" indent="-514350">
              <a:buFont typeface="+mj-lt"/>
              <a:buAutoNum type="arabicPeriod"/>
            </a:pPr>
            <a:endParaRPr lang="en-US" altLang="zh-TW" sz="2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92608" lvl="1" indent="0">
              <a:buNone/>
            </a:pPr>
            <a:endParaRPr lang="en-US" altLang="zh-TW" sz="2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92608" lvl="1" indent="0">
              <a:buNone/>
            </a:pPr>
            <a:endParaRPr lang="en-US" altLang="zh-TW" sz="2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測試樣本與訓練樣本的比例，常用比例 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1:9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2:8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2.5:7.5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b="1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另須注意測試樣本與訓練樣本的分布是否相似，若否，則模型效果差</a:t>
            </a:r>
            <a:endParaRPr lang="en-US" altLang="zh-TW" sz="2800" b="1" u="sng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188607"/>
            <a:ext cx="289529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實作流程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285" y="3441171"/>
            <a:ext cx="9932395" cy="93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2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訓練模型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737360"/>
            <a:ext cx="10281920" cy="457877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的分類器有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1551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fit(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：訓練模型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clf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</a:rPr>
              <a:t>GaussianNB</a:t>
            </a:r>
            <a:r>
              <a:rPr lang="en-US" altLang="zh-TW" sz="2000" dirty="0" smtClean="0">
                <a:latin typeface="微軟正黑體" panose="020B0604030504040204" pitchFamily="34" charset="-120"/>
              </a:rPr>
              <a:t>()</a:t>
            </a:r>
            <a:br>
              <a:rPr lang="en-US" altLang="zh-TW" sz="2000" dirty="0" smtClean="0">
                <a:latin typeface="微軟正黑體" panose="020B0604030504040204" pitchFamily="34" charset="-120"/>
              </a:rPr>
            </a:br>
            <a:r>
              <a:rPr lang="zh-TW" altLang="en-US" sz="2000" dirty="0" smtClean="0">
                <a:latin typeface="微軟正黑體" panose="020B0604030504040204" pitchFamily="34" charset="-120"/>
              </a:rPr>
              <a:t>           </a:t>
            </a:r>
            <a:r>
              <a:rPr lang="en-US" altLang="zh-TW" sz="2000" dirty="0" err="1" smtClean="0">
                <a:latin typeface="微軟正黑體" panose="020B0604030504040204" pitchFamily="34" charset="-120"/>
              </a:rPr>
              <a:t>clf.fit</a:t>
            </a:r>
            <a:r>
              <a:rPr lang="en-US" altLang="zh-TW" sz="2000" dirty="0" smtClean="0">
                <a:latin typeface="微軟正黑體" panose="020B0604030504040204" pitchFamily="34" charset="-120"/>
              </a:rPr>
              <a:t>(</a:t>
            </a:r>
            <a:r>
              <a:rPr lang="en-US" altLang="zh-TW" sz="2000" dirty="0" err="1" smtClean="0">
                <a:latin typeface="微軟正黑體" panose="020B0604030504040204" pitchFamily="34" charset="-120"/>
              </a:rPr>
              <a:t>x_train</a:t>
            </a:r>
            <a:r>
              <a:rPr lang="en-US" altLang="zh-TW" sz="2000" dirty="0" smtClean="0">
                <a:latin typeface="微軟正黑體" panose="020B0604030504040204" pitchFamily="34" charset="-120"/>
              </a:rPr>
              <a:t>,</a:t>
            </a:r>
            <a:r>
              <a:rPr lang="zh-TW" altLang="en-US" sz="2000" dirty="0" smtClean="0">
                <a:latin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</a:rPr>
              <a:t>y_train</a:t>
            </a:r>
            <a:r>
              <a:rPr lang="en-US" altLang="zh-TW" sz="2000" dirty="0" smtClean="0">
                <a:latin typeface="微軟正黑體" panose="020B0604030504040204" pitchFamily="34" charset="-120"/>
              </a:rPr>
              <a:t>)</a:t>
            </a:r>
          </a:p>
          <a:p>
            <a:pPr marL="715518" lvl="1" indent="-514350">
              <a:lnSpc>
                <a:spcPct val="100000"/>
              </a:lnSpc>
              <a:buFont typeface="+mj-lt"/>
              <a:buAutoNum type="arabicPeriod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1551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：預測樣本標籤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</a:t>
            </a:r>
            <a:r>
              <a:rPr lang="zh-TW" altLang="en-US" sz="2000" dirty="0" smtClean="0">
                <a:latin typeface="微軟正黑體" panose="020B0604030504040204" pitchFamily="34" charset="-120"/>
              </a:rPr>
              <a:t> </a:t>
            </a:r>
            <a:r>
              <a:rPr lang="en-US" altLang="zh-TW" sz="2000" dirty="0" err="1">
                <a:latin typeface="微軟正黑體" panose="020B0604030504040204" pitchFamily="34" charset="-120"/>
              </a:rPr>
              <a:t>clf</a:t>
            </a:r>
            <a:r>
              <a:rPr lang="zh-TW" altLang="en-US" sz="2000" dirty="0">
                <a:latin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</a:rPr>
              <a:t>=</a:t>
            </a:r>
            <a:r>
              <a:rPr lang="zh-TW" altLang="en-US" sz="2000" dirty="0">
                <a:latin typeface="微軟正黑體" panose="020B0604030504040204" pitchFamily="34" charset="-120"/>
              </a:rPr>
              <a:t> </a:t>
            </a:r>
            <a:r>
              <a:rPr lang="en-US" altLang="zh-TW" sz="2000" dirty="0" err="1">
                <a:latin typeface="微軟正黑體" panose="020B0604030504040204" pitchFamily="34" charset="-120"/>
              </a:rPr>
              <a:t>GaussianNB</a:t>
            </a:r>
            <a:r>
              <a:rPr lang="en-US" altLang="zh-TW" sz="2000" dirty="0" smtClean="0">
                <a:latin typeface="微軟正黑體" panose="020B0604030504040204" pitchFamily="34" charset="-120"/>
              </a:rPr>
              <a:t>()</a:t>
            </a:r>
            <a:br>
              <a:rPr lang="en-US" altLang="zh-TW" sz="2000" dirty="0" smtClean="0">
                <a:latin typeface="微軟正黑體" panose="020B0604030504040204" pitchFamily="34" charset="-120"/>
              </a:rPr>
            </a:br>
            <a:r>
              <a:rPr lang="zh-TW" altLang="en-US" sz="2000" dirty="0" smtClean="0">
                <a:latin typeface="微軟正黑體" panose="020B0604030504040204" pitchFamily="34" charset="-120"/>
              </a:rPr>
              <a:t>                    </a:t>
            </a:r>
            <a:r>
              <a:rPr lang="en-US" altLang="zh-TW" sz="2000" dirty="0" err="1">
                <a:latin typeface="微軟正黑體" panose="020B0604030504040204" pitchFamily="34" charset="-120"/>
              </a:rPr>
              <a:t>clf.fit</a:t>
            </a:r>
            <a:r>
              <a:rPr lang="en-US" altLang="zh-TW" sz="2000" dirty="0">
                <a:latin typeface="微軟正黑體" panose="020B0604030504040204" pitchFamily="34" charset="-120"/>
              </a:rPr>
              <a:t>(</a:t>
            </a:r>
            <a:r>
              <a:rPr lang="en-US" altLang="zh-TW" sz="2000" dirty="0" err="1">
                <a:latin typeface="微軟正黑體" panose="020B0604030504040204" pitchFamily="34" charset="-120"/>
              </a:rPr>
              <a:t>x_train</a:t>
            </a:r>
            <a:r>
              <a:rPr lang="en-US" altLang="zh-TW" sz="2000" dirty="0">
                <a:latin typeface="微軟正黑體" panose="020B0604030504040204" pitchFamily="34" charset="-120"/>
              </a:rPr>
              <a:t>, </a:t>
            </a:r>
            <a:r>
              <a:rPr lang="en-US" altLang="zh-TW" sz="2000" dirty="0" err="1">
                <a:latin typeface="微軟正黑體" panose="020B0604030504040204" pitchFamily="34" charset="-120"/>
              </a:rPr>
              <a:t>y_train</a:t>
            </a:r>
            <a:r>
              <a:rPr lang="en-US" altLang="zh-TW" sz="2000" dirty="0" smtClean="0">
                <a:latin typeface="微軟正黑體" panose="020B0604030504040204" pitchFamily="34" charset="-120"/>
              </a:rPr>
              <a:t>)</a:t>
            </a:r>
            <a:r>
              <a:rPr lang="en-US" altLang="zh-TW" sz="2000" dirty="0">
                <a:latin typeface="微軟正黑體" panose="020B0604030504040204" pitchFamily="34" charset="-120"/>
              </a:rPr>
              <a:t/>
            </a:r>
            <a:br>
              <a:rPr lang="en-US" altLang="zh-TW" sz="2000" dirty="0">
                <a:latin typeface="微軟正黑體" panose="020B0604030504040204" pitchFamily="34" charset="-120"/>
              </a:rPr>
            </a:br>
            <a:r>
              <a:rPr lang="zh-TW" altLang="en-US" sz="2000" dirty="0">
                <a:latin typeface="微軟正黑體" panose="020B0604030504040204" pitchFamily="34" charset="-120"/>
              </a:rPr>
              <a:t>         </a:t>
            </a:r>
            <a:r>
              <a:rPr lang="zh-TW" altLang="en-US" sz="2000" dirty="0" smtClean="0">
                <a:latin typeface="微軟正黑體" panose="020B0604030504040204" pitchFamily="34" charset="-120"/>
              </a:rPr>
              <a:t>           </a:t>
            </a:r>
            <a:r>
              <a:rPr lang="en-US" altLang="zh-TW" sz="2000" dirty="0" smtClean="0">
                <a:latin typeface="微軟正黑體" panose="020B0604030504040204" pitchFamily="34" charset="-120"/>
              </a:rPr>
              <a:t>prediction</a:t>
            </a:r>
            <a:r>
              <a:rPr lang="zh-TW" altLang="en-US" sz="2000" dirty="0" smtClean="0">
                <a:latin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</a:rPr>
              <a:t>=</a:t>
            </a:r>
            <a:r>
              <a:rPr lang="zh-TW" altLang="en-US" sz="2000" dirty="0" smtClean="0">
                <a:latin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</a:rPr>
              <a:t>clf.predict</a:t>
            </a:r>
            <a:r>
              <a:rPr lang="en-US" altLang="zh-TW" sz="2000" dirty="0" smtClean="0">
                <a:latin typeface="微軟正黑體" panose="020B0604030504040204" pitchFamily="34" charset="-120"/>
              </a:rPr>
              <a:t>(</a:t>
            </a:r>
            <a:r>
              <a:rPr lang="en-US" altLang="zh-TW" sz="2000" dirty="0" err="1" smtClean="0">
                <a:latin typeface="微軟正黑體" panose="020B0604030504040204" pitchFamily="34" charset="-120"/>
              </a:rPr>
              <a:t>x_test</a:t>
            </a:r>
            <a:r>
              <a:rPr lang="en-US" altLang="zh-TW" sz="2000" dirty="0" smtClean="0">
                <a:latin typeface="微軟正黑體" panose="020B0604030504040204" pitchFamily="34" charset="-120"/>
              </a:rPr>
              <a:t>)</a:t>
            </a:r>
            <a:r>
              <a:rPr lang="zh-TW" altLang="en-US" sz="2000" dirty="0" smtClean="0">
                <a:latin typeface="微軟正黑體" panose="020B0604030504040204" pitchFamily="34" charset="-120"/>
              </a:rPr>
              <a:t>  </a:t>
            </a:r>
            <a:endParaRPr lang="en-US" altLang="zh-TW" sz="2000" dirty="0" smtClean="0">
              <a:latin typeface="微軟正黑體" panose="020B0604030504040204" pitchFamily="34" charset="-120"/>
            </a:endParaRPr>
          </a:p>
          <a:p>
            <a:pPr marL="715518" lvl="1" indent="-514350">
              <a:lnSpc>
                <a:spcPct val="100000"/>
              </a:lnSpc>
              <a:buFont typeface="+mj-lt"/>
              <a:buAutoNum type="arabicPeriod"/>
            </a:pPr>
            <a:endParaRPr lang="en-US" altLang="zh-TW" sz="2000" dirty="0" smtClean="0">
              <a:latin typeface="微軟正黑體" panose="020B0604030504040204" pitchFamily="34" charset="-120"/>
            </a:endParaRPr>
          </a:p>
          <a:p>
            <a:pPr marL="71551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predict_proba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：預測為樣本為特定標籤的機率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188607"/>
            <a:ext cx="289529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實作流程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3" y="5276819"/>
            <a:ext cx="3641237" cy="90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交叉驗證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1" cy="460417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Kfold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：將所有樣本分成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等分，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k-1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份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作為訓練樣本，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等份為訓練樣本。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188607"/>
            <a:ext cx="289529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實作流程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" t="393" r="18519" b="349"/>
          <a:stretch/>
        </p:blipFill>
        <p:spPr>
          <a:xfrm>
            <a:off x="2646680" y="3500438"/>
            <a:ext cx="5786120" cy="283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交叉驗證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737359"/>
            <a:ext cx="9934787" cy="4604173"/>
          </a:xfrm>
        </p:spPr>
        <p:txBody>
          <a:bodyPr>
            <a:no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推薦使用</a:t>
            </a:r>
            <a:r>
              <a:rPr lang="en-US" altLang="zh-TW" sz="2200" b="1" dirty="0" err="1" smtClean="0">
                <a:latin typeface="微軟正黑體" panose="020B0604030504040204" pitchFamily="34" charset="-120"/>
              </a:rPr>
              <a:t>StratifiedKFold</a:t>
            </a:r>
            <a:r>
              <a:rPr lang="zh-TW" altLang="en-US" sz="2200" b="1" dirty="0" smtClean="0">
                <a:latin typeface="微軟正黑體" panose="020B0604030504040204" pitchFamily="34" charset="-120"/>
              </a:rPr>
              <a:t>，</a:t>
            </a:r>
            <a:r>
              <a:rPr lang="zh-TW" altLang="en-US" sz="2200" dirty="0" smtClean="0">
                <a:latin typeface="微軟正黑體" panose="020B0604030504040204" pitchFamily="34" charset="-120"/>
              </a:rPr>
              <a:t>與</a:t>
            </a:r>
            <a:r>
              <a:rPr lang="en-US" altLang="zh-TW" sz="2200" dirty="0" err="1" smtClean="0">
                <a:latin typeface="微軟正黑體" panose="020B0604030504040204" pitchFamily="34" charset="-120"/>
              </a:rPr>
              <a:t>KFold</a:t>
            </a:r>
            <a:r>
              <a:rPr lang="zh-TW" altLang="en-US" sz="2200" dirty="0" smtClean="0">
                <a:latin typeface="微軟正黑體" panose="020B0604030504040204" pitchFamily="34" charset="-120"/>
              </a:rPr>
              <a:t>的差異在於</a:t>
            </a:r>
            <a:r>
              <a:rPr lang="en-US" altLang="zh-TW" sz="2200" b="1" dirty="0" err="1" smtClean="0">
                <a:latin typeface="微軟正黑體" panose="020B0604030504040204" pitchFamily="34" charset="-120"/>
              </a:rPr>
              <a:t>StratifiedKFold</a:t>
            </a:r>
            <a:r>
              <a:rPr lang="zh-TW" altLang="en-US" sz="2200" b="1" dirty="0" smtClean="0">
                <a:latin typeface="微軟正黑體" panose="020B0604030504040204" pitchFamily="34" charset="-120"/>
              </a:rPr>
              <a:t>是分層採樣</a:t>
            </a:r>
            <a:r>
              <a:rPr lang="zh-TW" altLang="en-US" sz="2200" b="1" u="sng" dirty="0" smtClean="0">
                <a:latin typeface="微軟正黑體" panose="020B0604030504040204" pitchFamily="34" charset="-120"/>
              </a:rPr>
              <a:t>確保訓練樣本、測試樣本中各類別的比例相當</a:t>
            </a:r>
            <a:r>
              <a:rPr lang="zh-TW" altLang="en-US" sz="2200" b="1" dirty="0" smtClean="0">
                <a:latin typeface="微軟正黑體" panose="020B0604030504040204" pitchFamily="34" charset="-120"/>
              </a:rPr>
              <a:t>。</a:t>
            </a:r>
            <a:endParaRPr lang="en-US" altLang="zh-TW" sz="2200" b="1" dirty="0" smtClean="0">
              <a:latin typeface="微軟正黑體" panose="020B0604030504040204" pitchFamily="34" charset="-120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200" b="1" dirty="0" err="1" smtClean="0">
                <a:latin typeface="微軟正黑體" panose="020B0604030504040204" pitchFamily="34" charset="-120"/>
              </a:rPr>
              <a:t>cross_val_score</a:t>
            </a:r>
            <a:r>
              <a:rPr lang="zh-TW" altLang="en-US" sz="2200" b="1" dirty="0" smtClean="0">
                <a:latin typeface="微軟正黑體" panose="020B0604030504040204" pitchFamily="34" charset="-120"/>
              </a:rPr>
              <a:t>衡量模型的效果</a:t>
            </a:r>
            <a:r>
              <a:rPr lang="en-US" altLang="zh-TW" sz="2200" b="1" dirty="0">
                <a:latin typeface="微軟正黑體" panose="020B0604030504040204" pitchFamily="34" charset="-120"/>
              </a:rPr>
              <a:t/>
            </a:r>
            <a:br>
              <a:rPr lang="en-US" altLang="zh-TW" sz="2200" b="1" dirty="0">
                <a:latin typeface="微軟正黑體" panose="020B0604030504040204" pitchFamily="34" charset="-120"/>
              </a:rPr>
            </a:br>
            <a:r>
              <a:rPr lang="en-US" altLang="zh-TW" sz="2200" dirty="0" err="1">
                <a:latin typeface="微軟正黑體" panose="020B0604030504040204" pitchFamily="34" charset="-120"/>
              </a:rPr>
              <a:t>kfold</a:t>
            </a:r>
            <a:r>
              <a:rPr lang="en-US" altLang="zh-TW" sz="2200" dirty="0">
                <a:latin typeface="微軟正黑體" panose="020B0604030504040204" pitchFamily="34" charset="-120"/>
              </a:rPr>
              <a:t> = </a:t>
            </a:r>
            <a:r>
              <a:rPr lang="en-US" altLang="zh-TW" sz="2200" dirty="0" err="1" smtClean="0">
                <a:latin typeface="微軟正黑體" panose="020B0604030504040204" pitchFamily="34" charset="-120"/>
              </a:rPr>
              <a:t>StratifiedKFold</a:t>
            </a:r>
            <a:r>
              <a:rPr lang="en-US" altLang="zh-TW" sz="2200" dirty="0" smtClean="0">
                <a:latin typeface="微軟正黑體" panose="020B0604030504040204" pitchFamily="34" charset="-120"/>
              </a:rPr>
              <a:t>(</a:t>
            </a:r>
            <a:r>
              <a:rPr lang="en-US" altLang="zh-TW" sz="2200" dirty="0" err="1" smtClean="0">
                <a:latin typeface="微軟正黑體" panose="020B0604030504040204" pitchFamily="34" charset="-120"/>
              </a:rPr>
              <a:t>n_splits</a:t>
            </a:r>
            <a:r>
              <a:rPr lang="en-US" altLang="zh-TW" sz="2200" dirty="0" smtClean="0">
                <a:latin typeface="微軟正黑體" panose="020B0604030504040204" pitchFamily="34" charset="-120"/>
              </a:rPr>
              <a:t>=10)</a:t>
            </a:r>
            <a:r>
              <a:rPr lang="en-US" altLang="zh-TW" sz="2200" b="1" dirty="0">
                <a:latin typeface="微軟正黑體" panose="020B0604030504040204" pitchFamily="34" charset="-120"/>
              </a:rPr>
              <a:t/>
            </a:r>
            <a:br>
              <a:rPr lang="en-US" altLang="zh-TW" sz="2200" b="1" dirty="0">
                <a:latin typeface="微軟正黑體" panose="020B0604030504040204" pitchFamily="34" charset="-120"/>
              </a:rPr>
            </a:br>
            <a:r>
              <a:rPr lang="en-US" altLang="zh-TW" dirty="0" err="1">
                <a:latin typeface="微軟正黑體" panose="020B0604030504040204" pitchFamily="34" charset="-120"/>
              </a:rPr>
              <a:t>cross_val_score</a:t>
            </a:r>
            <a:r>
              <a:rPr lang="en-US" altLang="zh-TW" dirty="0">
                <a:latin typeface="微軟正黑體" panose="020B0604030504040204" pitchFamily="34" charset="-120"/>
              </a:rPr>
              <a:t>(classifier, </a:t>
            </a:r>
            <a:r>
              <a:rPr lang="en-US" altLang="zh-TW" dirty="0" smtClean="0">
                <a:latin typeface="微軟正黑體" panose="020B0604030504040204" pitchFamily="34" charset="-120"/>
              </a:rPr>
              <a:t>x</a:t>
            </a:r>
            <a:r>
              <a:rPr lang="en-US" altLang="zh-TW" dirty="0">
                <a:latin typeface="微軟正黑體" panose="020B0604030504040204" pitchFamily="34" charset="-120"/>
              </a:rPr>
              <a:t>, </a:t>
            </a:r>
            <a:r>
              <a:rPr lang="en-US" altLang="zh-TW" dirty="0" smtClean="0">
                <a:latin typeface="微軟正黑體" panose="020B0604030504040204" pitchFamily="34" charset="-120"/>
              </a:rPr>
              <a:t>y</a:t>
            </a:r>
            <a:r>
              <a:rPr lang="en-US" altLang="zh-TW" dirty="0">
                <a:latin typeface="微軟正黑體" panose="020B0604030504040204" pitchFamily="34" charset="-120"/>
              </a:rPr>
              <a:t>, </a:t>
            </a:r>
            <a:r>
              <a:rPr lang="en-US" altLang="zh-TW" b="1" dirty="0">
                <a:latin typeface="微軟正黑體" panose="020B0604030504040204" pitchFamily="34" charset="-120"/>
              </a:rPr>
              <a:t>scoring</a:t>
            </a:r>
            <a:r>
              <a:rPr lang="en-US" altLang="zh-TW" dirty="0">
                <a:latin typeface="微軟正黑體" panose="020B0604030504040204" pitchFamily="34" charset="-120"/>
              </a:rPr>
              <a:t> = </a:t>
            </a:r>
            <a:r>
              <a:rPr lang="en-US" altLang="zh-TW" dirty="0" smtClean="0">
                <a:latin typeface="微軟正黑體" panose="020B0604030504040204" pitchFamily="34" charset="-120"/>
              </a:rPr>
              <a:t>“accuracy”, </a:t>
            </a:r>
            <a:r>
              <a:rPr lang="en-US" altLang="zh-TW" dirty="0">
                <a:latin typeface="微軟正黑體" panose="020B0604030504040204" pitchFamily="34" charset="-120"/>
              </a:rPr>
              <a:t>cv = </a:t>
            </a:r>
            <a:r>
              <a:rPr lang="en-US" altLang="zh-TW" dirty="0" err="1" smtClean="0">
                <a:latin typeface="微軟正黑體" panose="020B0604030504040204" pitchFamily="34" charset="-120"/>
              </a:rPr>
              <a:t>kfold</a:t>
            </a:r>
            <a:r>
              <a:rPr lang="en-US" altLang="zh-TW" dirty="0" smtClean="0">
                <a:latin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</a:rPr>
              <a:t>   </a:t>
            </a:r>
            <a:r>
              <a:rPr lang="en-US" altLang="zh-TW" dirty="0" smtClean="0">
                <a:latin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</a:rPr>
              <a:t>#</a:t>
            </a:r>
            <a:r>
              <a:rPr lang="zh-TW" altLang="en-US" dirty="0" smtClean="0">
                <a:latin typeface="微軟正黑體" panose="020B0604030504040204" pitchFamily="34" charset="-120"/>
              </a:rPr>
              <a:t>會回傳</a:t>
            </a:r>
            <a:r>
              <a:rPr lang="en-US" altLang="zh-TW" dirty="0" smtClean="0">
                <a:latin typeface="微軟正黑體" panose="020B0604030504040204" pitchFamily="34" charset="-120"/>
              </a:rPr>
              <a:t>10</a:t>
            </a:r>
            <a:r>
              <a:rPr lang="zh-TW" altLang="en-US" dirty="0" smtClean="0">
                <a:latin typeface="微軟正黑體" panose="020B0604030504040204" pitchFamily="34" charset="-120"/>
              </a:rPr>
              <a:t>個準確率結果，因</a:t>
            </a:r>
            <a:r>
              <a:rPr lang="en-US" altLang="zh-TW" dirty="0" err="1" smtClean="0">
                <a:latin typeface="微軟正黑體" panose="020B0604030504040204" pitchFamily="34" charset="-120"/>
              </a:rPr>
              <a:t>n_splits</a:t>
            </a:r>
            <a:r>
              <a:rPr lang="zh-TW" altLang="en-US" dirty="0" smtClean="0">
                <a:latin typeface="微軟正黑體" panose="020B0604030504040204" pitchFamily="34" charset="-120"/>
              </a:rPr>
              <a:t>設為</a:t>
            </a:r>
            <a:r>
              <a:rPr lang="en-US" altLang="zh-TW" dirty="0" smtClean="0">
                <a:latin typeface="微軟正黑體" panose="020B0604030504040204" pitchFamily="34" charset="-120"/>
              </a:rPr>
              <a:t>10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188607"/>
            <a:ext cx="289529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實作流程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391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相關文檔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737361"/>
            <a:ext cx="10264987" cy="459570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演算法：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800" dirty="0" smtClean="0">
                <a:hlinkClick r:id="rId2"/>
              </a:rPr>
              <a:t>https://Sklearn.pydata.org/Sklearn-docs/stable/io.html?highlight=read</a:t>
            </a:r>
            <a:r>
              <a:rPr lang="en-US" altLang="zh-TW" sz="1800" dirty="0"/>
              <a:t/>
            </a:r>
            <a:br>
              <a:rPr lang="en-US" altLang="zh-TW" sz="1800" dirty="0"/>
            </a:br>
            <a:r>
              <a:rPr lang="en-US" altLang="zh-TW" sz="1800" dirty="0">
                <a:hlinkClick r:id="rId3"/>
              </a:rPr>
              <a:t>http://</a:t>
            </a:r>
            <a:r>
              <a:rPr lang="en-US" altLang="zh-TW" sz="1800" dirty="0" smtClean="0">
                <a:hlinkClick r:id="rId3"/>
              </a:rPr>
              <a:t>scikit-learn.org/stable/modules/generated/sklearn.tree.DecisionTreeClassifier.html</a:t>
            </a:r>
            <a:r>
              <a:rPr lang="en-US" altLang="zh-TW" sz="1800" dirty="0"/>
              <a:t/>
            </a:r>
            <a:br>
              <a:rPr lang="en-US" altLang="zh-TW" sz="1800" dirty="0"/>
            </a:br>
            <a:r>
              <a:rPr lang="en-US" altLang="zh-TW" sz="1800" dirty="0">
                <a:hlinkClick r:id="rId4"/>
              </a:rPr>
              <a:t>http://</a:t>
            </a:r>
            <a:r>
              <a:rPr lang="en-US" altLang="zh-TW" sz="1800" dirty="0" smtClean="0">
                <a:hlinkClick r:id="rId4"/>
              </a:rPr>
              <a:t>scikit-learn.org/stable/modules/generated/sklearn.ensemble.RandomForestClassifier.html</a:t>
            </a:r>
            <a:r>
              <a:rPr lang="en-US" altLang="zh-TW" sz="1800" dirty="0"/>
              <a:t/>
            </a:r>
            <a:br>
              <a:rPr lang="en-US" altLang="zh-TW" sz="1800" dirty="0"/>
            </a:br>
            <a:r>
              <a:rPr lang="en-US" altLang="zh-TW" sz="1800" dirty="0">
                <a:hlinkClick r:id="rId5"/>
              </a:rPr>
              <a:t>http://</a:t>
            </a:r>
            <a:r>
              <a:rPr lang="en-US" altLang="zh-TW" sz="1800" dirty="0" smtClean="0">
                <a:hlinkClick r:id="rId5"/>
              </a:rPr>
              <a:t>scikit-learn.org/stable/modules/generated/sklearn.linear_model.LogisticRegression.html</a:t>
            </a:r>
            <a:r>
              <a:rPr lang="en-US" altLang="zh-TW" sz="1800" dirty="0"/>
              <a:t/>
            </a:r>
            <a:br>
              <a:rPr lang="en-US" altLang="zh-TW" sz="1800" dirty="0"/>
            </a:br>
            <a:r>
              <a:rPr lang="en-US" altLang="zh-TW" sz="1800" dirty="0">
                <a:hlinkClick r:id="rId6"/>
              </a:rPr>
              <a:t>http://</a:t>
            </a:r>
            <a:r>
              <a:rPr lang="en-US" altLang="zh-TW" sz="1800" dirty="0" smtClean="0">
                <a:hlinkClick r:id="rId6"/>
              </a:rPr>
              <a:t>scikit-learn.org/stable/modules/generated/sklearn.naive_bayes.GaussianNB.html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分割訓練</a:t>
            </a:r>
            <a:r>
              <a:rPr lang="en-US" altLang="zh-TW" dirty="0" smtClean="0"/>
              <a:t>/</a:t>
            </a:r>
            <a:r>
              <a:rPr lang="zh-TW" altLang="en-US" dirty="0" smtClean="0"/>
              <a:t>測試樣本：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800" dirty="0">
                <a:hlinkClick r:id="rId7"/>
              </a:rPr>
              <a:t>http://</a:t>
            </a:r>
            <a:r>
              <a:rPr lang="en-US" altLang="zh-TW" sz="1800" dirty="0" smtClean="0">
                <a:hlinkClick r:id="rId7"/>
              </a:rPr>
              <a:t>scikit-learn.org/stable/modules/generated/sklearn.model_selection.train_test_split.html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交叉</a:t>
            </a:r>
            <a:r>
              <a:rPr lang="zh-TW" altLang="en-US" dirty="0" smtClean="0"/>
              <a:t>驗證：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1800" dirty="0">
                <a:hlinkClick r:id="rId8"/>
              </a:rPr>
              <a:t>http://</a:t>
            </a:r>
            <a:r>
              <a:rPr lang="en-US" altLang="zh-TW" sz="1800" dirty="0" smtClean="0">
                <a:hlinkClick r:id="rId8"/>
              </a:rPr>
              <a:t>scikit-learn.org/stable/modules/generated/sklearn.model_selection.StratifiedKFold.html</a:t>
            </a:r>
            <a:r>
              <a:rPr lang="en-US" altLang="zh-TW" sz="1800" dirty="0"/>
              <a:t/>
            </a:r>
            <a:br>
              <a:rPr lang="en-US" altLang="zh-TW" sz="1800" dirty="0"/>
            </a:br>
            <a:r>
              <a:rPr lang="en-US" altLang="zh-TW" sz="1800" dirty="0" smtClean="0">
                <a:hlinkClick r:id="rId9"/>
              </a:rPr>
              <a:t>http://scikit-learn.org/stable/modules/generated/sklearn.model_selection.cross_val_score.html</a:t>
            </a:r>
            <a:endParaRPr lang="en-US" altLang="zh-TW" sz="1800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1900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7280" y="188607"/>
            <a:ext cx="289529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實作流程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95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謝謝您的聆聽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99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295280" y="982080"/>
            <a:ext cx="9600120" cy="130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262626"/>
                </a:solidFill>
                <a:latin typeface="微軟正黑體" panose="020B0604030504040204" pitchFamily="34" charset="-120"/>
                <a:ea typeface="DejaVu Sans"/>
              </a:rPr>
              <a:t>本週目標</a:t>
            </a:r>
            <a:endParaRPr lang="en-US" sz="4400" b="0" strike="noStrike" spc="-1" dirty="0">
              <a:latin typeface="微軟正黑體" panose="020B0604030504040204" pitchFamily="34" charset="-120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1295280" y="2557080"/>
            <a:ext cx="10210920" cy="364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Arial"/>
              <a:buChar char="•"/>
            </a:pPr>
            <a:r>
              <a:rPr lang="en-US" altLang="zh-TW" sz="3200" spc="-1" dirty="0" err="1" smtClean="0">
                <a:latin typeface="微軟正黑體" panose="020B0604030504040204" pitchFamily="34" charset="-120"/>
              </a:rPr>
              <a:t>Sklearn</a:t>
            </a:r>
            <a:r>
              <a:rPr lang="zh-TW" altLang="en-US" sz="3200" spc="-1" dirty="0" smtClean="0">
                <a:latin typeface="微軟正黑體" panose="020B0604030504040204" pitchFamily="34" charset="-120"/>
              </a:rPr>
              <a:t>實作流程</a:t>
            </a:r>
            <a:endParaRPr lang="en-US" altLang="zh-TW" sz="3200" spc="-1" dirty="0" smtClean="0">
              <a:latin typeface="微軟正黑體" panose="020B0604030504040204" pitchFamily="34" charset="-120"/>
            </a:endParaRPr>
          </a:p>
          <a:p>
            <a:pPr marL="972630" lvl="1" indent="-514350"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+mj-lt"/>
              <a:buAutoNum type="arabicPeriod"/>
            </a:pPr>
            <a:r>
              <a:rPr lang="zh-TW" altLang="en-US" sz="2800" spc="-1" dirty="0" smtClean="0">
                <a:latin typeface="微軟正黑體" panose="020B0604030504040204" pitchFamily="34" charset="-120"/>
              </a:rPr>
              <a:t>選擇演算法</a:t>
            </a:r>
            <a:endParaRPr lang="en-US" altLang="zh-TW" sz="2800" spc="-1" dirty="0" smtClean="0">
              <a:latin typeface="微軟正黑體" panose="020B0604030504040204" pitchFamily="34" charset="-120"/>
            </a:endParaRPr>
          </a:p>
          <a:p>
            <a:pPr marL="972630" lvl="1" indent="-514350"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+mj-lt"/>
              <a:buAutoNum type="arabicPeriod"/>
            </a:pPr>
            <a:r>
              <a:rPr lang="zh-TW" altLang="en-US" sz="2800" spc="-1" dirty="0" smtClean="0">
                <a:latin typeface="微軟正黑體" panose="020B0604030504040204" pitchFamily="34" charset="-120"/>
              </a:rPr>
              <a:t>分割訓練、測試樣本</a:t>
            </a:r>
            <a:endParaRPr lang="en-US" altLang="zh-TW" sz="2800" spc="-1" dirty="0" smtClean="0">
              <a:latin typeface="微軟正黑體" panose="020B0604030504040204" pitchFamily="34" charset="-120"/>
            </a:endParaRPr>
          </a:p>
          <a:p>
            <a:pPr marL="972630" lvl="1" indent="-514350"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+mj-lt"/>
              <a:buAutoNum type="arabicPeriod"/>
            </a:pPr>
            <a:r>
              <a:rPr lang="zh-TW" altLang="en-US" sz="2800" spc="-1" dirty="0" smtClean="0">
                <a:latin typeface="微軟正黑體" panose="020B0604030504040204" pitchFamily="34" charset="-120"/>
              </a:rPr>
              <a:t>訓練模型</a:t>
            </a:r>
            <a:endParaRPr lang="en-US" altLang="zh-TW" sz="2800" spc="-1" dirty="0" smtClean="0">
              <a:latin typeface="微軟正黑體" panose="020B0604030504040204" pitchFamily="34" charset="-120"/>
            </a:endParaRPr>
          </a:p>
          <a:p>
            <a:pPr marL="972630" lvl="1" indent="-514350"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+mj-lt"/>
              <a:buAutoNum type="arabicPeriod"/>
            </a:pPr>
            <a:r>
              <a:rPr lang="zh-TW" altLang="en-US" sz="2800" spc="-1" dirty="0" smtClean="0">
                <a:latin typeface="微軟正黑體" panose="020B0604030504040204" pitchFamily="34" charset="-120"/>
              </a:rPr>
              <a:t>交叉驗證</a:t>
            </a:r>
            <a:endParaRPr lang="en-US" altLang="zh-TW" sz="2800" spc="-1" dirty="0" smtClean="0">
              <a:latin typeface="微軟正黑體" panose="020B0604030504040204" pitchFamily="34" charset="-120"/>
            </a:endParaRPr>
          </a:p>
          <a:p>
            <a:pPr marL="972630" lvl="1" indent="-514350"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+mj-lt"/>
              <a:buAutoNum type="arabicPeriod"/>
            </a:pPr>
            <a:endParaRPr lang="en-US" altLang="zh-TW" sz="2800" spc="-1" dirty="0" smtClean="0">
              <a:latin typeface="微軟正黑體" panose="020B0604030504040204" pitchFamily="34" charset="-120"/>
            </a:endParaRPr>
          </a:p>
          <a:p>
            <a:pPr marL="972630" lvl="1" indent="-514350"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+mj-lt"/>
              <a:buAutoNum type="arabicPeriod"/>
            </a:pPr>
            <a:endParaRPr lang="en-US" altLang="zh-TW" sz="2800" spc="-1" dirty="0" smtClean="0">
              <a:latin typeface="微軟正黑體" panose="020B0604030504040204" pitchFamily="34" charset="-120"/>
            </a:endParaRPr>
          </a:p>
          <a:p>
            <a:pPr marL="285840" indent="-28476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Arial"/>
              <a:buChar char="•"/>
            </a:pPr>
            <a:endParaRPr lang="en-US" altLang="zh-TW" sz="3200" spc="-1" dirty="0" smtClean="0">
              <a:latin typeface="微軟正黑體" panose="020B0604030504040204" pitchFamily="34" charset="-120"/>
            </a:endParaRPr>
          </a:p>
          <a:p>
            <a:pPr marL="285840" indent="-284760"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Arial"/>
              <a:buChar char="•"/>
            </a:pPr>
            <a:endParaRPr lang="en-US" altLang="zh-TW" sz="3200" spc="-1" dirty="0" smtClean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25535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9"/>
          <p:cNvSpPr>
            <a:spLocks noGrp="1"/>
          </p:cNvSpPr>
          <p:nvPr>
            <p:ph type="title"/>
          </p:nvPr>
        </p:nvSpPr>
        <p:spPr>
          <a:xfrm>
            <a:off x="968375" y="2724149"/>
            <a:ext cx="6428306" cy="885825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zh-TW" sz="4800" b="1" spc="300" dirty="0" err="1" smtClean="0">
                <a:solidFill>
                  <a:schemeClr val="bg1"/>
                </a:solidFill>
              </a:rPr>
              <a:t>Sklearn</a:t>
            </a:r>
            <a:r>
              <a:rPr lang="zh-TW" altLang="en-US" sz="4800" b="1" spc="300" dirty="0" smtClean="0">
                <a:solidFill>
                  <a:schemeClr val="bg1"/>
                </a:solidFill>
              </a:rPr>
              <a:t>實作流程</a:t>
            </a:r>
            <a:endParaRPr lang="zh-TW" altLang="en-US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22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35797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選擇演算法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1" cy="4570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  <a:b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188607"/>
            <a:ext cx="289529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實作流程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304580"/>
            <a:ext cx="10058400" cy="500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9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557939"/>
            <a:ext cx="10058400" cy="1179421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選擇演算法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737360"/>
            <a:ext cx="10391987" cy="460417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二元分類問題常見演算法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01168" lvl="1" indent="0">
              <a:buNone/>
            </a:pP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15518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600" dirty="0" smtClean="0">
                <a:latin typeface="微軟正黑體" panose="020B0604030504040204" pitchFamily="34" charset="-120"/>
              </a:rPr>
              <a:t>DecisionTreeClassifier</a:t>
            </a:r>
            <a:r>
              <a:rPr lang="zh-TW" altLang="en-US" sz="2600" dirty="0" smtClean="0">
                <a:latin typeface="微軟正黑體" panose="020B0604030504040204" pitchFamily="34" charset="-120"/>
              </a:rPr>
              <a:t> </a:t>
            </a:r>
            <a:r>
              <a:rPr lang="en-US" altLang="zh-TW" sz="2600" dirty="0" smtClean="0">
                <a:latin typeface="微軟正黑體" panose="020B0604030504040204" pitchFamily="34" charset="-120"/>
              </a:rPr>
              <a:t>(</a:t>
            </a:r>
            <a:r>
              <a:rPr lang="zh-TW" altLang="en-US" sz="2600" dirty="0" smtClean="0">
                <a:latin typeface="微軟正黑體" panose="020B0604030504040204" pitchFamily="34" charset="-120"/>
              </a:rPr>
              <a:t>決策樹</a:t>
            </a:r>
            <a:r>
              <a:rPr lang="en-US" altLang="zh-TW" sz="2600" dirty="0" smtClean="0">
                <a:latin typeface="微軟正黑體" panose="020B0604030504040204" pitchFamily="34" charset="-120"/>
              </a:rPr>
              <a:t>)</a:t>
            </a:r>
          </a:p>
          <a:p>
            <a:pPr marL="715518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600" dirty="0" err="1" smtClean="0">
                <a:latin typeface="微軟正黑體" panose="020B0604030504040204" pitchFamily="34" charset="-120"/>
              </a:rPr>
              <a:t>RandomForestClassifier</a:t>
            </a:r>
            <a:r>
              <a:rPr lang="zh-TW" altLang="en-US" sz="2600" dirty="0" smtClean="0">
                <a:latin typeface="微軟正黑體" panose="020B0604030504040204" pitchFamily="34" charset="-120"/>
              </a:rPr>
              <a:t> </a:t>
            </a:r>
            <a:r>
              <a:rPr lang="en-US" altLang="zh-TW" sz="2600" dirty="0" smtClean="0">
                <a:latin typeface="微軟正黑體" panose="020B0604030504040204" pitchFamily="34" charset="-120"/>
              </a:rPr>
              <a:t>(</a:t>
            </a:r>
            <a:r>
              <a:rPr lang="zh-TW" altLang="en-US" sz="2600" dirty="0" smtClean="0">
                <a:latin typeface="微軟正黑體" panose="020B0604030504040204" pitchFamily="34" charset="-120"/>
              </a:rPr>
              <a:t>隨機森林</a:t>
            </a:r>
            <a:r>
              <a:rPr lang="en-US" altLang="zh-TW" sz="2600" dirty="0" smtClean="0">
                <a:latin typeface="微軟正黑體" panose="020B0604030504040204" pitchFamily="34" charset="-120"/>
              </a:rPr>
              <a:t>)</a:t>
            </a:r>
            <a:endParaRPr lang="en-US" altLang="zh-TW" sz="2600" dirty="0">
              <a:latin typeface="微軟正黑體" panose="020B0604030504040204" pitchFamily="34" charset="-120"/>
            </a:endParaRPr>
          </a:p>
          <a:p>
            <a:pPr marL="715518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600" dirty="0" smtClean="0">
                <a:latin typeface="微軟正黑體" panose="020B0604030504040204" pitchFamily="34" charset="-120"/>
              </a:rPr>
              <a:t>LogisticRegression (</a:t>
            </a:r>
            <a:r>
              <a:rPr lang="zh-TW" altLang="en-US" sz="2600" dirty="0" smtClean="0">
                <a:latin typeface="微軟正黑體" panose="020B0604030504040204" pitchFamily="34" charset="-120"/>
              </a:rPr>
              <a:t>邏輯回歸</a:t>
            </a:r>
            <a:r>
              <a:rPr lang="en-US" altLang="zh-TW" sz="2600" dirty="0" smtClean="0">
                <a:latin typeface="微軟正黑體" panose="020B0604030504040204" pitchFamily="34" charset="-120"/>
              </a:rPr>
              <a:t>)</a:t>
            </a:r>
          </a:p>
          <a:p>
            <a:pPr marL="715518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600" dirty="0" err="1" smtClean="0">
                <a:latin typeface="微軟正黑體" panose="020B0604030504040204" pitchFamily="34" charset="-120"/>
              </a:rPr>
              <a:t>GaussianNB</a:t>
            </a:r>
            <a:r>
              <a:rPr lang="en-US" altLang="zh-TW" sz="2600" dirty="0" smtClean="0">
                <a:latin typeface="微軟正黑體" panose="020B0604030504040204" pitchFamily="34" charset="-120"/>
              </a:rPr>
              <a:t>(</a:t>
            </a:r>
            <a:r>
              <a:rPr lang="zh-TW" altLang="en-US" sz="2600" dirty="0" smtClean="0">
                <a:latin typeface="微軟正黑體" panose="020B0604030504040204" pitchFamily="34" charset="-120"/>
              </a:rPr>
              <a:t>樸素貝葉思</a:t>
            </a:r>
            <a:r>
              <a:rPr lang="en-US" altLang="zh-TW" sz="2600" dirty="0" smtClean="0">
                <a:latin typeface="微軟正黑體" panose="020B0604030504040204" pitchFamily="34" charset="-120"/>
              </a:rPr>
              <a:t>)</a:t>
            </a:r>
            <a:endParaRPr lang="en-US" altLang="zh-TW" sz="2600" dirty="0">
              <a:latin typeface="微軟正黑體" panose="020B0604030504040204" pitchFamily="34" charset="-120"/>
            </a:endParaRPr>
          </a:p>
          <a:p>
            <a:pPr marL="715518" lvl="1" indent="-514350">
              <a:buFont typeface="+mj-lt"/>
              <a:buAutoNum type="arabicPeriod"/>
            </a:pPr>
            <a:endParaRPr lang="en-US" altLang="zh-TW" sz="2600" dirty="0">
              <a:latin typeface="微軟正黑體" panose="020B0604030504040204" pitchFamily="34" charset="-120"/>
            </a:endParaRPr>
          </a:p>
          <a:p>
            <a:pPr marL="715518" lvl="1" indent="-514350">
              <a:buFont typeface="+mj-lt"/>
              <a:buAutoNum type="arabicPeriod"/>
            </a:pPr>
            <a:endParaRPr lang="en-US" altLang="zh-TW" sz="2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188607"/>
            <a:ext cx="289529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實作流程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358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557939"/>
            <a:ext cx="10058400" cy="1179421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選擇演算法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737360"/>
            <a:ext cx="10391987" cy="4604172"/>
          </a:xfrm>
        </p:spPr>
        <p:txBody>
          <a:bodyPr>
            <a:noAutofit/>
          </a:bodyPr>
          <a:lstStyle/>
          <a:p>
            <a:pPr marL="715518" lvl="1" indent="-514350">
              <a:buFont typeface="+mj-lt"/>
              <a:buAutoNum type="arabicPeriod"/>
            </a:pPr>
            <a:r>
              <a:rPr lang="en-US" altLang="zh-TW" sz="2600" dirty="0">
                <a:latin typeface="微軟正黑體" panose="020B0604030504040204" pitchFamily="34" charset="-120"/>
              </a:rPr>
              <a:t>DecisionTreeClassifier</a:t>
            </a:r>
            <a:r>
              <a:rPr lang="zh-TW" altLang="en-US" sz="2600" dirty="0">
                <a:latin typeface="微軟正黑體" panose="020B0604030504040204" pitchFamily="34" charset="-120"/>
              </a:rPr>
              <a:t> </a:t>
            </a:r>
            <a:r>
              <a:rPr lang="en-US" altLang="zh-TW" sz="2600" dirty="0">
                <a:latin typeface="微軟正黑體" panose="020B0604030504040204" pitchFamily="34" charset="-120"/>
              </a:rPr>
              <a:t>(</a:t>
            </a:r>
            <a:r>
              <a:rPr lang="zh-TW" altLang="en-US" sz="2600" dirty="0">
                <a:latin typeface="微軟正黑體" panose="020B0604030504040204" pitchFamily="34" charset="-120"/>
              </a:rPr>
              <a:t>決策樹</a:t>
            </a:r>
            <a:r>
              <a:rPr lang="en-US" altLang="zh-TW" sz="2600" dirty="0" smtClean="0">
                <a:latin typeface="微軟正黑體" panose="020B0604030504040204" pitchFamily="34" charset="-120"/>
              </a:rPr>
              <a:t>)</a:t>
            </a:r>
          </a:p>
          <a:p>
            <a:pPr marL="201168" lvl="1" indent="0">
              <a:buNone/>
            </a:pPr>
            <a:r>
              <a:rPr lang="zh-TW" altLang="en-US" sz="2600" dirty="0" smtClean="0">
                <a:latin typeface="微軟正黑體" panose="020B0604030504040204" pitchFamily="34" charset="-120"/>
              </a:rPr>
              <a:t>  重要參數：</a:t>
            </a:r>
            <a:endParaRPr lang="en-US" altLang="zh-TW" sz="2600" dirty="0" smtClean="0">
              <a:latin typeface="微軟正黑體" panose="020B0604030504040204" pitchFamily="34" charset="-120"/>
            </a:endParaRPr>
          </a:p>
          <a:p>
            <a:pPr marL="898398" lvl="2" indent="-514350">
              <a:buFont typeface="Wingdings" panose="05000000000000000000" pitchFamily="2" charset="2"/>
              <a:buAutoNum type="circleNumWdWhitePlain"/>
            </a:pPr>
            <a:r>
              <a:rPr lang="en-US" altLang="zh-TW" sz="2200" dirty="0" err="1" smtClean="0">
                <a:latin typeface="微軟正黑體" panose="020B0604030504040204" pitchFamily="34" charset="-120"/>
              </a:rPr>
              <a:t>max_depth</a:t>
            </a:r>
            <a:r>
              <a:rPr lang="zh-TW" altLang="en-US" sz="2200" dirty="0" smtClean="0">
                <a:latin typeface="微軟正黑體" panose="020B0604030504040204" pitchFamily="34" charset="-120"/>
              </a:rPr>
              <a:t>：決策樹的深度，過深導致</a:t>
            </a:r>
            <a:r>
              <a:rPr lang="en-US" altLang="zh-TW" sz="2200" dirty="0" smtClean="0">
                <a:latin typeface="微軟正黑體" panose="020B0604030504040204" pitchFamily="34" charset="-120"/>
              </a:rPr>
              <a:t>overfitting</a:t>
            </a:r>
            <a:r>
              <a:rPr lang="zh-TW" altLang="en-US" sz="2200" dirty="0" smtClean="0">
                <a:latin typeface="微軟正黑體" panose="020B0604030504040204" pitchFamily="34" charset="-120"/>
              </a:rPr>
              <a:t>，過淺導致</a:t>
            </a:r>
            <a:r>
              <a:rPr lang="en-US" altLang="zh-TW" sz="2200" dirty="0" err="1" smtClean="0">
                <a:latin typeface="微軟正黑體" panose="020B0604030504040204" pitchFamily="34" charset="-120"/>
              </a:rPr>
              <a:t>underfitting</a:t>
            </a:r>
            <a:endParaRPr lang="en-US" altLang="zh-TW" sz="2200" dirty="0" smtClean="0">
              <a:latin typeface="微軟正黑體" panose="020B0604030504040204" pitchFamily="34" charset="-120"/>
            </a:endParaRPr>
          </a:p>
          <a:p>
            <a:pPr marL="898398" lvl="2" indent="-514350">
              <a:buFont typeface="Wingdings" panose="05000000000000000000" pitchFamily="2" charset="2"/>
              <a:buAutoNum type="circleNumWdWhitePlain"/>
            </a:pPr>
            <a:endParaRPr lang="en-US" altLang="zh-TW" sz="2200" dirty="0" smtClean="0">
              <a:latin typeface="微軟正黑體" panose="020B0604030504040204" pitchFamily="34" charset="-120"/>
            </a:endParaRPr>
          </a:p>
          <a:p>
            <a:pPr marL="898398" lvl="2" indent="-514350">
              <a:buFont typeface="Wingdings" panose="05000000000000000000" pitchFamily="2" charset="2"/>
              <a:buAutoNum type="circleNumWdWhitePlain"/>
            </a:pPr>
            <a:r>
              <a:rPr lang="en-US" altLang="zh-TW" sz="2200" dirty="0" err="1" smtClean="0">
                <a:latin typeface="微軟正黑體" panose="020B0604030504040204" pitchFamily="34" charset="-120"/>
              </a:rPr>
              <a:t>min_samples_leaf</a:t>
            </a:r>
            <a:r>
              <a:rPr lang="zh-TW" altLang="en-US" sz="2200" dirty="0" smtClean="0">
                <a:latin typeface="微軟正黑體" panose="020B0604030504040204" pitchFamily="34" charset="-120"/>
              </a:rPr>
              <a:t>：各節點最少樣本數，避免模型</a:t>
            </a:r>
            <a:r>
              <a:rPr lang="en-US" altLang="zh-TW" sz="2200" dirty="0" smtClean="0">
                <a:latin typeface="微軟正黑體" panose="020B0604030504040204" pitchFamily="34" charset="-120"/>
              </a:rPr>
              <a:t>overfitting</a:t>
            </a:r>
            <a:r>
              <a:rPr lang="zh-TW" altLang="en-US" sz="2200" dirty="0" smtClean="0">
                <a:latin typeface="微軟正黑體" panose="020B0604030504040204" pitchFamily="34" charset="-120"/>
              </a:rPr>
              <a:t>。</a:t>
            </a:r>
            <a:endParaRPr lang="en-US" altLang="zh-TW" sz="2200" dirty="0" smtClean="0">
              <a:latin typeface="微軟正黑體" panose="020B0604030504040204" pitchFamily="34" charset="-120"/>
            </a:endParaRPr>
          </a:p>
          <a:p>
            <a:pPr marL="898398" lvl="2" indent="-514350">
              <a:buFont typeface="Wingdings" panose="05000000000000000000" pitchFamily="2" charset="2"/>
              <a:buAutoNum type="circleNumWdWhitePlain"/>
            </a:pPr>
            <a:endParaRPr lang="en-US" altLang="zh-TW" sz="2200" dirty="0">
              <a:latin typeface="微軟正黑體" panose="020B0604030504040204" pitchFamily="34" charset="-120"/>
            </a:endParaRPr>
          </a:p>
          <a:p>
            <a:pPr marL="898398" lvl="2" indent="-514350">
              <a:buFont typeface="Wingdings" panose="05000000000000000000" pitchFamily="2" charset="2"/>
              <a:buAutoNum type="circleNumWdWhitePlain"/>
            </a:pPr>
            <a:r>
              <a:rPr lang="en-US" altLang="zh-TW" sz="2200" dirty="0" err="1" smtClean="0">
                <a:latin typeface="微軟正黑體" panose="020B0604030504040204" pitchFamily="34" charset="-120"/>
              </a:rPr>
              <a:t>max_leaf_nodes</a:t>
            </a:r>
            <a:r>
              <a:rPr lang="zh-TW" altLang="en-US" sz="2200" dirty="0" smtClean="0">
                <a:latin typeface="微軟正黑體" panose="020B0604030504040204" pitchFamily="34" charset="-120"/>
              </a:rPr>
              <a:t>：最大節點數，</a:t>
            </a:r>
            <a:r>
              <a:rPr lang="zh-TW" altLang="en-US" sz="2200" dirty="0">
                <a:latin typeface="微軟正黑體" panose="020B0604030504040204" pitchFamily="34" charset="-120"/>
              </a:rPr>
              <a:t>避免模型</a:t>
            </a:r>
            <a:r>
              <a:rPr lang="en-US" altLang="zh-TW" sz="2200" dirty="0">
                <a:latin typeface="微軟正黑體" panose="020B0604030504040204" pitchFamily="34" charset="-120"/>
              </a:rPr>
              <a:t>overfitting</a:t>
            </a:r>
            <a:r>
              <a:rPr lang="zh-TW" altLang="en-US" sz="2200" dirty="0">
                <a:latin typeface="微軟正黑體" panose="020B0604030504040204" pitchFamily="34" charset="-120"/>
              </a:rPr>
              <a:t>。</a:t>
            </a:r>
            <a:endParaRPr lang="en-US" altLang="zh-TW" sz="2200" dirty="0">
              <a:latin typeface="微軟正黑體" panose="020B0604030504040204" pitchFamily="34" charset="-120"/>
            </a:endParaRPr>
          </a:p>
          <a:p>
            <a:pPr marL="898398" lvl="2" indent="-514350">
              <a:buFont typeface="Wingdings" panose="05000000000000000000" pitchFamily="2" charset="2"/>
              <a:buAutoNum type="circleNumWdWhitePlain"/>
            </a:pPr>
            <a:endParaRPr lang="en-US" altLang="zh-TW" sz="2200" dirty="0" smtClean="0">
              <a:latin typeface="微軟正黑體" panose="020B0604030504040204" pitchFamily="34" charset="-120"/>
            </a:endParaRPr>
          </a:p>
          <a:p>
            <a:pPr marL="898398" lvl="2" indent="-514350">
              <a:buFont typeface="Wingdings" panose="05000000000000000000" pitchFamily="2" charset="2"/>
              <a:buAutoNum type="circleNumWdWhitePlain"/>
            </a:pPr>
            <a:r>
              <a:rPr lang="en-US" altLang="zh-TW" sz="2200" dirty="0" err="1" smtClean="0">
                <a:latin typeface="微軟正黑體" panose="020B0604030504040204" pitchFamily="34" charset="-120"/>
              </a:rPr>
              <a:t>class_weight</a:t>
            </a:r>
            <a:r>
              <a:rPr lang="en-US" altLang="zh-TW" sz="2200" dirty="0" smtClean="0">
                <a:latin typeface="微軟正黑體" panose="020B0604030504040204" pitchFamily="34" charset="-120"/>
              </a:rPr>
              <a:t> </a:t>
            </a:r>
            <a:r>
              <a:rPr lang="zh-TW" altLang="en-US" sz="2200" dirty="0" smtClean="0">
                <a:latin typeface="微軟正黑體" panose="020B0604030504040204" pitchFamily="34" charset="-120"/>
              </a:rPr>
              <a:t>：當樣本類別不平衡時，可利用此參數，格式： </a:t>
            </a:r>
            <a:r>
              <a:rPr lang="en-US" altLang="zh-TW" sz="2200" dirty="0" smtClean="0">
                <a:latin typeface="微軟正黑體" panose="020B0604030504040204" pitchFamily="34" charset="-120"/>
              </a:rPr>
              <a:t>[{0</a:t>
            </a:r>
            <a:r>
              <a:rPr lang="zh-TW" altLang="en-US" sz="2200" dirty="0" smtClean="0">
                <a:latin typeface="微軟正黑體" panose="020B0604030504040204" pitchFamily="34" charset="-120"/>
              </a:rPr>
              <a:t>：</a:t>
            </a:r>
            <a:r>
              <a:rPr lang="en-US" altLang="zh-TW" sz="2200" dirty="0" smtClean="0">
                <a:latin typeface="微軟正黑體" panose="020B0604030504040204" pitchFamily="34" charset="-120"/>
              </a:rPr>
              <a:t>5,  1</a:t>
            </a:r>
            <a:r>
              <a:rPr lang="zh-TW" altLang="en-US" sz="2200" dirty="0" smtClean="0">
                <a:latin typeface="微軟正黑體" panose="020B0604030504040204" pitchFamily="34" charset="-120"/>
              </a:rPr>
              <a:t>：</a:t>
            </a:r>
            <a:r>
              <a:rPr lang="en-US" altLang="zh-TW" sz="2200" dirty="0" smtClean="0">
                <a:latin typeface="微軟正黑體" panose="020B0604030504040204" pitchFamily="34" charset="-120"/>
              </a:rPr>
              <a:t>1}]</a:t>
            </a:r>
            <a:endParaRPr lang="en-US" altLang="zh-TW" sz="2200" dirty="0">
              <a:latin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188607"/>
            <a:ext cx="289529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實作流程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81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557939"/>
            <a:ext cx="10058400" cy="1179421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選擇演算法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737360"/>
            <a:ext cx="10391987" cy="4604172"/>
          </a:xfrm>
        </p:spPr>
        <p:txBody>
          <a:bodyPr>
            <a:noAutofit/>
          </a:bodyPr>
          <a:lstStyle/>
          <a:p>
            <a:pPr marL="715518" lvl="1" indent="-514350">
              <a:buFont typeface="+mj-lt"/>
              <a:buAutoNum type="arabicPeriod" startAt="2"/>
            </a:pPr>
            <a:r>
              <a:rPr lang="en-US" altLang="zh-TW" sz="2600" dirty="0" err="1">
                <a:latin typeface="微軟正黑體" panose="020B0604030504040204" pitchFamily="34" charset="-120"/>
              </a:rPr>
              <a:t>RandomForestClassifier</a:t>
            </a:r>
            <a:r>
              <a:rPr lang="zh-TW" altLang="en-US" sz="2600" dirty="0">
                <a:latin typeface="微軟正黑體" panose="020B0604030504040204" pitchFamily="34" charset="-120"/>
              </a:rPr>
              <a:t> </a:t>
            </a:r>
            <a:r>
              <a:rPr lang="en-US" altLang="zh-TW" sz="2600" dirty="0">
                <a:latin typeface="微軟正黑體" panose="020B0604030504040204" pitchFamily="34" charset="-120"/>
              </a:rPr>
              <a:t>(</a:t>
            </a:r>
            <a:r>
              <a:rPr lang="zh-TW" altLang="en-US" sz="2600" dirty="0">
                <a:latin typeface="微軟正黑體" panose="020B0604030504040204" pitchFamily="34" charset="-120"/>
              </a:rPr>
              <a:t>隨機森林</a:t>
            </a:r>
            <a:r>
              <a:rPr lang="en-US" altLang="zh-TW" sz="2600" dirty="0" smtClean="0">
                <a:latin typeface="微軟正黑體" panose="020B0604030504040204" pitchFamily="34" charset="-120"/>
              </a:rPr>
              <a:t>)</a:t>
            </a:r>
          </a:p>
          <a:p>
            <a:pPr marL="201168" lvl="1" indent="0">
              <a:buNone/>
            </a:pPr>
            <a:r>
              <a:rPr lang="zh-TW" altLang="en-US" sz="2600" dirty="0" smtClean="0">
                <a:latin typeface="微軟正黑體" panose="020B0604030504040204" pitchFamily="34" charset="-120"/>
              </a:rPr>
              <a:t>  重要參數：</a:t>
            </a:r>
            <a:endParaRPr lang="en-US" altLang="zh-TW" sz="2600" dirty="0">
              <a:latin typeface="微軟正黑體" panose="020B0604030504040204" pitchFamily="34" charset="-120"/>
            </a:endParaRPr>
          </a:p>
          <a:p>
            <a:pPr marL="898398" lvl="2" indent="-514350">
              <a:buFont typeface="Wingdings" panose="05000000000000000000" pitchFamily="2" charset="2"/>
              <a:buAutoNum type="circleNumWdWhitePlain"/>
            </a:pPr>
            <a:r>
              <a:rPr lang="en-US" altLang="zh-TW" sz="2200" dirty="0">
                <a:latin typeface="微軟正黑體" panose="020B0604030504040204" pitchFamily="34" charset="-120"/>
              </a:rPr>
              <a:t>Criterion</a:t>
            </a:r>
            <a:r>
              <a:rPr lang="zh-TW" altLang="en-US" sz="2200" dirty="0">
                <a:latin typeface="微軟正黑體" panose="020B0604030504040204" pitchFamily="34" charset="-120"/>
              </a:rPr>
              <a:t>：衡量節點</a:t>
            </a:r>
            <a:r>
              <a:rPr lang="zh-TW" altLang="en-US" sz="2200" dirty="0" smtClean="0">
                <a:latin typeface="微軟正黑體" panose="020B0604030504040204" pitchFamily="34" charset="-120"/>
              </a:rPr>
              <a:t>分類效果，</a:t>
            </a:r>
            <a:r>
              <a:rPr lang="zh-TW" altLang="en-US" sz="2200" dirty="0">
                <a:latin typeface="微軟正黑體" panose="020B0604030504040204" pitchFamily="34" charset="-120"/>
              </a:rPr>
              <a:t>選項有</a:t>
            </a:r>
            <a:r>
              <a:rPr lang="en-US" altLang="zh-TW" sz="2200" dirty="0">
                <a:latin typeface="微軟正黑體" panose="020B0604030504040204" pitchFamily="34" charset="-120"/>
              </a:rPr>
              <a:t>entropy</a:t>
            </a:r>
            <a:r>
              <a:rPr lang="zh-TW" altLang="en-US" sz="2200" dirty="0" smtClean="0">
                <a:latin typeface="微軟正黑體" panose="020B0604030504040204" pitchFamily="34" charset="-120"/>
              </a:rPr>
              <a:t>、</a:t>
            </a:r>
            <a:r>
              <a:rPr lang="en-US" altLang="zh-TW" sz="2200" dirty="0" err="1" smtClean="0">
                <a:latin typeface="微軟正黑體" panose="020B0604030504040204" pitchFamily="34" charset="-120"/>
              </a:rPr>
              <a:t>gini</a:t>
            </a:r>
            <a:r>
              <a:rPr lang="en-US" altLang="zh-TW" sz="2200" dirty="0">
                <a:latin typeface="微軟正黑體" panose="020B0604030504040204" pitchFamily="34" charset="-120"/>
              </a:rPr>
              <a:t>(</a:t>
            </a:r>
            <a:r>
              <a:rPr lang="zh-TW" altLang="en-US" sz="2200" dirty="0">
                <a:latin typeface="微軟正黑體" panose="020B0604030504040204" pitchFamily="34" charset="-120"/>
              </a:rPr>
              <a:t>建議設定</a:t>
            </a:r>
            <a:r>
              <a:rPr lang="en-US" altLang="zh-TW" sz="2200" dirty="0">
                <a:latin typeface="微軟正黑體" panose="020B0604030504040204" pitchFamily="34" charset="-120"/>
              </a:rPr>
              <a:t>)</a:t>
            </a:r>
          </a:p>
          <a:p>
            <a:pPr marL="898398" lvl="2" indent="-514350">
              <a:buFont typeface="Wingdings" panose="05000000000000000000" pitchFamily="2" charset="2"/>
              <a:buAutoNum type="circleNumWdWhitePlain"/>
            </a:pPr>
            <a:endParaRPr lang="en-US" altLang="zh-TW" sz="2200" dirty="0">
              <a:latin typeface="微軟正黑體" panose="020B0604030504040204" pitchFamily="34" charset="-120"/>
            </a:endParaRPr>
          </a:p>
          <a:p>
            <a:pPr marL="898398" lvl="2" indent="-514350">
              <a:buFont typeface="Wingdings" panose="05000000000000000000" pitchFamily="2" charset="2"/>
              <a:buAutoNum type="circleNumWdWhitePlain"/>
            </a:pPr>
            <a:r>
              <a:rPr lang="en-US" altLang="zh-TW" sz="2200" dirty="0" err="1">
                <a:latin typeface="微軟正黑體" panose="020B0604030504040204" pitchFamily="34" charset="-120"/>
              </a:rPr>
              <a:t>max_depth</a:t>
            </a:r>
            <a:r>
              <a:rPr lang="zh-TW" altLang="en-US" sz="2200" dirty="0" smtClean="0">
                <a:latin typeface="微軟正黑體" panose="020B0604030504040204" pitchFamily="34" charset="-120"/>
              </a:rPr>
              <a:t>：</a:t>
            </a:r>
            <a:r>
              <a:rPr lang="zh-TW" altLang="en-US" sz="2200" dirty="0">
                <a:latin typeface="微軟正黑體" panose="020B0604030504040204" pitchFamily="34" charset="-120"/>
              </a:rPr>
              <a:t>決策樹的深度，過深導致</a:t>
            </a:r>
            <a:r>
              <a:rPr lang="en-US" altLang="zh-TW" sz="2200" dirty="0">
                <a:latin typeface="微軟正黑體" panose="020B0604030504040204" pitchFamily="34" charset="-120"/>
              </a:rPr>
              <a:t>overfitting</a:t>
            </a:r>
            <a:r>
              <a:rPr lang="zh-TW" altLang="en-US" sz="2200" dirty="0">
                <a:latin typeface="微軟正黑體" panose="020B0604030504040204" pitchFamily="34" charset="-120"/>
              </a:rPr>
              <a:t>，過淺導致</a:t>
            </a:r>
            <a:r>
              <a:rPr lang="en-US" altLang="zh-TW" sz="2200" dirty="0" err="1" smtClean="0">
                <a:latin typeface="微軟正黑體" panose="020B0604030504040204" pitchFamily="34" charset="-120"/>
              </a:rPr>
              <a:t>underfitting</a:t>
            </a:r>
            <a:endParaRPr lang="en-US" altLang="zh-TW" sz="2200" dirty="0" smtClean="0">
              <a:latin typeface="微軟正黑體" panose="020B0604030504040204" pitchFamily="34" charset="-120"/>
            </a:endParaRPr>
          </a:p>
          <a:p>
            <a:pPr marL="898398" lvl="2" indent="-514350">
              <a:buFont typeface="Wingdings" panose="05000000000000000000" pitchFamily="2" charset="2"/>
              <a:buAutoNum type="circleNumWdWhitePlain"/>
            </a:pPr>
            <a:endParaRPr lang="en-US" altLang="zh-TW" sz="2200" dirty="0">
              <a:latin typeface="微軟正黑體" panose="020B0604030504040204" pitchFamily="34" charset="-120"/>
            </a:endParaRPr>
          </a:p>
          <a:p>
            <a:pPr marL="898398" lvl="2" indent="-514350">
              <a:buFont typeface="Wingdings" panose="05000000000000000000" pitchFamily="2" charset="2"/>
              <a:buAutoNum type="circleNumWdWhitePlain"/>
            </a:pPr>
            <a:r>
              <a:rPr lang="en-US" altLang="zh-TW" sz="2200" dirty="0" err="1">
                <a:latin typeface="微軟正黑體" panose="020B0604030504040204" pitchFamily="34" charset="-120"/>
              </a:rPr>
              <a:t>min_samples_leaf</a:t>
            </a:r>
            <a:r>
              <a:rPr lang="zh-TW" altLang="en-US" sz="2200" dirty="0" smtClean="0">
                <a:latin typeface="微軟正黑體" panose="020B0604030504040204" pitchFamily="34" charset="-120"/>
              </a:rPr>
              <a:t>：</a:t>
            </a:r>
            <a:r>
              <a:rPr lang="zh-TW" altLang="en-US" sz="2200" dirty="0">
                <a:latin typeface="微軟正黑體" panose="020B0604030504040204" pitchFamily="34" charset="-120"/>
              </a:rPr>
              <a:t>各節點最少樣本數，避免模型</a:t>
            </a:r>
            <a:r>
              <a:rPr lang="en-US" altLang="zh-TW" sz="2200" dirty="0">
                <a:latin typeface="微軟正黑體" panose="020B0604030504040204" pitchFamily="34" charset="-120"/>
              </a:rPr>
              <a:t>overfitting</a:t>
            </a:r>
            <a:r>
              <a:rPr lang="zh-TW" altLang="en-US" sz="2200" dirty="0">
                <a:latin typeface="微軟正黑體" panose="020B0604030504040204" pitchFamily="34" charset="-120"/>
              </a:rPr>
              <a:t>。</a:t>
            </a:r>
            <a:endParaRPr lang="en-US" altLang="zh-TW" sz="2200" dirty="0">
              <a:latin typeface="微軟正黑體" panose="020B0604030504040204" pitchFamily="34" charset="-120"/>
            </a:endParaRPr>
          </a:p>
          <a:p>
            <a:pPr marL="898398" lvl="2" indent="-514350">
              <a:buFont typeface="Wingdings" panose="05000000000000000000" pitchFamily="2" charset="2"/>
              <a:buAutoNum type="circleNumWdWhitePlain"/>
            </a:pPr>
            <a:endParaRPr lang="zh-TW" altLang="en-US" sz="2200" dirty="0">
              <a:latin typeface="微軟正黑體" panose="020B0604030504040204" pitchFamily="34" charset="-120"/>
            </a:endParaRPr>
          </a:p>
          <a:p>
            <a:pPr marL="898398" lvl="2" indent="-514350">
              <a:buFont typeface="Wingdings" panose="05000000000000000000" pitchFamily="2" charset="2"/>
              <a:buAutoNum type="circleNumWdWhitePlain"/>
            </a:pPr>
            <a:endParaRPr lang="en-US" altLang="zh-TW" sz="2200" dirty="0">
              <a:latin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188607"/>
            <a:ext cx="289529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實作流程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36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557939"/>
            <a:ext cx="10058400" cy="1179421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選擇演算法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737360"/>
            <a:ext cx="10391987" cy="4604172"/>
          </a:xfrm>
        </p:spPr>
        <p:txBody>
          <a:bodyPr>
            <a:noAutofit/>
          </a:bodyPr>
          <a:lstStyle/>
          <a:p>
            <a:pPr marL="715518" lvl="1" indent="-514350">
              <a:buFont typeface="+mj-lt"/>
              <a:buAutoNum type="arabicPeriod" startAt="3"/>
            </a:pPr>
            <a:r>
              <a:rPr lang="en-US" altLang="zh-TW" sz="2600" dirty="0">
                <a:latin typeface="微軟正黑體" panose="020B0604030504040204" pitchFamily="34" charset="-120"/>
              </a:rPr>
              <a:t>LogisticRegression (</a:t>
            </a:r>
            <a:r>
              <a:rPr lang="zh-TW" altLang="en-US" sz="2600" dirty="0">
                <a:latin typeface="微軟正黑體" panose="020B0604030504040204" pitchFamily="34" charset="-120"/>
              </a:rPr>
              <a:t>邏輯回歸</a:t>
            </a:r>
            <a:r>
              <a:rPr lang="en-US" altLang="zh-TW" sz="2600" dirty="0" smtClean="0">
                <a:latin typeface="微軟正黑體" panose="020B0604030504040204" pitchFamily="34" charset="-120"/>
              </a:rPr>
              <a:t>)</a:t>
            </a:r>
          </a:p>
          <a:p>
            <a:pPr marL="201168" lvl="1" indent="0">
              <a:buNone/>
            </a:pPr>
            <a:r>
              <a:rPr lang="zh-TW" altLang="en-US" sz="2600" dirty="0" smtClean="0">
                <a:latin typeface="微軟正黑體" panose="020B0604030504040204" pitchFamily="34" charset="-120"/>
              </a:rPr>
              <a:t>  重要參數</a:t>
            </a:r>
            <a:r>
              <a:rPr lang="zh-TW" altLang="en-US" sz="2600" dirty="0">
                <a:latin typeface="微軟正黑體" panose="020B0604030504040204" pitchFamily="34" charset="-120"/>
              </a:rPr>
              <a:t>：</a:t>
            </a:r>
            <a:endParaRPr lang="en-US" altLang="zh-TW" sz="2600" dirty="0" smtClean="0">
              <a:latin typeface="微軟正黑體" panose="020B0604030504040204" pitchFamily="34" charset="-120"/>
            </a:endParaRPr>
          </a:p>
          <a:p>
            <a:pPr marL="898398" lvl="2" indent="-514350">
              <a:buFont typeface="Wingdings" panose="05000000000000000000" pitchFamily="2" charset="2"/>
              <a:buAutoNum type="circleNumWdWhitePlain"/>
            </a:pPr>
            <a:r>
              <a:rPr lang="en-US" altLang="zh-TW" sz="2200" dirty="0" smtClean="0">
                <a:latin typeface="微軟正黑體" panose="020B0604030504040204" pitchFamily="34" charset="-120"/>
              </a:rPr>
              <a:t>penalty</a:t>
            </a:r>
            <a:r>
              <a:rPr lang="zh-TW" altLang="en-US" sz="2200" dirty="0" smtClean="0">
                <a:latin typeface="微軟正黑體" panose="020B0604030504040204" pitchFamily="34" charset="-120"/>
              </a:rPr>
              <a:t>：損失函數，可設定</a:t>
            </a:r>
            <a:r>
              <a:rPr lang="en-US" altLang="zh-TW" sz="2200" dirty="0" smtClean="0">
                <a:latin typeface="微軟正黑體" panose="020B0604030504040204" pitchFamily="34" charset="-120"/>
              </a:rPr>
              <a:t>L1 </a:t>
            </a:r>
            <a:r>
              <a:rPr lang="zh-TW" altLang="en-US" sz="2200" dirty="0" smtClean="0">
                <a:latin typeface="微軟正黑體" panose="020B0604030504040204" pitchFamily="34" charset="-120"/>
              </a:rPr>
              <a:t>、</a:t>
            </a:r>
            <a:r>
              <a:rPr lang="en-US" altLang="zh-TW" sz="2200" dirty="0" smtClean="0">
                <a:latin typeface="微軟正黑體" panose="020B0604030504040204" pitchFamily="34" charset="-120"/>
              </a:rPr>
              <a:t>L2</a:t>
            </a:r>
          </a:p>
          <a:p>
            <a:pPr marL="898398" lvl="2" indent="-514350">
              <a:buFont typeface="Wingdings" panose="05000000000000000000" pitchFamily="2" charset="2"/>
              <a:buAutoNum type="circleNumWdWhitePlain"/>
            </a:pPr>
            <a:r>
              <a:rPr lang="en-US" altLang="zh-TW" sz="2200" dirty="0" err="1">
                <a:latin typeface="微軟正黑體" panose="020B0604030504040204" pitchFamily="34" charset="-120"/>
              </a:rPr>
              <a:t>class_weight</a:t>
            </a:r>
            <a:r>
              <a:rPr lang="en-US" altLang="zh-TW" sz="2200" dirty="0">
                <a:latin typeface="微軟正黑體" panose="020B0604030504040204" pitchFamily="34" charset="-120"/>
              </a:rPr>
              <a:t> </a:t>
            </a:r>
            <a:r>
              <a:rPr lang="zh-TW" altLang="en-US" sz="2200" dirty="0">
                <a:latin typeface="微軟正黑體" panose="020B0604030504040204" pitchFamily="34" charset="-120"/>
              </a:rPr>
              <a:t>：當樣本類別不平衡時，可利用此參數，格式： </a:t>
            </a:r>
            <a:r>
              <a:rPr lang="en-US" altLang="zh-TW" sz="2200" dirty="0">
                <a:latin typeface="微軟正黑體" panose="020B0604030504040204" pitchFamily="34" charset="-120"/>
              </a:rPr>
              <a:t>[{0</a:t>
            </a:r>
            <a:r>
              <a:rPr lang="zh-TW" altLang="en-US" sz="2200" dirty="0">
                <a:latin typeface="微軟正黑體" panose="020B0604030504040204" pitchFamily="34" charset="-120"/>
              </a:rPr>
              <a:t>：</a:t>
            </a:r>
            <a:r>
              <a:rPr lang="en-US" altLang="zh-TW" sz="2200" dirty="0">
                <a:latin typeface="微軟正黑體" panose="020B0604030504040204" pitchFamily="34" charset="-120"/>
              </a:rPr>
              <a:t>5,  1</a:t>
            </a:r>
            <a:r>
              <a:rPr lang="zh-TW" altLang="en-US" sz="2200" dirty="0">
                <a:latin typeface="微軟正黑體" panose="020B0604030504040204" pitchFamily="34" charset="-120"/>
              </a:rPr>
              <a:t>：</a:t>
            </a:r>
            <a:r>
              <a:rPr lang="en-US" altLang="zh-TW" sz="2200" dirty="0">
                <a:latin typeface="微軟正黑體" panose="020B0604030504040204" pitchFamily="34" charset="-120"/>
              </a:rPr>
              <a:t>1</a:t>
            </a:r>
            <a:r>
              <a:rPr lang="en-US" altLang="zh-TW" sz="2200" dirty="0" smtClean="0">
                <a:latin typeface="微軟正黑體" panose="020B0604030504040204" pitchFamily="34" charset="-120"/>
              </a:rPr>
              <a:t>}]</a:t>
            </a:r>
          </a:p>
          <a:p>
            <a:pPr marL="898398" lvl="2" indent="-514350">
              <a:buFont typeface="Wingdings" panose="05000000000000000000" pitchFamily="2" charset="2"/>
              <a:buAutoNum type="circleNumWdWhitePlain"/>
            </a:pPr>
            <a:r>
              <a:rPr lang="en-US" altLang="zh-TW" sz="2200" dirty="0" smtClean="0">
                <a:latin typeface="微軟正黑體" panose="020B0604030504040204" pitchFamily="34" charset="-120"/>
              </a:rPr>
              <a:t>solver</a:t>
            </a:r>
            <a:r>
              <a:rPr lang="zh-TW" altLang="en-US" sz="2200" dirty="0" smtClean="0">
                <a:latin typeface="微軟正黑體" panose="020B0604030504040204" pitchFamily="34" charset="-120"/>
              </a:rPr>
              <a:t>：選擇演算法</a:t>
            </a:r>
            <a:endParaRPr lang="en-US" altLang="zh-TW" sz="2200" dirty="0">
              <a:latin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188607"/>
            <a:ext cx="289529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實作流程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05" y="3827340"/>
            <a:ext cx="6964725" cy="196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2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557939"/>
            <a:ext cx="10058400" cy="1179421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選擇演算法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737360"/>
            <a:ext cx="10391987" cy="4604172"/>
          </a:xfrm>
        </p:spPr>
        <p:txBody>
          <a:bodyPr>
            <a:noAutofit/>
          </a:bodyPr>
          <a:lstStyle/>
          <a:p>
            <a:pPr marL="715518" lvl="1" indent="-514350">
              <a:buFont typeface="+mj-lt"/>
              <a:buAutoNum type="arabicPeriod" startAt="4"/>
            </a:pPr>
            <a:r>
              <a:rPr lang="en-US" altLang="zh-TW" sz="2600" dirty="0" err="1">
                <a:latin typeface="微軟正黑體" panose="020B0604030504040204" pitchFamily="34" charset="-120"/>
              </a:rPr>
              <a:t>GaussianNB</a:t>
            </a:r>
            <a:r>
              <a:rPr lang="en-US" altLang="zh-TW" sz="2600" dirty="0">
                <a:latin typeface="微軟正黑體" panose="020B0604030504040204" pitchFamily="34" charset="-120"/>
              </a:rPr>
              <a:t>(</a:t>
            </a:r>
            <a:r>
              <a:rPr lang="zh-TW" altLang="en-US" sz="2600" dirty="0">
                <a:latin typeface="微軟正黑體" panose="020B0604030504040204" pitchFamily="34" charset="-120"/>
              </a:rPr>
              <a:t>樸素貝葉思</a:t>
            </a:r>
            <a:r>
              <a:rPr lang="en-US" altLang="zh-TW" sz="2600" dirty="0" smtClean="0">
                <a:latin typeface="微軟正黑體" panose="020B0604030504040204" pitchFamily="34" charset="-120"/>
              </a:rPr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600" dirty="0" smtClean="0">
                <a:latin typeface="微軟正黑體" panose="020B0604030504040204" pitchFamily="34" charset="-120"/>
              </a:rPr>
              <a:t>不需要調整參數</a:t>
            </a:r>
            <a:endParaRPr lang="en-US" altLang="zh-TW" sz="2600" dirty="0" smtClean="0">
              <a:latin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600" dirty="0" smtClean="0">
                <a:latin typeface="微軟正黑體" panose="020B0604030504040204" pitchFamily="34" charset="-120"/>
              </a:rPr>
              <a:t>計算速度快</a:t>
            </a:r>
            <a:endParaRPr lang="en-US" altLang="zh-TW" sz="2600" dirty="0" smtClean="0">
              <a:latin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600" dirty="0" smtClean="0">
                <a:latin typeface="微軟正黑體" panose="020B0604030504040204" pitchFamily="34" charset="-120"/>
              </a:rPr>
              <a:t>準確率通常不是最好的</a:t>
            </a:r>
            <a:endParaRPr lang="en-US" altLang="zh-TW" sz="2600" dirty="0" smtClean="0">
              <a:latin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600" dirty="0" smtClean="0">
                <a:latin typeface="微軟正黑體" panose="020B0604030504040204" pitchFamily="34" charset="-120"/>
              </a:rPr>
              <a:t>數據量大導致無法一次讀取時，將所有樣本分成若干部分，</a:t>
            </a:r>
            <a:r>
              <a:rPr lang="en-US" altLang="zh-TW" sz="2600" dirty="0" smtClean="0">
                <a:latin typeface="微軟正黑體" panose="020B0604030504040204" pitchFamily="34" charset="-120"/>
              </a:rPr>
              <a:t/>
            </a:r>
            <a:br>
              <a:rPr lang="en-US" altLang="zh-TW" sz="2600" dirty="0" smtClean="0">
                <a:latin typeface="微軟正黑體" panose="020B0604030504040204" pitchFamily="34" charset="-120"/>
              </a:rPr>
            </a:br>
            <a:r>
              <a:rPr lang="zh-TW" altLang="en-US" sz="2600" dirty="0" smtClean="0">
                <a:latin typeface="微軟正黑體" panose="020B0604030504040204" pitchFamily="34" charset="-120"/>
              </a:rPr>
              <a:t> 使用</a:t>
            </a:r>
            <a:r>
              <a:rPr lang="en-US" altLang="zh-TW" sz="2600" dirty="0" err="1" smtClean="0">
                <a:latin typeface="微軟正黑體" panose="020B0604030504040204" pitchFamily="34" charset="-120"/>
              </a:rPr>
              <a:t>partial_fit</a:t>
            </a:r>
            <a:r>
              <a:rPr lang="zh-TW" altLang="en-US" sz="2600" dirty="0" smtClean="0">
                <a:latin typeface="微軟正黑體" panose="020B0604030504040204" pitchFamily="34" charset="-120"/>
              </a:rPr>
              <a:t>，來訓練模型。</a:t>
            </a:r>
            <a:endParaRPr lang="en-US" altLang="zh-TW" sz="2600" dirty="0">
              <a:latin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188607"/>
            <a:ext cx="289529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實作流程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621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佈景主題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回顧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有機">
  <a:themeElements>
    <a:clrScheme name="藍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19638</TotalTime>
  <Words>467</Words>
  <Application>Microsoft Office PowerPoint</Application>
  <PresentationFormat>寬螢幕</PresentationFormat>
  <Paragraphs>104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DejaVu Sans</vt:lpstr>
      <vt:lpstr>微軟正黑體</vt:lpstr>
      <vt:lpstr>新細明體</vt:lpstr>
      <vt:lpstr>Arial</vt:lpstr>
      <vt:lpstr>Calibri</vt:lpstr>
      <vt:lpstr>Wingdings</vt:lpstr>
      <vt:lpstr>Office 佈景主題</vt:lpstr>
      <vt:lpstr>1_回顧</vt:lpstr>
      <vt:lpstr>有機</vt:lpstr>
      <vt:lpstr>PowerPoint 簡報</vt:lpstr>
      <vt:lpstr>PowerPoint 簡報</vt:lpstr>
      <vt:lpstr>Sklearn實作流程</vt:lpstr>
      <vt:lpstr>選擇演算法</vt:lpstr>
      <vt:lpstr>選擇演算法</vt:lpstr>
      <vt:lpstr>選擇演算法</vt:lpstr>
      <vt:lpstr>選擇演算法</vt:lpstr>
      <vt:lpstr>選擇演算法</vt:lpstr>
      <vt:lpstr>選擇演算法</vt:lpstr>
      <vt:lpstr>分割訓練、測試樣本</vt:lpstr>
      <vt:lpstr>訓練模型</vt:lpstr>
      <vt:lpstr>交叉驗證</vt:lpstr>
      <vt:lpstr>交叉驗證</vt:lpstr>
      <vt:lpstr>相關文檔</vt:lpstr>
      <vt:lpstr>謝謝您的聆聽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Windows 使用者</dc:creator>
  <cp:lastModifiedBy>Windows 使用者</cp:lastModifiedBy>
  <cp:revision>1168</cp:revision>
  <dcterms:created xsi:type="dcterms:W3CDTF">2018-04-17T05:15:45Z</dcterms:created>
  <dcterms:modified xsi:type="dcterms:W3CDTF">2018-10-04T03:01:52Z</dcterms:modified>
</cp:coreProperties>
</file>