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  <p:embeddedFont>
      <p:font typeface="Maven Pro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3619787-E0E3-4F12-B434-9FA26EFDDD07}">
  <a:tblStyle styleId="{C3619787-E0E3-4F12-B434-9FA26EFDDD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22" Type="http://schemas.openxmlformats.org/officeDocument/2006/relationships/font" Target="fonts/MavenPro-regular.fntdata"/><Relationship Id="rId21" Type="http://schemas.openxmlformats.org/officeDocument/2006/relationships/font" Target="fonts/Nunito-boldItalic.fntdata"/><Relationship Id="rId23" Type="http://schemas.openxmlformats.org/officeDocument/2006/relationships/font" Target="fonts/MavenPr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Nunito-bold.fntdata"/><Relationship Id="rId18" Type="http://schemas.openxmlformats.org/officeDocument/2006/relationships/font" Target="fonts/Nuni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43613538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43613538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42c61ecc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42c61ecc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42c61ecc3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42c61ecc3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42a0e3fe30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42a0e3fe30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latin typeface="Microsoft JhengHei"/>
                <a:ea typeface="Microsoft JhengHei"/>
                <a:cs typeface="Microsoft JhengHei"/>
                <a:sym typeface="Microsoft JhengHei"/>
              </a:rPr>
              <a:t>    利用初期找到的標籤來改善stopwords(對應用程式說明客製化)</a:t>
            </a:r>
            <a:endParaRPr sz="1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4361353852_7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4361353852_7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42a94d75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42a94d75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42a94d75c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42a94d75c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42a94d75c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42a94d75c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42c61ecc3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42c61ecc3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4361353852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4361353852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0" Type="http://schemas.openxmlformats.org/officeDocument/2006/relationships/image" Target="../media/image16.png"/><Relationship Id="rId22" Type="http://schemas.openxmlformats.org/officeDocument/2006/relationships/image" Target="../media/image24.png"/><Relationship Id="rId21" Type="http://schemas.openxmlformats.org/officeDocument/2006/relationships/image" Target="../media/image19.png"/><Relationship Id="rId24" Type="http://schemas.openxmlformats.org/officeDocument/2006/relationships/image" Target="../media/image18.png"/><Relationship Id="rId23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9" Type="http://schemas.openxmlformats.org/officeDocument/2006/relationships/image" Target="../media/image5.png"/><Relationship Id="rId25" Type="http://schemas.openxmlformats.org/officeDocument/2006/relationships/image" Target="../media/image28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9.png"/><Relationship Id="rId8" Type="http://schemas.openxmlformats.org/officeDocument/2006/relationships/image" Target="../media/image4.png"/><Relationship Id="rId11" Type="http://schemas.openxmlformats.org/officeDocument/2006/relationships/image" Target="../media/image3.png"/><Relationship Id="rId10" Type="http://schemas.openxmlformats.org/officeDocument/2006/relationships/image" Target="../media/image1.png"/><Relationship Id="rId13" Type="http://schemas.openxmlformats.org/officeDocument/2006/relationships/image" Target="../media/image14.png"/><Relationship Id="rId12" Type="http://schemas.openxmlformats.org/officeDocument/2006/relationships/image" Target="../media/image8.png"/><Relationship Id="rId15" Type="http://schemas.openxmlformats.org/officeDocument/2006/relationships/image" Target="../media/image11.png"/><Relationship Id="rId14" Type="http://schemas.openxmlformats.org/officeDocument/2006/relationships/image" Target="../media/image10.png"/><Relationship Id="rId17" Type="http://schemas.openxmlformats.org/officeDocument/2006/relationships/image" Target="../media/image30.png"/><Relationship Id="rId16" Type="http://schemas.openxmlformats.org/officeDocument/2006/relationships/image" Target="../media/image12.png"/><Relationship Id="rId19" Type="http://schemas.openxmlformats.org/officeDocument/2006/relationships/image" Target="../media/image20.png"/><Relationship Id="rId18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6.xml"/><Relationship Id="rId4" Type="http://schemas.openxmlformats.org/officeDocument/2006/relationships/slide" Target="/ppt/slides/slide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6.xml"/><Relationship Id="rId4" Type="http://schemas.openxmlformats.org/officeDocument/2006/relationships/slide" Target="/ppt/slides/slide7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Relationship Id="rId5" Type="http://schemas.openxmlformats.org/officeDocument/2006/relationships/slide" Target="/ppt/slides/slide4.xml"/><Relationship Id="rId6" Type="http://schemas.openxmlformats.org/officeDocument/2006/relationships/slide" Target="/ppt/slides/slide10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png"/><Relationship Id="rId4" Type="http://schemas.openxmlformats.org/officeDocument/2006/relationships/image" Target="../media/image29.png"/><Relationship Id="rId5" Type="http://schemas.openxmlformats.org/officeDocument/2006/relationships/image" Target="../media/image26.png"/><Relationship Id="rId6" Type="http://schemas.openxmlformats.org/officeDocument/2006/relationships/slide" Target="/ppt/slides/slide10.xml"/><Relationship Id="rId7" Type="http://schemas.openxmlformats.org/officeDocument/2006/relationships/slide" Target="/ppt/slides/slide4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5.png"/><Relationship Id="rId4" Type="http://schemas.openxmlformats.org/officeDocument/2006/relationships/image" Target="../media/image27.png"/><Relationship Id="rId5" Type="http://schemas.openxmlformats.org/officeDocument/2006/relationships/slide" Target="/ppt/slides/slide10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slide" Target="/ppt/slides/slide10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>
            <a:alpha val="0"/>
          </a:srgbClr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idx="4294967295" type="title"/>
          </p:nvPr>
        </p:nvSpPr>
        <p:spPr>
          <a:xfrm>
            <a:off x="330400" y="1608650"/>
            <a:ext cx="4781400" cy="33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>
                <a:solidFill>
                  <a:srgbClr val="3D85C6"/>
                </a:solidFill>
                <a:latin typeface="Nunito"/>
                <a:ea typeface="Nunito"/>
                <a:cs typeface="Nunito"/>
                <a:sym typeface="Nunito"/>
              </a:rPr>
              <a:t>0928 Code Review</a:t>
            </a:r>
            <a:endParaRPr sz="4000">
              <a:solidFill>
                <a:srgbClr val="3D85C6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3D85C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主題:爬蟲、資料視覺化</a:t>
            </a:r>
            <a:endParaRPr sz="2400">
              <a:solidFill>
                <a:srgbClr val="3D85C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274320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D85C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274320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D85C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D85C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3D85C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李承恩</a:t>
            </a:r>
            <a:endParaRPr sz="2400">
              <a:solidFill>
                <a:srgbClr val="3D85C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278" name="Google Shape;278;p13"/>
          <p:cNvGrpSpPr/>
          <p:nvPr/>
        </p:nvGrpSpPr>
        <p:grpSpPr>
          <a:xfrm>
            <a:off x="5284620" y="644950"/>
            <a:ext cx="3705585" cy="4302111"/>
            <a:chOff x="5650585" y="1006550"/>
            <a:chExt cx="4849607" cy="5351549"/>
          </a:xfrm>
        </p:grpSpPr>
        <p:grpSp>
          <p:nvGrpSpPr>
            <p:cNvPr id="279" name="Google Shape;279;p13"/>
            <p:cNvGrpSpPr/>
            <p:nvPr/>
          </p:nvGrpSpPr>
          <p:grpSpPr>
            <a:xfrm>
              <a:off x="5650585" y="1006550"/>
              <a:ext cx="4849607" cy="5351549"/>
              <a:chOff x="7426377" y="151459"/>
              <a:chExt cx="4849607" cy="7014746"/>
            </a:xfrm>
          </p:grpSpPr>
          <p:pic>
            <p:nvPicPr>
              <p:cNvPr descr="Related image" id="280" name="Google Shape;280;p13"/>
              <p:cNvPicPr preferRelativeResize="0"/>
              <p:nvPr/>
            </p:nvPicPr>
            <p:blipFill rotWithShape="1">
              <a:blip r:embed="rId3">
                <a:alphaModFix/>
              </a:blip>
              <a:srcRect b="0" l="-5082" r="-10418" t="0"/>
              <a:stretch/>
            </p:blipFill>
            <p:spPr>
              <a:xfrm>
                <a:off x="9288687" y="4613970"/>
                <a:ext cx="2234362" cy="255223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Image result for big data icon" id="281" name="Google Shape;281;p1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8106987" y="1972706"/>
                <a:ext cx="1067323" cy="106732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Image result for SQL icon" id="282" name="Google Shape;282;p13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 flipH="1">
                <a:off x="10017799" y="2573683"/>
                <a:ext cx="843623" cy="84362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Related image" id="283" name="Google Shape;283;p13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9812906" y="957403"/>
                <a:ext cx="780044" cy="78004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Image result for data science icon" id="284" name="Google Shape;284;p13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10995167" y="2773710"/>
                <a:ext cx="786124" cy="78612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Image result for pie chart icon black and white" id="285" name="Google Shape;285;p13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10768223" y="1006189"/>
                <a:ext cx="752987" cy="75298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Image result for CHART icon" id="286" name="Google Shape;286;p13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11444032" y="1446682"/>
                <a:ext cx="636946" cy="63694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Image result for python icon" id="287" name="Google Shape;287;p13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8641188" y="3864086"/>
                <a:ext cx="924622" cy="92462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Image result for raw data ICON" id="288" name="Google Shape;288;p13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 rot="-948327">
                <a:off x="10647707" y="4935555"/>
                <a:ext cx="637334" cy="63733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Image result for brain ICON" id="289" name="Google Shape;289;p13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 rot="729607">
                <a:off x="8595685" y="1171149"/>
                <a:ext cx="1223901" cy="122390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Image result for 箭頭 icon" id="290" name="Google Shape;290;p13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9691845" y="3338222"/>
                <a:ext cx="467753" cy="98417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Image result for 箭頭 icon" id="291" name="Google Shape;291;p13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 rot="-2134155">
                <a:off x="9531283" y="2148351"/>
                <a:ext cx="467753" cy="98417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Image result for 箭頭 icon" id="292" name="Google Shape;292;p13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9950362" y="3441881"/>
                <a:ext cx="467753" cy="98417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Image result for pen icon" id="293" name="Google Shape;293;p13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 rot="7372446">
                <a:off x="10748288" y="4193588"/>
                <a:ext cx="558218" cy="55821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Image result for computer icon" id="294" name="Google Shape;294;p13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9674735" y="4295393"/>
                <a:ext cx="1011548" cy="10115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Image result for data scientist icon" id="295" name="Google Shape;295;p13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8673580" y="2828348"/>
                <a:ext cx="1037340" cy="90751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Image result for 箭頭 icon" id="296" name="Google Shape;296;p13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10237319" y="3333812"/>
                <a:ext cx="467753" cy="98417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Image result for r icon" id="297" name="Google Shape;297;p13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>
                <a:off x="10689066" y="1819133"/>
                <a:ext cx="1031067" cy="10310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Image result for email icon" id="298" name="Google Shape;298;p13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>
                <a:off x="9267834" y="4845468"/>
                <a:ext cx="657887" cy="81749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Related image" id="299" name="Google Shape;299;p13"/>
              <p:cNvPicPr preferRelativeResize="0"/>
              <p:nvPr/>
            </p:nvPicPr>
            <p:blipFill rotWithShape="1">
              <a:blip r:embed="rId19">
                <a:alphaModFix/>
              </a:blip>
              <a:srcRect b="0" l="0" r="0" t="0"/>
              <a:stretch/>
            </p:blipFill>
            <p:spPr>
              <a:xfrm rot="-3942769">
                <a:off x="7786025" y="3045032"/>
                <a:ext cx="907868" cy="90787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Image result for 箭頭 icon" id="300" name="Google Shape;300;p13"/>
              <p:cNvPicPr preferRelativeResize="0"/>
              <p:nvPr/>
            </p:nvPicPr>
            <p:blipFill rotWithShape="1">
              <a:blip r:embed="rId20">
                <a:alphaModFix/>
              </a:blip>
              <a:srcRect b="0" l="0" r="0" t="0"/>
              <a:stretch/>
            </p:blipFill>
            <p:spPr>
              <a:xfrm rot="1246105">
                <a:off x="11267722" y="4132260"/>
                <a:ext cx="308743" cy="649609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301" name="Google Shape;301;p13"/>
              <p:cNvGrpSpPr/>
              <p:nvPr/>
            </p:nvGrpSpPr>
            <p:grpSpPr>
              <a:xfrm rot="-2838836">
                <a:off x="7311048" y="937585"/>
                <a:ext cx="2476730" cy="771204"/>
                <a:chOff x="886112" y="1274688"/>
                <a:chExt cx="2476661" cy="771182"/>
              </a:xfrm>
            </p:grpSpPr>
            <p:sp>
              <p:nvSpPr>
                <p:cNvPr id="302" name="Google Shape;302;p13"/>
                <p:cNvSpPr/>
                <p:nvPr/>
              </p:nvSpPr>
              <p:spPr>
                <a:xfrm flipH="1" rot="-902269">
                  <a:off x="1588696" y="1406800"/>
                  <a:ext cx="249753" cy="450672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1CADE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3" name="Google Shape;303;p13"/>
                <p:cNvSpPr/>
                <p:nvPr/>
              </p:nvSpPr>
              <p:spPr>
                <a:xfrm rot="902269">
                  <a:off x="2615231" y="1299403"/>
                  <a:ext cx="249753" cy="450672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1CADE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4" name="Google Shape;304;p13"/>
                <p:cNvSpPr/>
                <p:nvPr/>
              </p:nvSpPr>
              <p:spPr>
                <a:xfrm flipH="1" rot="1799036">
                  <a:off x="3017113" y="1489647"/>
                  <a:ext cx="249721" cy="45066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1CADE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5" name="Google Shape;305;p13"/>
                <p:cNvSpPr/>
                <p:nvPr/>
              </p:nvSpPr>
              <p:spPr>
                <a:xfrm rot="-1799023">
                  <a:off x="974994" y="1575940"/>
                  <a:ext cx="276736" cy="429561"/>
                </a:xfrm>
                <a:prstGeom prst="roundRect">
                  <a:avLst>
                    <a:gd fmla="val 0" name="adj"/>
                  </a:avLst>
                </a:prstGeom>
                <a:solidFill>
                  <a:srgbClr val="1CADE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6" name="Google Shape;306;p13"/>
                <p:cNvSpPr/>
                <p:nvPr/>
              </p:nvSpPr>
              <p:spPr>
                <a:xfrm flipH="1">
                  <a:off x="2109223" y="1292997"/>
                  <a:ext cx="249900" cy="4506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1CADE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descr="Image result for business chart icon" id="307" name="Google Shape;307;p13"/>
              <p:cNvPicPr preferRelativeResize="0"/>
              <p:nvPr/>
            </p:nvPicPr>
            <p:blipFill rotWithShape="1">
              <a:blip r:embed="rId21">
                <a:alphaModFix/>
              </a:blip>
              <a:srcRect b="0" l="0" r="0" t="0"/>
              <a:stretch/>
            </p:blipFill>
            <p:spPr>
              <a:xfrm>
                <a:off x="9838783" y="1504144"/>
                <a:ext cx="1017955" cy="101795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Image result for scatter chart icon" id="308" name="Google Shape;308;p13"/>
              <p:cNvPicPr preferRelativeResize="0"/>
              <p:nvPr/>
            </p:nvPicPr>
            <p:blipFill rotWithShape="1">
              <a:blip r:embed="rId22">
                <a:alphaModFix/>
              </a:blip>
              <a:srcRect b="0" l="0" r="0" t="0"/>
              <a:stretch/>
            </p:blipFill>
            <p:spPr>
              <a:xfrm>
                <a:off x="10678134" y="428365"/>
                <a:ext cx="719761" cy="71976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Image result for money icon" id="309" name="Google Shape;309;p13"/>
              <p:cNvPicPr preferRelativeResize="0"/>
              <p:nvPr/>
            </p:nvPicPr>
            <p:blipFill rotWithShape="1">
              <a:blip r:embed="rId23">
                <a:alphaModFix/>
              </a:blip>
              <a:srcRect b="0" l="0" r="0" t="0"/>
              <a:stretch/>
            </p:blipFill>
            <p:spPr>
              <a:xfrm>
                <a:off x="11432613" y="2175546"/>
                <a:ext cx="843371" cy="843371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310" name="Google Shape;310;p13"/>
              <p:cNvGrpSpPr/>
              <p:nvPr/>
            </p:nvGrpSpPr>
            <p:grpSpPr>
              <a:xfrm>
                <a:off x="9280963" y="731128"/>
                <a:ext cx="657714" cy="640103"/>
                <a:chOff x="5388148" y="4184208"/>
                <a:chExt cx="731850" cy="712254"/>
              </a:xfrm>
            </p:grpSpPr>
            <p:pic>
              <p:nvPicPr>
                <p:cNvPr descr="Image result for bulb icon" id="311" name="Google Shape;311;p13"/>
                <p:cNvPicPr preferRelativeResize="0"/>
                <p:nvPr/>
              </p:nvPicPr>
              <p:blipFill rotWithShape="1">
                <a:blip r:embed="rId24">
                  <a:alphaModFix/>
                </a:blip>
                <a:srcRect b="0" l="0" r="0" t="0"/>
                <a:stretch/>
              </p:blipFill>
              <p:spPr>
                <a:xfrm flipH="1">
                  <a:off x="5388148" y="4242146"/>
                  <a:ext cx="731850" cy="65431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312" name="Google Shape;312;p13"/>
                <p:cNvGrpSpPr/>
                <p:nvPr/>
              </p:nvGrpSpPr>
              <p:grpSpPr>
                <a:xfrm rot="1972905">
                  <a:off x="5720939" y="4247047"/>
                  <a:ext cx="253872" cy="75842"/>
                  <a:chOff x="872592" y="994389"/>
                  <a:chExt cx="2635354" cy="787286"/>
                </a:xfrm>
              </p:grpSpPr>
              <p:sp>
                <p:nvSpPr>
                  <p:cNvPr id="313" name="Google Shape;313;p13"/>
                  <p:cNvSpPr/>
                  <p:nvPr/>
                </p:nvSpPr>
                <p:spPr>
                  <a:xfrm flipH="1" rot="-902269">
                    <a:off x="1447624" y="1080006"/>
                    <a:ext cx="249753" cy="450672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rgbClr val="2E663E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14" name="Google Shape;314;p13"/>
                  <p:cNvSpPr/>
                  <p:nvPr/>
                </p:nvSpPr>
                <p:spPr>
                  <a:xfrm rot="902269">
                    <a:off x="2673232" y="1098716"/>
                    <a:ext cx="249753" cy="450672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rgbClr val="2E663E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15" name="Google Shape;315;p13"/>
                  <p:cNvSpPr/>
                  <p:nvPr/>
                </p:nvSpPr>
                <p:spPr>
                  <a:xfrm flipH="1" rot="1799036">
                    <a:off x="3162286" y="1298795"/>
                    <a:ext cx="249721" cy="450660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rgbClr val="2E663E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16" name="Google Shape;316;p13"/>
                  <p:cNvSpPr/>
                  <p:nvPr/>
                </p:nvSpPr>
                <p:spPr>
                  <a:xfrm rot="-1799036">
                    <a:off x="968532" y="1281021"/>
                    <a:ext cx="249721" cy="450660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rgbClr val="2E663E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17" name="Google Shape;317;p13"/>
                  <p:cNvSpPr/>
                  <p:nvPr/>
                </p:nvSpPr>
                <p:spPr>
                  <a:xfrm flipH="1">
                    <a:off x="2069318" y="994389"/>
                    <a:ext cx="249900" cy="450600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rgbClr val="2E663E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318" name="Google Shape;318;p13"/>
              <p:cNvGrpSpPr/>
              <p:nvPr/>
            </p:nvGrpSpPr>
            <p:grpSpPr>
              <a:xfrm rot="-1235198">
                <a:off x="10586722" y="3418480"/>
                <a:ext cx="657706" cy="640095"/>
                <a:chOff x="5388148" y="4184208"/>
                <a:chExt cx="731850" cy="712254"/>
              </a:xfrm>
            </p:grpSpPr>
            <p:pic>
              <p:nvPicPr>
                <p:cNvPr descr="Image result for bulb icon" id="319" name="Google Shape;319;p13"/>
                <p:cNvPicPr preferRelativeResize="0"/>
                <p:nvPr/>
              </p:nvPicPr>
              <p:blipFill rotWithShape="1">
                <a:blip r:embed="rId24">
                  <a:alphaModFix/>
                </a:blip>
                <a:srcRect b="0" l="0" r="0" t="0"/>
                <a:stretch/>
              </p:blipFill>
              <p:spPr>
                <a:xfrm flipH="1">
                  <a:off x="5388148" y="4242146"/>
                  <a:ext cx="731850" cy="65431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320" name="Google Shape;320;p13"/>
                <p:cNvGrpSpPr/>
                <p:nvPr/>
              </p:nvGrpSpPr>
              <p:grpSpPr>
                <a:xfrm rot="1972905">
                  <a:off x="5720939" y="4247047"/>
                  <a:ext cx="253872" cy="75842"/>
                  <a:chOff x="872592" y="994389"/>
                  <a:chExt cx="2635354" cy="787286"/>
                </a:xfrm>
              </p:grpSpPr>
              <p:sp>
                <p:nvSpPr>
                  <p:cNvPr id="321" name="Google Shape;321;p13"/>
                  <p:cNvSpPr/>
                  <p:nvPr/>
                </p:nvSpPr>
                <p:spPr>
                  <a:xfrm flipH="1" rot="-902269">
                    <a:off x="1447624" y="1080006"/>
                    <a:ext cx="249753" cy="450672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rgbClr val="2E663E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22" name="Google Shape;322;p13"/>
                  <p:cNvSpPr/>
                  <p:nvPr/>
                </p:nvSpPr>
                <p:spPr>
                  <a:xfrm rot="902269">
                    <a:off x="2673232" y="1098716"/>
                    <a:ext cx="249753" cy="450672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rgbClr val="2E663E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23" name="Google Shape;323;p13"/>
                  <p:cNvSpPr/>
                  <p:nvPr/>
                </p:nvSpPr>
                <p:spPr>
                  <a:xfrm flipH="1" rot="1799036">
                    <a:off x="3162286" y="1298795"/>
                    <a:ext cx="249721" cy="450660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rgbClr val="2E663E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24" name="Google Shape;324;p13"/>
                  <p:cNvSpPr/>
                  <p:nvPr/>
                </p:nvSpPr>
                <p:spPr>
                  <a:xfrm rot="-1799036">
                    <a:off x="968532" y="1281021"/>
                    <a:ext cx="249721" cy="450660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rgbClr val="2E663E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25" name="Google Shape;325;p13"/>
                  <p:cNvSpPr/>
                  <p:nvPr/>
                </p:nvSpPr>
                <p:spPr>
                  <a:xfrm flipH="1">
                    <a:off x="2069318" y="994389"/>
                    <a:ext cx="249900" cy="450600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rgbClr val="2E663E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  <p:pic>
          <p:nvPicPr>
            <p:cNvPr descr="Image result for POWER BI icon" id="326" name="Google Shape;326;p13"/>
            <p:cNvPicPr preferRelativeResize="0"/>
            <p:nvPr/>
          </p:nvPicPr>
          <p:blipFill rotWithShape="1">
            <a:blip r:embed="rId25">
              <a:alphaModFix/>
            </a:blip>
            <a:srcRect b="0" l="0" r="0" t="0"/>
            <a:stretch/>
          </p:blipFill>
          <p:spPr>
            <a:xfrm>
              <a:off x="9462287" y="3622565"/>
              <a:ext cx="389470" cy="40903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C4587"/>
        </a:solidFill>
      </p:bgPr>
    </p:bg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2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/>
              <a:t>R </a:t>
            </a:r>
            <a:r>
              <a:rPr lang="zh-TW" sz="4800">
                <a:latin typeface="Microsoft JhengHei"/>
                <a:ea typeface="Microsoft JhengHei"/>
                <a:cs typeface="Microsoft JhengHei"/>
                <a:sym typeface="Microsoft JhengHei"/>
              </a:rPr>
              <a:t>資料視覺化</a:t>
            </a:r>
            <a:endParaRPr sz="48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Shiny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Plotly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3"/>
          <p:cNvSpPr txBox="1"/>
          <p:nvPr>
            <p:ph type="title"/>
          </p:nvPr>
        </p:nvSpPr>
        <p:spPr>
          <a:xfrm>
            <a:off x="1096800" y="6893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Microsoft JhengHei"/>
                <a:ea typeface="Microsoft JhengHei"/>
                <a:cs typeface="Microsoft JhengHei"/>
                <a:sym typeface="Microsoft JhengHei"/>
              </a:rPr>
              <a:t>比較</a:t>
            </a:r>
            <a:endParaRPr sz="3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aphicFrame>
        <p:nvGraphicFramePr>
          <p:cNvPr id="479" name="Google Shape;479;p23"/>
          <p:cNvGraphicFramePr/>
          <p:nvPr/>
        </p:nvGraphicFramePr>
        <p:xfrm>
          <a:off x="1199550" y="123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{C3619787-E0E3-4F12-B434-9FA26EFDDD07}</a:tableStyleId>
              </a:tblPr>
              <a:tblGrid>
                <a:gridCol w="2413000"/>
                <a:gridCol w="2413000"/>
                <a:gridCol w="2413000"/>
              </a:tblGrid>
              <a:tr h="453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Shiny</a:t>
                      </a:r>
                      <a:endParaRPr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Plotly(</a:t>
                      </a:r>
                      <a:r>
                        <a:rPr lang="zh-TW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Manipulate套件</a:t>
                      </a:r>
                      <a:r>
                        <a:rPr lang="zh-TW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)</a:t>
                      </a:r>
                      <a:endParaRPr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</a:tr>
              <a:tr h="1027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共通</a:t>
                      </a:r>
                      <a:endParaRPr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建立互動式圖表，自行定義輸入輸出內並且寫成網頁。</a:t>
                      </a:r>
                      <a:endParaRPr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  <a:tc hMerge="1"/>
              </a:tr>
              <a:tr h="1027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優點</a:t>
                      </a:r>
                      <a:endParaRPr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Microsoft JhengHei"/>
                        <a:buChar char="●"/>
                      </a:pPr>
                      <a:r>
                        <a:rPr lang="zh-TW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語法直觀</a:t>
                      </a:r>
                      <a:endParaRPr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Microsoft JhengHei"/>
                        <a:buChar char="●"/>
                      </a:pPr>
                      <a:r>
                        <a:rPr lang="zh-TW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許多繪圖套件支援</a:t>
                      </a:r>
                      <a:endParaRPr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Microsoft JhengHei"/>
                        <a:buChar char="●"/>
                      </a:pPr>
                      <a:r>
                        <a:rPr lang="zh-TW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可以無需分享R程式</a:t>
                      </a:r>
                      <a:endParaRPr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Microsoft JhengHei"/>
                        <a:buChar char="●"/>
                      </a:pPr>
                      <a:r>
                        <a:rPr lang="zh-TW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向量式作圖</a:t>
                      </a:r>
                      <a:endParaRPr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</a:tr>
              <a:tr h="1027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缺點</a:t>
                      </a:r>
                      <a:endParaRPr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Microsoft JhengHei"/>
                        <a:buChar char="●"/>
                      </a:pPr>
                      <a:r>
                        <a:rPr lang="zh-TW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分享時若不透過Shiny或自行架設網站，便會需要直接給對方程式碼。</a:t>
                      </a:r>
                      <a:endParaRPr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Microsoft JhengHei"/>
                        <a:buChar char="●"/>
                      </a:pPr>
                      <a:r>
                        <a:rPr lang="zh-TW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只支援html形式語法</a:t>
                      </a:r>
                      <a:endParaRPr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C4587"/>
        </a:soli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4"/>
          <p:cNvSpPr txBox="1"/>
          <p:nvPr>
            <p:ph type="title"/>
          </p:nvPr>
        </p:nvSpPr>
        <p:spPr>
          <a:xfrm>
            <a:off x="800125" y="83525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利用爬蟲貼</a:t>
            </a:r>
            <a:r>
              <a:rPr lang="zh-TW" sz="4800">
                <a:solidFill>
                  <a:srgbClr val="FFFFFF"/>
                </a:solidFill>
              </a:rPr>
              <a:t>apps</a:t>
            </a:r>
            <a:r>
              <a:rPr lang="zh-TW" sz="4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標籤</a:t>
            </a:r>
            <a:endParaRPr sz="48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5"/>
          <p:cNvSpPr/>
          <p:nvPr/>
        </p:nvSpPr>
        <p:spPr>
          <a:xfrm>
            <a:off x="349625" y="727213"/>
            <a:ext cx="1528800" cy="963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利用ID尋找: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存下公司、類別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37" name="Google Shape;337;p15"/>
          <p:cNvSpPr/>
          <p:nvPr/>
        </p:nvSpPr>
        <p:spPr>
          <a:xfrm>
            <a:off x="2730275" y="4079575"/>
            <a:ext cx="1528800" cy="9633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利用名稱尋找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38" name="Google Shape;338;p15">
            <a:hlinkClick action="ppaction://hlinkshowjump?jump=nextslide"/>
          </p:cNvPr>
          <p:cNvSpPr/>
          <p:nvPr/>
        </p:nvSpPr>
        <p:spPr>
          <a:xfrm>
            <a:off x="2574625" y="575525"/>
            <a:ext cx="1369500" cy="9633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Google play 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39" name="Google Shape;339;p15">
            <a:hlinkClick action="ppaction://hlinksldjump" r:id="rId3"/>
          </p:cNvPr>
          <p:cNvSpPr/>
          <p:nvPr/>
        </p:nvSpPr>
        <p:spPr>
          <a:xfrm>
            <a:off x="2574625" y="1967763"/>
            <a:ext cx="1369500" cy="9633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apk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備份網站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(apkmonk)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40" name="Google Shape;340;p15"/>
          <p:cNvSpPr/>
          <p:nvPr/>
        </p:nvSpPr>
        <p:spPr>
          <a:xfrm>
            <a:off x="4399525" y="71675"/>
            <a:ext cx="764400" cy="7644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留存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41" name="Google Shape;341;p15"/>
          <p:cNvSpPr/>
          <p:nvPr/>
        </p:nvSpPr>
        <p:spPr>
          <a:xfrm>
            <a:off x="4399525" y="1081050"/>
            <a:ext cx="764400" cy="764400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下架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342" name="Google Shape;342;p15"/>
          <p:cNvCxnSpPr>
            <a:stCxn id="338" idx="3"/>
            <a:endCxn id="340" idx="2"/>
          </p:cNvCxnSpPr>
          <p:nvPr/>
        </p:nvCxnSpPr>
        <p:spPr>
          <a:xfrm flipH="1" rot="10800000">
            <a:off x="3944125" y="453875"/>
            <a:ext cx="455400" cy="603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43" name="Google Shape;343;p15"/>
          <p:cNvCxnSpPr>
            <a:stCxn id="338" idx="3"/>
            <a:endCxn id="341" idx="2"/>
          </p:cNvCxnSpPr>
          <p:nvPr/>
        </p:nvCxnSpPr>
        <p:spPr>
          <a:xfrm>
            <a:off x="3944125" y="1057175"/>
            <a:ext cx="455400" cy="406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44" name="Google Shape;344;p15"/>
          <p:cNvCxnSpPr>
            <a:stCxn id="341" idx="3"/>
            <a:endCxn id="339" idx="0"/>
          </p:cNvCxnSpPr>
          <p:nvPr/>
        </p:nvCxnSpPr>
        <p:spPr>
          <a:xfrm rot="5400000">
            <a:off x="3768219" y="1224556"/>
            <a:ext cx="234300" cy="1252200"/>
          </a:xfrm>
          <a:prstGeom prst="curvedConnector3">
            <a:avLst>
              <a:gd fmla="val 7388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45" name="Google Shape;345;p15"/>
          <p:cNvSpPr/>
          <p:nvPr/>
        </p:nvSpPr>
        <p:spPr>
          <a:xfrm>
            <a:off x="4399525" y="2090425"/>
            <a:ext cx="764400" cy="7644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留存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46" name="Google Shape;346;p15"/>
          <p:cNvSpPr/>
          <p:nvPr/>
        </p:nvSpPr>
        <p:spPr>
          <a:xfrm>
            <a:off x="2082550" y="3360025"/>
            <a:ext cx="764400" cy="7644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下架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347" name="Google Shape;347;p15"/>
          <p:cNvCxnSpPr>
            <a:stCxn id="339" idx="3"/>
            <a:endCxn id="345" idx="2"/>
          </p:cNvCxnSpPr>
          <p:nvPr/>
        </p:nvCxnSpPr>
        <p:spPr>
          <a:xfrm>
            <a:off x="3944125" y="2449413"/>
            <a:ext cx="455400" cy="23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48" name="Google Shape;348;p15"/>
          <p:cNvCxnSpPr>
            <a:stCxn id="339" idx="2"/>
            <a:endCxn id="346" idx="0"/>
          </p:cNvCxnSpPr>
          <p:nvPr/>
        </p:nvCxnSpPr>
        <p:spPr>
          <a:xfrm rot="5400000">
            <a:off x="2647525" y="2748213"/>
            <a:ext cx="429000" cy="794700"/>
          </a:xfrm>
          <a:prstGeom prst="curvedConnector3">
            <a:avLst>
              <a:gd fmla="val 4999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49" name="Google Shape;349;p15"/>
          <p:cNvCxnSpPr>
            <a:stCxn id="336" idx="3"/>
            <a:endCxn id="338" idx="1"/>
          </p:cNvCxnSpPr>
          <p:nvPr/>
        </p:nvCxnSpPr>
        <p:spPr>
          <a:xfrm flipH="1" rot="10800000">
            <a:off x="1878425" y="1057063"/>
            <a:ext cx="696300" cy="151800"/>
          </a:xfrm>
          <a:prstGeom prst="curved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50" name="Google Shape;350;p15">
            <a:hlinkClick action="ppaction://hlinksldjump" r:id="rId4"/>
          </p:cNvPr>
          <p:cNvSpPr/>
          <p:nvPr/>
        </p:nvSpPr>
        <p:spPr>
          <a:xfrm>
            <a:off x="5724725" y="469750"/>
            <a:ext cx="1926900" cy="12165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   利用上架的應用程式中的程式說明，存下出現頻率前五名的標籤。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351" name="Google Shape;351;p15"/>
          <p:cNvCxnSpPr>
            <a:stCxn id="340" idx="6"/>
            <a:endCxn id="350" idx="1"/>
          </p:cNvCxnSpPr>
          <p:nvPr/>
        </p:nvCxnSpPr>
        <p:spPr>
          <a:xfrm>
            <a:off x="5163925" y="453875"/>
            <a:ext cx="560700" cy="624000"/>
          </a:xfrm>
          <a:prstGeom prst="curvedConnector3">
            <a:avLst>
              <a:gd fmla="val 5000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52" name="Google Shape;352;p15"/>
          <p:cNvCxnSpPr>
            <a:stCxn id="345" idx="6"/>
            <a:endCxn id="350" idx="1"/>
          </p:cNvCxnSpPr>
          <p:nvPr/>
        </p:nvCxnSpPr>
        <p:spPr>
          <a:xfrm flipH="1" rot="10800000">
            <a:off x="5163925" y="1077925"/>
            <a:ext cx="560700" cy="1394700"/>
          </a:xfrm>
          <a:prstGeom prst="curvedConnector3">
            <a:avLst>
              <a:gd fmla="val 5000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53" name="Google Shape;353;p15"/>
          <p:cNvCxnSpPr>
            <a:stCxn id="350" idx="3"/>
            <a:endCxn id="350" idx="0"/>
          </p:cNvCxnSpPr>
          <p:nvPr/>
        </p:nvCxnSpPr>
        <p:spPr>
          <a:xfrm rot="10800000">
            <a:off x="6688325" y="469600"/>
            <a:ext cx="963300" cy="608400"/>
          </a:xfrm>
          <a:prstGeom prst="bentConnector4">
            <a:avLst>
              <a:gd fmla="val -15696" name="adj1"/>
              <a:gd fmla="val 118298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354" name="Google Shape;354;p15"/>
          <p:cNvSpPr txBox="1"/>
          <p:nvPr/>
        </p:nvSpPr>
        <p:spPr>
          <a:xfrm>
            <a:off x="8121825" y="319950"/>
            <a:ext cx="334500" cy="25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latin typeface="Microsoft JhengHei"/>
                <a:ea typeface="Microsoft JhengHei"/>
                <a:cs typeface="Microsoft JhengHei"/>
                <a:sym typeface="Microsoft JhengHei"/>
              </a:rPr>
              <a:t>  </a:t>
            </a:r>
            <a:r>
              <a:rPr lang="zh-TW" sz="1000">
                <a:latin typeface="Microsoft JhengHei"/>
                <a:ea typeface="Microsoft JhengHei"/>
                <a:cs typeface="Microsoft JhengHei"/>
                <a:sym typeface="Microsoft JhengHei"/>
              </a:rPr>
              <a:t>利用初期找到的標籤來改善斷詞</a:t>
            </a:r>
            <a:endParaRPr sz="1000"/>
          </a:p>
        </p:txBody>
      </p:sp>
      <p:sp>
        <p:nvSpPr>
          <p:cNvPr id="355" name="Google Shape;355;p15"/>
          <p:cNvSpPr txBox="1"/>
          <p:nvPr/>
        </p:nvSpPr>
        <p:spPr>
          <a:xfrm>
            <a:off x="7950175" y="294600"/>
            <a:ext cx="334500" cy="29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latin typeface="Microsoft JhengHei"/>
                <a:ea typeface="Microsoft JhengHei"/>
                <a:cs typeface="Microsoft JhengHei"/>
                <a:sym typeface="Microsoft JhengHei"/>
              </a:rPr>
              <a:t>|</a:t>
            </a:r>
            <a:endParaRPr sz="10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latin typeface="Microsoft JhengHei"/>
                <a:ea typeface="Microsoft JhengHei"/>
                <a:cs typeface="Microsoft JhengHei"/>
                <a:sym typeface="Microsoft JhengHei"/>
              </a:rPr>
              <a:t>對應用程式說明客製化</a:t>
            </a:r>
            <a:endParaRPr sz="10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356" name="Google Shape;356;p15"/>
          <p:cNvCxnSpPr>
            <a:stCxn id="350" idx="2"/>
            <a:endCxn id="337" idx="0"/>
          </p:cNvCxnSpPr>
          <p:nvPr/>
        </p:nvCxnSpPr>
        <p:spPr>
          <a:xfrm rot="5400000">
            <a:off x="3894725" y="1286200"/>
            <a:ext cx="2393400" cy="3193500"/>
          </a:xfrm>
          <a:prstGeom prst="bentConnector3">
            <a:avLst>
              <a:gd fmla="val 6394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57" name="Google Shape;357;p15"/>
          <p:cNvSpPr txBox="1"/>
          <p:nvPr/>
        </p:nvSpPr>
        <p:spPr>
          <a:xfrm>
            <a:off x="4220050" y="2919250"/>
            <a:ext cx="15858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latin typeface="Microsoft JhengHei"/>
                <a:ea typeface="Microsoft JhengHei"/>
                <a:cs typeface="Microsoft JhengHei"/>
                <a:sym typeface="Microsoft JhengHei"/>
              </a:rPr>
              <a:t>標籤資訊不足的應用程式</a:t>
            </a:r>
            <a:endParaRPr sz="1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58" name="Google Shape;358;p15"/>
          <p:cNvSpPr/>
          <p:nvPr/>
        </p:nvSpPr>
        <p:spPr>
          <a:xfrm>
            <a:off x="5689150" y="4278475"/>
            <a:ext cx="764400" cy="7644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中英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59" name="Google Shape;359;p15"/>
          <p:cNvSpPr/>
          <p:nvPr/>
        </p:nvSpPr>
        <p:spPr>
          <a:xfrm>
            <a:off x="5689138" y="3360075"/>
            <a:ext cx="764400" cy="7644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其他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360" name="Google Shape;360;p15"/>
          <p:cNvCxnSpPr>
            <a:stCxn id="337" idx="3"/>
            <a:endCxn id="358" idx="2"/>
          </p:cNvCxnSpPr>
          <p:nvPr/>
        </p:nvCxnSpPr>
        <p:spPr>
          <a:xfrm>
            <a:off x="4259075" y="4561225"/>
            <a:ext cx="1430100" cy="99600"/>
          </a:xfrm>
          <a:prstGeom prst="curved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61" name="Google Shape;361;p15"/>
          <p:cNvCxnSpPr>
            <a:stCxn id="359" idx="2"/>
            <a:endCxn id="337" idx="3"/>
          </p:cNvCxnSpPr>
          <p:nvPr/>
        </p:nvCxnSpPr>
        <p:spPr>
          <a:xfrm flipH="1">
            <a:off x="4259038" y="3742275"/>
            <a:ext cx="1430100" cy="819000"/>
          </a:xfrm>
          <a:prstGeom prst="curved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362" name="Google Shape;362;p15"/>
          <p:cNvSpPr/>
          <p:nvPr/>
        </p:nvSpPr>
        <p:spPr>
          <a:xfrm>
            <a:off x="6759800" y="2961350"/>
            <a:ext cx="2301000" cy="18795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得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到的資料內容: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1. 在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GooglePlay的存無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2. GooglePlay的分類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3. GooglePlay說明的  關鍵詞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4. 搜尋引擎上的敘述關鍵詞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5. GooglePlay的斷詞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363" name="Google Shape;363;p15"/>
          <p:cNvCxnSpPr>
            <a:stCxn id="358" idx="6"/>
            <a:endCxn id="362" idx="1"/>
          </p:cNvCxnSpPr>
          <p:nvPr/>
        </p:nvCxnSpPr>
        <p:spPr>
          <a:xfrm flipH="1" rot="10800000">
            <a:off x="6453550" y="3901075"/>
            <a:ext cx="306300" cy="759600"/>
          </a:xfrm>
          <a:prstGeom prst="curvedConnector3">
            <a:avLst>
              <a:gd fmla="val 499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64" name="Google Shape;364;p15"/>
          <p:cNvCxnSpPr>
            <a:stCxn id="350" idx="2"/>
            <a:endCxn id="362" idx="0"/>
          </p:cNvCxnSpPr>
          <p:nvPr/>
        </p:nvCxnSpPr>
        <p:spPr>
          <a:xfrm flipH="1" rot="-5400000">
            <a:off x="6661775" y="1712650"/>
            <a:ext cx="1275000" cy="1222200"/>
          </a:xfrm>
          <a:prstGeom prst="curvedConnector3">
            <a:avLst>
              <a:gd fmla="val 500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65" name="Google Shape;365;p15"/>
          <p:cNvSpPr/>
          <p:nvPr/>
        </p:nvSpPr>
        <p:spPr>
          <a:xfrm>
            <a:off x="2730275" y="4079575"/>
            <a:ext cx="1528800" cy="963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B7B7B7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利用名稱尋找</a:t>
            </a:r>
            <a:endParaRPr>
              <a:solidFill>
                <a:srgbClr val="B7B7B7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66" name="Google Shape;366;p15"/>
          <p:cNvSpPr/>
          <p:nvPr/>
        </p:nvSpPr>
        <p:spPr>
          <a:xfrm>
            <a:off x="5689150" y="4271275"/>
            <a:ext cx="764400" cy="7644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CCCCC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中英</a:t>
            </a:r>
            <a:endParaRPr>
              <a:solidFill>
                <a:srgbClr val="CCCCC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67" name="Google Shape;367;p15"/>
          <p:cNvSpPr/>
          <p:nvPr/>
        </p:nvSpPr>
        <p:spPr>
          <a:xfrm>
            <a:off x="5689138" y="3352875"/>
            <a:ext cx="764400" cy="764400"/>
          </a:xfrm>
          <a:prstGeom prst="ellipse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CCCCC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其他</a:t>
            </a:r>
            <a:endParaRPr>
              <a:solidFill>
                <a:srgbClr val="CCCCC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368" name="Google Shape;368;p15"/>
          <p:cNvCxnSpPr>
            <a:stCxn id="365" idx="3"/>
            <a:endCxn id="366" idx="2"/>
          </p:cNvCxnSpPr>
          <p:nvPr/>
        </p:nvCxnSpPr>
        <p:spPr>
          <a:xfrm>
            <a:off x="4259075" y="4561225"/>
            <a:ext cx="1430100" cy="92400"/>
          </a:xfrm>
          <a:prstGeom prst="curvedConnector3">
            <a:avLst>
              <a:gd fmla="val 49999" name="adj1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69" name="Google Shape;369;p15"/>
          <p:cNvCxnSpPr>
            <a:stCxn id="367" idx="2"/>
            <a:endCxn id="365" idx="3"/>
          </p:cNvCxnSpPr>
          <p:nvPr/>
        </p:nvCxnSpPr>
        <p:spPr>
          <a:xfrm flipH="1">
            <a:off x="4259038" y="3735075"/>
            <a:ext cx="1430100" cy="826200"/>
          </a:xfrm>
          <a:prstGeom prst="curvedConnector3">
            <a:avLst>
              <a:gd fmla="val 49999" name="adj1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370" name="Google Shape;370;p15"/>
          <p:cNvSpPr/>
          <p:nvPr/>
        </p:nvSpPr>
        <p:spPr>
          <a:xfrm>
            <a:off x="6759800" y="2954150"/>
            <a:ext cx="2301000" cy="18795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CCCCC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得到的資料內容:</a:t>
            </a:r>
            <a:endParaRPr>
              <a:solidFill>
                <a:srgbClr val="CCCCC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CCCCC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 在GooglePlay的存無</a:t>
            </a:r>
            <a:endParaRPr>
              <a:solidFill>
                <a:srgbClr val="CCCCC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CCCCC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2. GooglePlay的分類</a:t>
            </a:r>
            <a:endParaRPr>
              <a:solidFill>
                <a:srgbClr val="CCCCC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CCCCC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3. GooglePlay說明的  關鍵詞</a:t>
            </a:r>
            <a:endParaRPr>
              <a:solidFill>
                <a:srgbClr val="CCCCC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CCCCC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4. 搜尋引擎上的敘述關鍵詞</a:t>
            </a:r>
            <a:endParaRPr>
              <a:solidFill>
                <a:srgbClr val="CCCCC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CCCCC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5. GooglePlay的斷詞</a:t>
            </a:r>
            <a:endParaRPr>
              <a:solidFill>
                <a:srgbClr val="CCCCC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371" name="Google Shape;371;p15"/>
          <p:cNvCxnSpPr>
            <a:stCxn id="366" idx="6"/>
            <a:endCxn id="370" idx="1"/>
          </p:cNvCxnSpPr>
          <p:nvPr/>
        </p:nvCxnSpPr>
        <p:spPr>
          <a:xfrm flipH="1" rot="10800000">
            <a:off x="6453550" y="3893875"/>
            <a:ext cx="306300" cy="759600"/>
          </a:xfrm>
          <a:prstGeom prst="curvedConnector3">
            <a:avLst>
              <a:gd fmla="val 49992" name="adj1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6"/>
          <p:cNvSpPr/>
          <p:nvPr/>
        </p:nvSpPr>
        <p:spPr>
          <a:xfrm>
            <a:off x="349625" y="727213"/>
            <a:ext cx="1528800" cy="963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利用ID尋找: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存下公司、類別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77" name="Google Shape;377;p16"/>
          <p:cNvSpPr/>
          <p:nvPr/>
        </p:nvSpPr>
        <p:spPr>
          <a:xfrm>
            <a:off x="2730275" y="4079575"/>
            <a:ext cx="1528800" cy="9633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利用名稱尋找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78" name="Google Shape;378;p16">
            <a:hlinkClick action="ppaction://hlinkshowjump?jump=nextslide"/>
          </p:cNvPr>
          <p:cNvSpPr/>
          <p:nvPr/>
        </p:nvSpPr>
        <p:spPr>
          <a:xfrm>
            <a:off x="2574625" y="575525"/>
            <a:ext cx="1369500" cy="9633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Google play 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79" name="Google Shape;379;p16">
            <a:hlinkClick action="ppaction://hlinksldjump" r:id="rId3"/>
          </p:cNvPr>
          <p:cNvSpPr/>
          <p:nvPr/>
        </p:nvSpPr>
        <p:spPr>
          <a:xfrm>
            <a:off x="2574625" y="1967763"/>
            <a:ext cx="1369500" cy="9633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apk備份網站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(apkmonk)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80" name="Google Shape;380;p16"/>
          <p:cNvSpPr/>
          <p:nvPr/>
        </p:nvSpPr>
        <p:spPr>
          <a:xfrm>
            <a:off x="4399525" y="71675"/>
            <a:ext cx="764400" cy="7644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留存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81" name="Google Shape;381;p16"/>
          <p:cNvSpPr/>
          <p:nvPr/>
        </p:nvSpPr>
        <p:spPr>
          <a:xfrm>
            <a:off x="4399525" y="1081050"/>
            <a:ext cx="764400" cy="764400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下架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382" name="Google Shape;382;p16"/>
          <p:cNvCxnSpPr>
            <a:stCxn id="378" idx="3"/>
            <a:endCxn id="380" idx="2"/>
          </p:cNvCxnSpPr>
          <p:nvPr/>
        </p:nvCxnSpPr>
        <p:spPr>
          <a:xfrm flipH="1" rot="10800000">
            <a:off x="3944125" y="453875"/>
            <a:ext cx="455400" cy="603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83" name="Google Shape;383;p16"/>
          <p:cNvCxnSpPr>
            <a:stCxn id="378" idx="3"/>
            <a:endCxn id="381" idx="2"/>
          </p:cNvCxnSpPr>
          <p:nvPr/>
        </p:nvCxnSpPr>
        <p:spPr>
          <a:xfrm>
            <a:off x="3944125" y="1057175"/>
            <a:ext cx="455400" cy="406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84" name="Google Shape;384;p16"/>
          <p:cNvCxnSpPr>
            <a:stCxn id="381" idx="3"/>
            <a:endCxn id="379" idx="0"/>
          </p:cNvCxnSpPr>
          <p:nvPr/>
        </p:nvCxnSpPr>
        <p:spPr>
          <a:xfrm rot="5400000">
            <a:off x="3768219" y="1224556"/>
            <a:ext cx="234300" cy="1252200"/>
          </a:xfrm>
          <a:prstGeom prst="curvedConnector3">
            <a:avLst>
              <a:gd fmla="val 7388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85" name="Google Shape;385;p16"/>
          <p:cNvSpPr/>
          <p:nvPr/>
        </p:nvSpPr>
        <p:spPr>
          <a:xfrm>
            <a:off x="4399525" y="2090425"/>
            <a:ext cx="764400" cy="7644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留存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86" name="Google Shape;386;p16"/>
          <p:cNvSpPr/>
          <p:nvPr/>
        </p:nvSpPr>
        <p:spPr>
          <a:xfrm>
            <a:off x="2082550" y="3360025"/>
            <a:ext cx="764400" cy="7644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下架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387" name="Google Shape;387;p16"/>
          <p:cNvCxnSpPr>
            <a:stCxn id="379" idx="3"/>
            <a:endCxn id="385" idx="2"/>
          </p:cNvCxnSpPr>
          <p:nvPr/>
        </p:nvCxnSpPr>
        <p:spPr>
          <a:xfrm>
            <a:off x="3944125" y="2449413"/>
            <a:ext cx="455400" cy="23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88" name="Google Shape;388;p16"/>
          <p:cNvCxnSpPr>
            <a:stCxn id="379" idx="2"/>
            <a:endCxn id="386" idx="0"/>
          </p:cNvCxnSpPr>
          <p:nvPr/>
        </p:nvCxnSpPr>
        <p:spPr>
          <a:xfrm rot="5400000">
            <a:off x="2647525" y="2748213"/>
            <a:ext cx="429000" cy="794700"/>
          </a:xfrm>
          <a:prstGeom prst="curvedConnector3">
            <a:avLst>
              <a:gd fmla="val 4999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89" name="Google Shape;389;p16"/>
          <p:cNvCxnSpPr>
            <a:stCxn id="376" idx="3"/>
            <a:endCxn id="378" idx="1"/>
          </p:cNvCxnSpPr>
          <p:nvPr/>
        </p:nvCxnSpPr>
        <p:spPr>
          <a:xfrm flipH="1" rot="10800000">
            <a:off x="1878425" y="1057063"/>
            <a:ext cx="696300" cy="151800"/>
          </a:xfrm>
          <a:prstGeom prst="curved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90" name="Google Shape;390;p16">
            <a:hlinkClick action="ppaction://hlinksldjump" r:id="rId4"/>
          </p:cNvPr>
          <p:cNvSpPr/>
          <p:nvPr/>
        </p:nvSpPr>
        <p:spPr>
          <a:xfrm>
            <a:off x="5724725" y="469750"/>
            <a:ext cx="1926900" cy="12165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   利用上架的應用程式中的程式說明，存下出現頻率前五名的標籤。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391" name="Google Shape;391;p16"/>
          <p:cNvCxnSpPr>
            <a:stCxn id="380" idx="6"/>
            <a:endCxn id="390" idx="1"/>
          </p:cNvCxnSpPr>
          <p:nvPr/>
        </p:nvCxnSpPr>
        <p:spPr>
          <a:xfrm>
            <a:off x="5163925" y="453875"/>
            <a:ext cx="560700" cy="624000"/>
          </a:xfrm>
          <a:prstGeom prst="curvedConnector3">
            <a:avLst>
              <a:gd fmla="val 5000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92" name="Google Shape;392;p16"/>
          <p:cNvCxnSpPr>
            <a:stCxn id="385" idx="6"/>
            <a:endCxn id="390" idx="1"/>
          </p:cNvCxnSpPr>
          <p:nvPr/>
        </p:nvCxnSpPr>
        <p:spPr>
          <a:xfrm flipH="1" rot="10800000">
            <a:off x="5163925" y="1077925"/>
            <a:ext cx="560700" cy="1394700"/>
          </a:xfrm>
          <a:prstGeom prst="curvedConnector3">
            <a:avLst>
              <a:gd fmla="val 5000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93" name="Google Shape;393;p16"/>
          <p:cNvCxnSpPr>
            <a:stCxn id="390" idx="3"/>
            <a:endCxn id="390" idx="0"/>
          </p:cNvCxnSpPr>
          <p:nvPr/>
        </p:nvCxnSpPr>
        <p:spPr>
          <a:xfrm rot="10800000">
            <a:off x="6688325" y="469600"/>
            <a:ext cx="963300" cy="608400"/>
          </a:xfrm>
          <a:prstGeom prst="bentConnector4">
            <a:avLst>
              <a:gd fmla="val -24720" name="adj1"/>
              <a:gd fmla="val 139115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394" name="Google Shape;394;p16"/>
          <p:cNvSpPr txBox="1"/>
          <p:nvPr/>
        </p:nvSpPr>
        <p:spPr>
          <a:xfrm>
            <a:off x="8121825" y="319950"/>
            <a:ext cx="334500" cy="25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latin typeface="Microsoft JhengHei"/>
                <a:ea typeface="Microsoft JhengHei"/>
                <a:cs typeface="Microsoft JhengHei"/>
                <a:sym typeface="Microsoft JhengHei"/>
              </a:rPr>
              <a:t>  利用初期找到的標籤來改善斷詞</a:t>
            </a:r>
            <a:endParaRPr sz="1000"/>
          </a:p>
        </p:txBody>
      </p:sp>
      <p:sp>
        <p:nvSpPr>
          <p:cNvPr id="395" name="Google Shape;395;p16"/>
          <p:cNvSpPr txBox="1"/>
          <p:nvPr/>
        </p:nvSpPr>
        <p:spPr>
          <a:xfrm>
            <a:off x="7950175" y="294600"/>
            <a:ext cx="334500" cy="29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latin typeface="Microsoft JhengHei"/>
                <a:ea typeface="Microsoft JhengHei"/>
                <a:cs typeface="Microsoft JhengHei"/>
                <a:sym typeface="Microsoft JhengHei"/>
              </a:rPr>
              <a:t>|</a:t>
            </a:r>
            <a:endParaRPr sz="10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latin typeface="Microsoft JhengHei"/>
                <a:ea typeface="Microsoft JhengHei"/>
                <a:cs typeface="Microsoft JhengHei"/>
                <a:sym typeface="Microsoft JhengHei"/>
              </a:rPr>
              <a:t>對應用程式說明客製化</a:t>
            </a:r>
            <a:endParaRPr sz="10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396" name="Google Shape;396;p16"/>
          <p:cNvCxnSpPr>
            <a:stCxn id="390" idx="2"/>
            <a:endCxn id="377" idx="0"/>
          </p:cNvCxnSpPr>
          <p:nvPr/>
        </p:nvCxnSpPr>
        <p:spPr>
          <a:xfrm rot="5400000">
            <a:off x="3894725" y="1286200"/>
            <a:ext cx="2393400" cy="3193500"/>
          </a:xfrm>
          <a:prstGeom prst="bentConnector3">
            <a:avLst>
              <a:gd fmla="val 6394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97" name="Google Shape;397;p16"/>
          <p:cNvSpPr txBox="1"/>
          <p:nvPr/>
        </p:nvSpPr>
        <p:spPr>
          <a:xfrm>
            <a:off x="4220050" y="2919250"/>
            <a:ext cx="15858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latin typeface="Microsoft JhengHei"/>
                <a:ea typeface="Microsoft JhengHei"/>
                <a:cs typeface="Microsoft JhengHei"/>
                <a:sym typeface="Microsoft JhengHei"/>
              </a:rPr>
              <a:t>標籤資訊不足的應用程式</a:t>
            </a:r>
            <a:endParaRPr sz="1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98" name="Google Shape;398;p16"/>
          <p:cNvSpPr/>
          <p:nvPr/>
        </p:nvSpPr>
        <p:spPr>
          <a:xfrm>
            <a:off x="5689150" y="4278475"/>
            <a:ext cx="764400" cy="7644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中英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99" name="Google Shape;399;p16"/>
          <p:cNvSpPr/>
          <p:nvPr/>
        </p:nvSpPr>
        <p:spPr>
          <a:xfrm>
            <a:off x="5689138" y="3360075"/>
            <a:ext cx="764400" cy="7644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其他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400" name="Google Shape;400;p16"/>
          <p:cNvCxnSpPr>
            <a:stCxn id="377" idx="3"/>
            <a:endCxn id="398" idx="2"/>
          </p:cNvCxnSpPr>
          <p:nvPr/>
        </p:nvCxnSpPr>
        <p:spPr>
          <a:xfrm>
            <a:off x="4259075" y="4561225"/>
            <a:ext cx="1430100" cy="99600"/>
          </a:xfrm>
          <a:prstGeom prst="curved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01" name="Google Shape;401;p16"/>
          <p:cNvCxnSpPr>
            <a:stCxn id="399" idx="2"/>
            <a:endCxn id="377" idx="3"/>
          </p:cNvCxnSpPr>
          <p:nvPr/>
        </p:nvCxnSpPr>
        <p:spPr>
          <a:xfrm flipH="1">
            <a:off x="4259038" y="3742275"/>
            <a:ext cx="1430100" cy="819000"/>
          </a:xfrm>
          <a:prstGeom prst="curved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402" name="Google Shape;402;p16"/>
          <p:cNvSpPr/>
          <p:nvPr/>
        </p:nvSpPr>
        <p:spPr>
          <a:xfrm>
            <a:off x="6759800" y="2961350"/>
            <a:ext cx="2301000" cy="18795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得到的資料內容: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1. 在GooglePlay的存無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2. GooglePlay的分類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3. GooglePlay說明的  關鍵詞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4. 搜尋引擎上的敘述關鍵詞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5. GooglePlay的斷詞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403" name="Google Shape;403;p16"/>
          <p:cNvCxnSpPr>
            <a:stCxn id="398" idx="6"/>
            <a:endCxn id="402" idx="1"/>
          </p:cNvCxnSpPr>
          <p:nvPr/>
        </p:nvCxnSpPr>
        <p:spPr>
          <a:xfrm flipH="1" rot="10800000">
            <a:off x="6453550" y="3901075"/>
            <a:ext cx="306300" cy="759600"/>
          </a:xfrm>
          <a:prstGeom prst="curvedConnector3">
            <a:avLst>
              <a:gd fmla="val 499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04" name="Google Shape;404;p16"/>
          <p:cNvCxnSpPr>
            <a:stCxn id="390" idx="2"/>
            <a:endCxn id="402" idx="0"/>
          </p:cNvCxnSpPr>
          <p:nvPr/>
        </p:nvCxnSpPr>
        <p:spPr>
          <a:xfrm flipH="1" rot="-5400000">
            <a:off x="6661775" y="1712650"/>
            <a:ext cx="1275000" cy="1222200"/>
          </a:xfrm>
          <a:prstGeom prst="curvedConnector3">
            <a:avLst>
              <a:gd fmla="val 500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05" name="Google Shape;405;p16"/>
          <p:cNvSpPr/>
          <p:nvPr/>
        </p:nvSpPr>
        <p:spPr>
          <a:xfrm>
            <a:off x="2730275" y="4079575"/>
            <a:ext cx="1528800" cy="963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B7B7B7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利用名稱尋找</a:t>
            </a:r>
            <a:endParaRPr>
              <a:solidFill>
                <a:srgbClr val="B7B7B7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06" name="Google Shape;406;p16"/>
          <p:cNvSpPr/>
          <p:nvPr/>
        </p:nvSpPr>
        <p:spPr>
          <a:xfrm>
            <a:off x="5689150" y="4271275"/>
            <a:ext cx="764400" cy="7644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CCCCC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中英</a:t>
            </a:r>
            <a:endParaRPr>
              <a:solidFill>
                <a:srgbClr val="CCCCC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07" name="Google Shape;407;p16"/>
          <p:cNvSpPr/>
          <p:nvPr/>
        </p:nvSpPr>
        <p:spPr>
          <a:xfrm>
            <a:off x="5689138" y="3352875"/>
            <a:ext cx="764400" cy="764400"/>
          </a:xfrm>
          <a:prstGeom prst="ellipse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CCCCC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其他</a:t>
            </a:r>
            <a:endParaRPr>
              <a:solidFill>
                <a:srgbClr val="CCCCC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408" name="Google Shape;408;p16"/>
          <p:cNvCxnSpPr>
            <a:stCxn id="405" idx="3"/>
            <a:endCxn id="406" idx="2"/>
          </p:cNvCxnSpPr>
          <p:nvPr/>
        </p:nvCxnSpPr>
        <p:spPr>
          <a:xfrm>
            <a:off x="4259075" y="4561225"/>
            <a:ext cx="1430100" cy="92400"/>
          </a:xfrm>
          <a:prstGeom prst="curvedConnector3">
            <a:avLst>
              <a:gd fmla="val 49999" name="adj1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09" name="Google Shape;409;p16"/>
          <p:cNvCxnSpPr>
            <a:stCxn id="407" idx="2"/>
            <a:endCxn id="405" idx="3"/>
          </p:cNvCxnSpPr>
          <p:nvPr/>
        </p:nvCxnSpPr>
        <p:spPr>
          <a:xfrm flipH="1">
            <a:off x="4259038" y="3735075"/>
            <a:ext cx="1430100" cy="826200"/>
          </a:xfrm>
          <a:prstGeom prst="curvedConnector3">
            <a:avLst>
              <a:gd fmla="val 49999" name="adj1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410" name="Google Shape;410;p16"/>
          <p:cNvSpPr/>
          <p:nvPr/>
        </p:nvSpPr>
        <p:spPr>
          <a:xfrm>
            <a:off x="6759800" y="2954150"/>
            <a:ext cx="2301000" cy="18795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CCCCC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得到的資料內容:</a:t>
            </a:r>
            <a:endParaRPr>
              <a:solidFill>
                <a:srgbClr val="CCCCC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CCCCC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 在GooglePlay的存無</a:t>
            </a:r>
            <a:endParaRPr>
              <a:solidFill>
                <a:srgbClr val="CCCCC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CCCCC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2. GooglePlay的分類</a:t>
            </a:r>
            <a:endParaRPr>
              <a:solidFill>
                <a:srgbClr val="CCCCC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CCCCC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3. GooglePlay說明的  關鍵詞</a:t>
            </a:r>
            <a:endParaRPr>
              <a:solidFill>
                <a:srgbClr val="CCCCC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CCCCC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4. 搜尋引擎上的敘述關鍵詞</a:t>
            </a:r>
            <a:endParaRPr>
              <a:solidFill>
                <a:srgbClr val="CCCCC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CCCCC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5. GooglePlay的斷詞</a:t>
            </a:r>
            <a:endParaRPr>
              <a:solidFill>
                <a:srgbClr val="CCCCC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411" name="Google Shape;411;p16"/>
          <p:cNvCxnSpPr>
            <a:stCxn id="406" idx="6"/>
            <a:endCxn id="410" idx="1"/>
          </p:cNvCxnSpPr>
          <p:nvPr/>
        </p:nvCxnSpPr>
        <p:spPr>
          <a:xfrm flipH="1" rot="10800000">
            <a:off x="6453550" y="3893875"/>
            <a:ext cx="306300" cy="759600"/>
          </a:xfrm>
          <a:prstGeom prst="curvedConnector3">
            <a:avLst>
              <a:gd fmla="val 49992" name="adj1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7"/>
          <p:cNvSpPr txBox="1"/>
          <p:nvPr>
            <p:ph type="title"/>
          </p:nvPr>
        </p:nvSpPr>
        <p:spPr>
          <a:xfrm>
            <a:off x="1303800" y="718000"/>
            <a:ext cx="7030500" cy="6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利用ID尋找</a:t>
            </a:r>
            <a:endParaRPr/>
          </a:p>
        </p:txBody>
      </p:sp>
      <p:pic>
        <p:nvPicPr>
          <p:cNvPr id="417" name="Google Shape;4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296925"/>
            <a:ext cx="6069074" cy="3742275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17"/>
          <p:cNvSpPr/>
          <p:nvPr/>
        </p:nvSpPr>
        <p:spPr>
          <a:xfrm>
            <a:off x="3877525" y="1258000"/>
            <a:ext cx="1584300" cy="3264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17"/>
          <p:cNvSpPr/>
          <p:nvPr/>
        </p:nvSpPr>
        <p:spPr>
          <a:xfrm>
            <a:off x="3423700" y="3519225"/>
            <a:ext cx="1027200" cy="2469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17"/>
          <p:cNvSpPr txBox="1"/>
          <p:nvPr/>
        </p:nvSpPr>
        <p:spPr>
          <a:xfrm>
            <a:off x="3754075" y="718000"/>
            <a:ext cx="18312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原始資料的id來自Googleplay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21" name="Google Shape;421;p17"/>
          <p:cNvSpPr txBox="1"/>
          <p:nvPr/>
        </p:nvSpPr>
        <p:spPr>
          <a:xfrm>
            <a:off x="4398925" y="3430825"/>
            <a:ext cx="5415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存下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422" name="Google Shape;42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9653" y="0"/>
            <a:ext cx="414004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17"/>
          <p:cNvSpPr/>
          <p:nvPr/>
        </p:nvSpPr>
        <p:spPr>
          <a:xfrm>
            <a:off x="2858375" y="3137050"/>
            <a:ext cx="3328200" cy="19347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17">
            <a:hlinkClick action="ppaction://hlinksldjump" r:id="rId5"/>
          </p:cNvPr>
          <p:cNvSpPr/>
          <p:nvPr/>
        </p:nvSpPr>
        <p:spPr>
          <a:xfrm>
            <a:off x="565300" y="660850"/>
            <a:ext cx="613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17">
            <a:hlinkClick action="ppaction://hlinksldjump" r:id="rId6"/>
          </p:cNvPr>
          <p:cNvSpPr/>
          <p:nvPr/>
        </p:nvSpPr>
        <p:spPr>
          <a:xfrm>
            <a:off x="8488289" y="4527400"/>
            <a:ext cx="528300" cy="5118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700"/>
              <a:t>Next</a:t>
            </a:r>
            <a:endParaRPr sz="7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32" name="Google Shape;43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6" y="-31850"/>
            <a:ext cx="511968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18"/>
          <p:cNvSpPr/>
          <p:nvPr/>
        </p:nvSpPr>
        <p:spPr>
          <a:xfrm>
            <a:off x="3479425" y="4243775"/>
            <a:ext cx="310500" cy="2880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18"/>
          <p:cNvSpPr/>
          <p:nvPr/>
        </p:nvSpPr>
        <p:spPr>
          <a:xfrm>
            <a:off x="3249650" y="3910475"/>
            <a:ext cx="540300" cy="2880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5" name="Google Shape;43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338" y="1435000"/>
            <a:ext cx="8124825" cy="22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78512" y="0"/>
            <a:ext cx="793647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18">
            <a:hlinkClick action="ppaction://hlinksldjump" r:id="rId6"/>
          </p:cNvPr>
          <p:cNvSpPr/>
          <p:nvPr/>
        </p:nvSpPr>
        <p:spPr>
          <a:xfrm>
            <a:off x="8544014" y="4512175"/>
            <a:ext cx="528300" cy="5118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700"/>
              <a:t>Next</a:t>
            </a:r>
            <a:endParaRPr sz="700"/>
          </a:p>
        </p:txBody>
      </p:sp>
      <p:sp>
        <p:nvSpPr>
          <p:cNvPr id="438" name="Google Shape;438;p18">
            <a:hlinkClick action="ppaction://hlinksldjump" r:id="rId7"/>
          </p:cNvPr>
          <p:cNvSpPr/>
          <p:nvPr/>
        </p:nvSpPr>
        <p:spPr>
          <a:xfrm>
            <a:off x="565300" y="660850"/>
            <a:ext cx="613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45" name="Google Shape;44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6199" y="513941"/>
            <a:ext cx="7559226" cy="4513722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19"/>
          <p:cNvSpPr/>
          <p:nvPr/>
        </p:nvSpPr>
        <p:spPr>
          <a:xfrm>
            <a:off x="4657825" y="732500"/>
            <a:ext cx="796200" cy="2070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19"/>
          <p:cNvSpPr/>
          <p:nvPr/>
        </p:nvSpPr>
        <p:spPr>
          <a:xfrm>
            <a:off x="6315050" y="3432775"/>
            <a:ext cx="796200" cy="2070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19"/>
          <p:cNvSpPr/>
          <p:nvPr/>
        </p:nvSpPr>
        <p:spPr>
          <a:xfrm>
            <a:off x="7979225" y="2054225"/>
            <a:ext cx="796200" cy="6210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19">
            <a:hlinkClick/>
          </p:cNvPr>
          <p:cNvSpPr/>
          <p:nvPr/>
        </p:nvSpPr>
        <p:spPr>
          <a:xfrm>
            <a:off x="493650" y="660850"/>
            <a:ext cx="724500" cy="76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0" name="Google Shape;45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900" y="227075"/>
            <a:ext cx="8496300" cy="48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19"/>
          <p:cNvSpPr/>
          <p:nvPr/>
        </p:nvSpPr>
        <p:spPr>
          <a:xfrm>
            <a:off x="8238950" y="2270025"/>
            <a:ext cx="724500" cy="207000"/>
          </a:xfrm>
          <a:prstGeom prst="rect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19"/>
          <p:cNvSpPr/>
          <p:nvPr/>
        </p:nvSpPr>
        <p:spPr>
          <a:xfrm>
            <a:off x="8238950" y="3577125"/>
            <a:ext cx="724500" cy="207000"/>
          </a:xfrm>
          <a:prstGeom prst="rect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19"/>
          <p:cNvSpPr/>
          <p:nvPr/>
        </p:nvSpPr>
        <p:spPr>
          <a:xfrm>
            <a:off x="8238950" y="517425"/>
            <a:ext cx="724500" cy="207000"/>
          </a:xfrm>
          <a:prstGeom prst="rect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19"/>
          <p:cNvSpPr/>
          <p:nvPr/>
        </p:nvSpPr>
        <p:spPr>
          <a:xfrm>
            <a:off x="8238950" y="1786125"/>
            <a:ext cx="724500" cy="468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19">
            <a:hlinkClick action="ppaction://hlinksldjump" r:id="rId5"/>
          </p:cNvPr>
          <p:cNvSpPr/>
          <p:nvPr/>
        </p:nvSpPr>
        <p:spPr>
          <a:xfrm>
            <a:off x="8544014" y="4512175"/>
            <a:ext cx="528300" cy="5118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700"/>
              <a:t>Next</a:t>
            </a:r>
            <a:endParaRPr sz="7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停用詞(Stopwords)條件：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61" name="Google Shape;461;p20"/>
          <p:cNvSpPr txBox="1"/>
          <p:nvPr>
            <p:ph idx="1" type="body"/>
          </p:nvPr>
        </p:nvSpPr>
        <p:spPr>
          <a:xfrm>
            <a:off x="1264000" y="1639700"/>
            <a:ext cx="7030500" cy="31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>
                <a:latin typeface="Microsoft JhengHei"/>
                <a:ea typeface="Microsoft JhengHei"/>
                <a:cs typeface="Microsoft JhengHei"/>
                <a:sym typeface="Microsoft JhengHei"/>
              </a:rPr>
              <a:t>1.</a:t>
            </a:r>
            <a:r>
              <a:rPr lang="zh-TW" sz="1700">
                <a:latin typeface="Microsoft JhengHei"/>
                <a:ea typeface="Microsoft JhengHei"/>
                <a:cs typeface="Microsoft JhengHei"/>
                <a:sym typeface="Microsoft JhengHei"/>
              </a:rPr>
              <a:t>泛用字 : 如game、apps、新增....等時常出現在應用程式介紹的字詞</a:t>
            </a:r>
            <a:endParaRPr sz="17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700">
                <a:latin typeface="Microsoft JhengHei"/>
                <a:ea typeface="Microsoft JhengHei"/>
                <a:cs typeface="Microsoft JhengHei"/>
                <a:sym typeface="Microsoft JhengHei"/>
              </a:rPr>
              <a:t>2.量詞、數字</a:t>
            </a:r>
            <a:endParaRPr sz="17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700">
                <a:latin typeface="Microsoft JhengHei"/>
                <a:ea typeface="Microsoft JhengHei"/>
                <a:cs typeface="Microsoft JhengHei"/>
                <a:sym typeface="Microsoft JhengHei"/>
              </a:rPr>
              <a:t>3.該應用程式的公司名稱</a:t>
            </a:r>
            <a:endParaRPr sz="17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700">
                <a:latin typeface="Microsoft JhengHei"/>
                <a:ea typeface="Microsoft JhengHei"/>
                <a:cs typeface="Microsoft JhengHei"/>
                <a:sym typeface="Microsoft JhengHei"/>
              </a:rPr>
              <a:t>4.字串長度為1的字詞</a:t>
            </a:r>
            <a:endParaRPr sz="17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700">
                <a:latin typeface="Microsoft JhengHei"/>
                <a:ea typeface="Microsoft JhengHei"/>
                <a:cs typeface="Microsoft JhengHei"/>
                <a:sym typeface="Microsoft JhengHei"/>
              </a:rPr>
              <a:t>5.</a:t>
            </a:r>
            <a:r>
              <a:rPr lang="zh-TW" sz="1700">
                <a:latin typeface="Microsoft JhengHei"/>
                <a:ea typeface="Microsoft JhengHei"/>
                <a:cs typeface="Microsoft JhengHei"/>
                <a:sym typeface="Microsoft JhengHei"/>
              </a:rPr>
              <a:t>無法辨認的字 </a:t>
            </a:r>
            <a:endParaRPr sz="17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700">
                <a:latin typeface="Microsoft JhengHei"/>
                <a:ea typeface="Microsoft JhengHei"/>
                <a:cs typeface="Microsoft JhengHei"/>
                <a:sym typeface="Microsoft JhengHei"/>
              </a:rPr>
              <a:t>6.出現頻率只為1</a:t>
            </a:r>
            <a:endParaRPr sz="17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0">
            <a:hlinkClick action="ppaction://hlinksldjump" r:id="rId3"/>
          </p:cNvPr>
          <p:cNvSpPr/>
          <p:nvPr/>
        </p:nvSpPr>
        <p:spPr>
          <a:xfrm>
            <a:off x="8544014" y="4512175"/>
            <a:ext cx="528300" cy="5118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700"/>
              <a:t>Next</a:t>
            </a:r>
            <a:endParaRPr sz="7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1"/>
          <p:cNvSpPr txBox="1"/>
          <p:nvPr>
            <p:ph type="title"/>
          </p:nvPr>
        </p:nvSpPr>
        <p:spPr>
          <a:xfrm>
            <a:off x="1216225" y="7180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>
                <a:latin typeface="Microsoft JhengHei"/>
                <a:ea typeface="Microsoft JhengHei"/>
                <a:cs typeface="Microsoft JhengHei"/>
                <a:sym typeface="Microsoft JhengHei"/>
              </a:rPr>
              <a:t>未來方向</a:t>
            </a:r>
            <a:endParaRPr sz="36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68" name="Google Shape;468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icrosoft JhengHei"/>
              <a:buAutoNum type="arabicPeriod"/>
            </a:pPr>
            <a:r>
              <a:rPr lang="zh-TW" sz="1700">
                <a:latin typeface="Microsoft JhengHei"/>
                <a:ea typeface="Microsoft JhengHei"/>
                <a:cs typeface="Microsoft JhengHei"/>
                <a:sym typeface="Microsoft JhengHei"/>
              </a:rPr>
              <a:t>嘗試使用tf-idf 及類神經網路，來對相似的app進行分類。</a:t>
            </a:r>
            <a:endParaRPr sz="17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icrosoft JhengHei"/>
              <a:buAutoNum type="arabicPeriod"/>
            </a:pPr>
            <a:r>
              <a:rPr lang="zh-TW" sz="1700">
                <a:latin typeface="Microsoft JhengHei"/>
                <a:ea typeface="Microsoft JhengHei"/>
                <a:cs typeface="Microsoft JhengHei"/>
                <a:sym typeface="Microsoft JhengHei"/>
              </a:rPr>
              <a:t>改善停用詞</a:t>
            </a:r>
            <a:endParaRPr sz="17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