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notesMasterIdLst>
    <p:notesMasterId r:id="rId26"/>
  </p:notesMasterIdLst>
  <p:sldIdLst>
    <p:sldId id="272" r:id="rId4"/>
    <p:sldId id="297" r:id="rId5"/>
    <p:sldId id="316" r:id="rId6"/>
    <p:sldId id="436" r:id="rId7"/>
    <p:sldId id="463" r:id="rId8"/>
    <p:sldId id="457" r:id="rId9"/>
    <p:sldId id="465" r:id="rId10"/>
    <p:sldId id="458" r:id="rId11"/>
    <p:sldId id="474" r:id="rId12"/>
    <p:sldId id="478" r:id="rId13"/>
    <p:sldId id="475" r:id="rId14"/>
    <p:sldId id="476" r:id="rId15"/>
    <p:sldId id="477" r:id="rId16"/>
    <p:sldId id="479" r:id="rId17"/>
    <p:sldId id="481" r:id="rId18"/>
    <p:sldId id="480" r:id="rId19"/>
    <p:sldId id="466" r:id="rId20"/>
    <p:sldId id="472" r:id="rId21"/>
    <p:sldId id="470" r:id="rId22"/>
    <p:sldId id="471" r:id="rId23"/>
    <p:sldId id="483" r:id="rId24"/>
    <p:sldId id="27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2018/9/12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2018/9/12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indexing.html?highlight=slice" TargetMode="External"/><Relationship Id="rId2" Type="http://schemas.openxmlformats.org/officeDocument/2006/relationships/hyperlink" Target="https://pandas.pydata.org/pandas-docs/stable/io.html?highlight=rea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andas.pydata.org/pandas-docs/stable/missing_data.html" TargetMode="External"/><Relationship Id="rId5" Type="http://schemas.openxmlformats.org/officeDocument/2006/relationships/hyperlink" Target="https://pandas.pydata.org/pandas-docs/stable/groupby.html?highlight=group" TargetMode="External"/><Relationship Id="rId4" Type="http://schemas.openxmlformats.org/officeDocument/2006/relationships/hyperlink" Target="https://pandas.pydata.org/pandas-docs/stable/merging.html?highlight=mergi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第十三週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2018.09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沿著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axis=0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</a:rPr>
              <a:t>合併表格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217920" y="1608986"/>
            <a:ext cx="4937760" cy="73628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沿著</a:t>
            </a:r>
            <a:r>
              <a:rPr lang="en-US" altLang="zh-TW" dirty="0" smtClean="0">
                <a:solidFill>
                  <a:schemeClr val="tx1"/>
                </a:solidFill>
              </a:rPr>
              <a:t>axis=1</a:t>
            </a:r>
            <a:r>
              <a:rPr lang="zh-TW" altLang="en-US" dirty="0" smtClean="0">
                <a:solidFill>
                  <a:schemeClr val="tx1"/>
                </a:solidFill>
              </a:rPr>
              <a:t>合併表格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9743"/>
            <a:ext cx="5574363" cy="2520000"/>
          </a:xfrm>
        </p:spPr>
      </p:pic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14193"/>
            <a:ext cx="3762587" cy="40426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48" b="21333"/>
          <a:stretch/>
        </p:blipFill>
        <p:spPr>
          <a:xfrm>
            <a:off x="6217920" y="2345268"/>
            <a:ext cx="4890347" cy="3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pd.append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：既有表格新增資料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150000"/>
              </a:lnSpc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89838" lvl="2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 smtClean="0">
                <a:latin typeface="微軟正黑體" panose="020B0604030504040204" pitchFamily="34" charset="-120"/>
              </a:rPr>
              <a:t>ignore_index</a:t>
            </a:r>
            <a:r>
              <a:rPr lang="zh-TW" altLang="en-US" sz="2200" dirty="0" smtClean="0">
                <a:latin typeface="微軟正黑體" panose="020B0604030504040204" pitchFamily="34" charset="-120"/>
              </a:rPr>
              <a:t>：是否忽略原有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index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68"/>
          <a:stretch/>
        </p:blipFill>
        <p:spPr>
          <a:xfrm>
            <a:off x="6805662" y="1984627"/>
            <a:ext cx="4350018" cy="43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資料合併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pd.merge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89838" lvl="2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：指定欄位作為合併時的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 marL="989838" lvl="2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：指定表格合併方式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=left join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 =inner join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 = outer join</a:t>
            </a:r>
          </a:p>
          <a:p>
            <a:pPr marL="989838" lvl="2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left_index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right_index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：是否指定兩表的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為合併時的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6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557867"/>
            <a:ext cx="10058401" cy="5090159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pd.merge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下表是根據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key1, key2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合併表格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6958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join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 join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 join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83" r="18772" b="-1"/>
          <a:stretch/>
        </p:blipFill>
        <p:spPr>
          <a:xfrm>
            <a:off x="3521556" y="2220425"/>
            <a:ext cx="5718389" cy="1344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10979" b="15922"/>
          <a:stretch/>
        </p:blipFill>
        <p:spPr>
          <a:xfrm>
            <a:off x="3733802" y="3514513"/>
            <a:ext cx="5534960" cy="11768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15099" r="3208" b="10634"/>
          <a:stretch/>
        </p:blipFill>
        <p:spPr>
          <a:xfrm>
            <a:off x="3733802" y="4737064"/>
            <a:ext cx="5486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分組運算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根據單一欄位分組：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grouped 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df.groupby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根據多個欄位分組：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grouped 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df.groupby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2’])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分組後單一欄位運算：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grouped_mean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df.groupby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1’)[‘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2’].mean()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分組後多個欄位運算：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grouped 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df.groupby</a:t>
            </a:r>
            <a:r>
              <a:rPr lang="en-US" altLang="zh-TW" dirty="0" smtClean="0">
                <a:latin typeface="微軟正黑體" panose="020B0604030504040204" pitchFamily="34" charset="-120"/>
              </a:rPr>
              <a:t>([‘</a:t>
            </a:r>
            <a:r>
              <a:rPr lang="zh-TW" altLang="en-US" dirty="0">
                <a:latin typeface="微軟正黑體" panose="020B0604030504040204" pitchFamily="34" charset="-120"/>
              </a:rPr>
              <a:t>欄位</a:t>
            </a:r>
            <a:r>
              <a:rPr lang="en-US" altLang="zh-TW" dirty="0">
                <a:latin typeface="微軟正黑體" panose="020B0604030504040204" pitchFamily="34" charset="-120"/>
              </a:rPr>
              <a:t>1’,</a:t>
            </a: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</a:rPr>
              <a:t>‘</a:t>
            </a:r>
            <a:r>
              <a:rPr lang="zh-TW" altLang="en-US" dirty="0">
                <a:latin typeface="微軟正黑體" panose="020B0604030504040204" pitchFamily="34" charset="-120"/>
              </a:rPr>
              <a:t>欄位</a:t>
            </a:r>
            <a:r>
              <a:rPr lang="en-US" altLang="zh-TW" dirty="0">
                <a:latin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</a:rPr>
              <a:t>’]).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agg</a:t>
            </a:r>
            <a:r>
              <a:rPr lang="en-US" altLang="zh-TW" dirty="0" smtClean="0">
                <a:latin typeface="微軟正黑體" panose="020B0604030504040204" pitchFamily="34" charset="-120"/>
              </a:rPr>
              <a:t>({</a:t>
            </a:r>
            <a:r>
              <a:rPr lang="zh-TW" altLang="en-US" dirty="0" smtClean="0">
                <a:latin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</a:rPr>
              <a:t>′min′,</a:t>
            </a:r>
            <a:br>
              <a:rPr lang="en-US" altLang="zh-TW" dirty="0" smtClean="0">
                <a:latin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</a:rPr>
              <a:t>                                                                                                                                         </a:t>
            </a:r>
            <a:r>
              <a:rPr lang="zh-TW" altLang="en-US" dirty="0" smtClean="0">
                <a:latin typeface="微軟正黑體" panose="020B0604030504040204" pitchFamily="34" charset="-120"/>
              </a:rPr>
              <a:t>欄位</a:t>
            </a:r>
            <a:r>
              <a:rPr lang="en-US" altLang="zh-TW" dirty="0" smtClean="0">
                <a:latin typeface="微軟正黑體" panose="020B0604030504040204" pitchFamily="34" charset="-120"/>
              </a:rPr>
              <a:t>4</a:t>
            </a:r>
            <a:r>
              <a:rPr lang="zh-TW" altLang="en-US" dirty="0" smtClean="0">
                <a:latin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</a:rPr>
              <a:t>′</a:t>
            </a:r>
            <a:r>
              <a:rPr lang="en-US" altLang="zh-TW" dirty="0" smtClean="0">
                <a:latin typeface="微軟正黑體" panose="020B0604030504040204" pitchFamily="34" charset="-120"/>
              </a:rPr>
              <a:t>max′,})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2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分組運算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篩選特定分組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61" y="2549927"/>
            <a:ext cx="3469271" cy="36561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280" y="2916781"/>
            <a:ext cx="3470400" cy="339935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854806" y="4106333"/>
            <a:ext cx="609600" cy="7958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758128" y="2446867"/>
            <a:ext cx="3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挑出組別為</a:t>
            </a:r>
            <a:r>
              <a:rPr lang="en-US" altLang="zh-TW" dirty="0" smtClean="0"/>
              <a:t>class0, user0</a:t>
            </a:r>
            <a:r>
              <a:rPr lang="zh-TW" altLang="en-US" dirty="0" smtClean="0"/>
              <a:t>的數據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3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分組運算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可用的運算函數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2138501"/>
            <a:ext cx="5833533" cy="40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604173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各欄位的遺失值數目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df.isnull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().sum()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：會顯示出各欄位遺失值數目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df.info()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：會顯示各欄位非遺失值數目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注意字串形式的遺失值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np.nan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遺失值會被計算到，但‘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’則不會。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4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30867"/>
            <a:ext cx="10058401" cy="4910666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800" dirty="0" err="1" smtClean="0"/>
              <a:t>fillna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：將遺失值取代為指定值</a:t>
            </a:r>
            <a:endParaRPr lang="en-US" altLang="zh-TW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55" y="2025245"/>
            <a:ext cx="4162278" cy="43065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0598" y="2360692"/>
            <a:ext cx="56134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 smtClean="0">
                <a:latin typeface="+mn-ea"/>
              </a:rPr>
              <a:t>填補策略</a:t>
            </a:r>
            <a:r>
              <a:rPr lang="zh-TW" altLang="en-US" sz="2200" dirty="0" smtClean="0">
                <a:latin typeface="+mn-ea"/>
              </a:rPr>
              <a:t>：</a:t>
            </a:r>
            <a:endParaRPr lang="en-US" altLang="zh-TW" sz="2200" dirty="0" smtClean="0">
              <a:latin typeface="+mn-ea"/>
            </a:endParaRPr>
          </a:p>
          <a:p>
            <a:r>
              <a:rPr lang="en-US" altLang="zh-TW" sz="2200" dirty="0" err="1">
                <a:latin typeface="+mn-ea"/>
              </a:rPr>
              <a:t>df</a:t>
            </a:r>
            <a:r>
              <a:rPr lang="en-US" altLang="zh-TW" sz="2200" dirty="0">
                <a:latin typeface="+mn-ea"/>
              </a:rPr>
              <a:t> = </a:t>
            </a:r>
            <a:r>
              <a:rPr lang="en-US" altLang="zh-TW" sz="2200" dirty="0" err="1">
                <a:latin typeface="+mn-ea"/>
              </a:rPr>
              <a:t>df.fillna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df.mean</a:t>
            </a:r>
            <a:r>
              <a:rPr lang="en-US" altLang="zh-TW" sz="2200" dirty="0">
                <a:latin typeface="+mn-ea"/>
              </a:rPr>
              <a:t>())	</a:t>
            </a:r>
            <a:endParaRPr lang="en-US" altLang="zh-TW" sz="2200" dirty="0" smtClean="0">
              <a:latin typeface="+mn-ea"/>
            </a:endParaRPr>
          </a:p>
          <a:p>
            <a:r>
              <a:rPr lang="zh-TW" altLang="en-US" sz="2200" dirty="0">
                <a:latin typeface="+mn-ea"/>
              </a:rPr>
              <a:t> </a:t>
            </a:r>
            <a:r>
              <a:rPr lang="zh-TW" altLang="en-US" sz="2200" dirty="0" smtClean="0">
                <a:latin typeface="+mn-ea"/>
              </a:rPr>
              <a:t>       </a:t>
            </a:r>
            <a:r>
              <a:rPr lang="en-US" altLang="zh-TW" sz="2200" dirty="0" smtClean="0">
                <a:latin typeface="+mn-ea"/>
              </a:rPr>
              <a:t>#</a:t>
            </a:r>
            <a:r>
              <a:rPr lang="zh-TW" altLang="en-US" sz="2200" dirty="0">
                <a:latin typeface="+mn-ea"/>
              </a:rPr>
              <a:t>填入各</a:t>
            </a:r>
            <a:r>
              <a:rPr lang="en-US" altLang="zh-TW" sz="2200" dirty="0">
                <a:latin typeface="+mn-ea"/>
              </a:rPr>
              <a:t>column</a:t>
            </a:r>
            <a:r>
              <a:rPr lang="zh-TW" altLang="en-US" sz="2200" dirty="0">
                <a:latin typeface="+mn-ea"/>
              </a:rPr>
              <a:t>的</a:t>
            </a:r>
            <a:r>
              <a:rPr lang="zh-TW" altLang="en-US" sz="2200" b="1" u="sng" dirty="0">
                <a:latin typeface="+mn-ea"/>
              </a:rPr>
              <a:t>平均值</a:t>
            </a:r>
          </a:p>
          <a:p>
            <a:r>
              <a:rPr lang="en-US" altLang="zh-TW" sz="2200" dirty="0" err="1">
                <a:latin typeface="+mn-ea"/>
              </a:rPr>
              <a:t>df</a:t>
            </a:r>
            <a:r>
              <a:rPr lang="en-US" altLang="zh-TW" sz="2200" dirty="0">
                <a:latin typeface="+mn-ea"/>
              </a:rPr>
              <a:t> = </a:t>
            </a:r>
            <a:r>
              <a:rPr lang="en-US" altLang="zh-TW" sz="2200" dirty="0" err="1">
                <a:latin typeface="+mn-ea"/>
              </a:rPr>
              <a:t>df.fillna</a:t>
            </a:r>
            <a:r>
              <a:rPr lang="en-US" altLang="zh-TW" sz="2200" dirty="0">
                <a:latin typeface="+mn-ea"/>
              </a:rPr>
              <a:t>(</a:t>
            </a:r>
            <a:r>
              <a:rPr lang="en-US" altLang="zh-TW" sz="2200" dirty="0" err="1">
                <a:latin typeface="+mn-ea"/>
              </a:rPr>
              <a:t>df.median</a:t>
            </a:r>
            <a:r>
              <a:rPr lang="en-US" altLang="zh-TW" sz="2200" dirty="0">
                <a:latin typeface="+mn-ea"/>
              </a:rPr>
              <a:t>())	</a:t>
            </a:r>
            <a:endParaRPr lang="en-US" altLang="zh-TW" sz="2200" dirty="0" smtClean="0">
              <a:latin typeface="+mn-ea"/>
            </a:endParaRPr>
          </a:p>
          <a:p>
            <a:r>
              <a:rPr lang="zh-TW" altLang="en-US" sz="2200" dirty="0">
                <a:latin typeface="+mn-ea"/>
              </a:rPr>
              <a:t> </a:t>
            </a:r>
            <a:r>
              <a:rPr lang="zh-TW" altLang="en-US" sz="2200" dirty="0" smtClean="0">
                <a:latin typeface="+mn-ea"/>
              </a:rPr>
              <a:t>       </a:t>
            </a:r>
            <a:r>
              <a:rPr lang="en-US" altLang="zh-TW" sz="2200" dirty="0" smtClean="0">
                <a:latin typeface="+mn-ea"/>
              </a:rPr>
              <a:t>#</a:t>
            </a:r>
            <a:r>
              <a:rPr lang="zh-TW" altLang="en-US" sz="2200" dirty="0">
                <a:latin typeface="+mn-ea"/>
              </a:rPr>
              <a:t>填入各</a:t>
            </a:r>
            <a:r>
              <a:rPr lang="en-US" altLang="zh-TW" sz="2200" dirty="0">
                <a:latin typeface="+mn-ea"/>
              </a:rPr>
              <a:t>column</a:t>
            </a:r>
            <a:r>
              <a:rPr lang="zh-TW" altLang="en-US" sz="2200" dirty="0">
                <a:latin typeface="+mn-ea"/>
              </a:rPr>
              <a:t>的</a:t>
            </a:r>
            <a:r>
              <a:rPr lang="zh-TW" altLang="en-US" sz="2200" b="1" u="sng" dirty="0" smtClean="0">
                <a:latin typeface="+mn-ea"/>
              </a:rPr>
              <a:t>中位數</a:t>
            </a:r>
            <a:endParaRPr lang="zh-TW" altLang="en-US" sz="2200" b="1" u="sng" dirty="0">
              <a:latin typeface="+mn-ea"/>
            </a:endParaRPr>
          </a:p>
          <a:p>
            <a:r>
              <a:rPr lang="en-US" altLang="zh-TW" sz="2200" dirty="0" err="1">
                <a:latin typeface="+mn-ea"/>
              </a:rPr>
              <a:t>df</a:t>
            </a:r>
            <a:r>
              <a:rPr lang="en-US" altLang="zh-TW" sz="2200" dirty="0">
                <a:latin typeface="+mn-ea"/>
              </a:rPr>
              <a:t> = </a:t>
            </a:r>
            <a:r>
              <a:rPr lang="en-US" altLang="zh-TW" sz="2200" dirty="0" err="1" smtClean="0">
                <a:latin typeface="+mn-ea"/>
              </a:rPr>
              <a:t>df.apply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lambdax:x.fillna</a:t>
            </a:r>
            <a:r>
              <a:rPr lang="en-US" altLang="zh-TW" sz="2200" dirty="0" smtClean="0">
                <a:latin typeface="+mn-ea"/>
              </a:rPr>
              <a:t>(</a:t>
            </a:r>
            <a:r>
              <a:rPr lang="en-US" altLang="zh-TW" sz="2200" dirty="0" err="1" smtClean="0">
                <a:latin typeface="+mn-ea"/>
              </a:rPr>
              <a:t>x.value_counts</a:t>
            </a:r>
            <a:r>
              <a:rPr lang="en-US" altLang="zh-TW" sz="2200" dirty="0">
                <a:latin typeface="+mn-ea"/>
              </a:rPr>
              <a:t>().index[0</a:t>
            </a:r>
            <a:r>
              <a:rPr lang="en-US" altLang="zh-TW" sz="2200" dirty="0" smtClean="0">
                <a:latin typeface="+mn-ea"/>
              </a:rPr>
              <a:t>]))</a:t>
            </a:r>
            <a:br>
              <a:rPr lang="en-US" altLang="zh-TW" sz="2200" dirty="0" smtClean="0">
                <a:latin typeface="+mn-ea"/>
              </a:rPr>
            </a:br>
            <a:r>
              <a:rPr lang="en-US" altLang="zh-TW" sz="2200" dirty="0" smtClean="0">
                <a:latin typeface="+mn-ea"/>
              </a:rPr>
              <a:t>#</a:t>
            </a:r>
            <a:r>
              <a:rPr lang="zh-TW" altLang="en-US" sz="2200" dirty="0">
                <a:latin typeface="+mn-ea"/>
              </a:rPr>
              <a:t>填入各</a:t>
            </a:r>
            <a:r>
              <a:rPr lang="en-US" altLang="zh-TW" sz="2200" dirty="0">
                <a:latin typeface="+mn-ea"/>
              </a:rPr>
              <a:t>column</a:t>
            </a:r>
            <a:r>
              <a:rPr lang="zh-TW" altLang="en-US" sz="2200" dirty="0">
                <a:latin typeface="+mn-ea"/>
              </a:rPr>
              <a:t>的</a:t>
            </a:r>
            <a:r>
              <a:rPr lang="zh-TW" altLang="en-US" sz="2200" b="1" u="sng" dirty="0">
                <a:latin typeface="+mn-ea"/>
              </a:rPr>
              <a:t>眾數</a:t>
            </a:r>
          </a:p>
          <a:p>
            <a:endParaRPr lang="zh-TW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9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30867"/>
            <a:ext cx="10058401" cy="4910666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zh-TW" sz="2800" dirty="0" err="1" smtClean="0"/>
              <a:t>dropna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：捨棄含有遺失值的資料</a:t>
            </a:r>
            <a:endParaRPr lang="en-US" altLang="zh-TW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endParaRPr lang="en-US" altLang="zh-TW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2"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60" y="1737360"/>
            <a:ext cx="4058920" cy="46041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97279" y="2392442"/>
            <a:ext cx="58758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 smtClean="0">
                <a:latin typeface="+mn-ea"/>
              </a:rPr>
              <a:t>參數</a:t>
            </a:r>
            <a:endParaRPr lang="zh-TW" altLang="en-US" sz="2200" b="1" dirty="0">
              <a:latin typeface="+mn-ea"/>
            </a:endParaRPr>
          </a:p>
          <a:p>
            <a:r>
              <a:rPr lang="en-US" altLang="zh-TW" sz="2200" dirty="0" smtClean="0">
                <a:latin typeface="+mn-ea"/>
              </a:rPr>
              <a:t>how</a:t>
            </a:r>
            <a:r>
              <a:rPr lang="zh-TW" altLang="en-US" sz="2200" dirty="0" smtClean="0">
                <a:latin typeface="+mn-ea"/>
              </a:rPr>
              <a:t>： </a:t>
            </a:r>
            <a:r>
              <a:rPr lang="en-US" altLang="zh-TW" sz="2200" dirty="0" smtClean="0">
                <a:latin typeface="+mn-ea"/>
              </a:rPr>
              <a:t>all </a:t>
            </a:r>
            <a:r>
              <a:rPr lang="zh-TW" altLang="en-US" sz="2200" dirty="0">
                <a:latin typeface="+mn-ea"/>
              </a:rPr>
              <a:t>為整個</a:t>
            </a:r>
            <a:r>
              <a:rPr lang="en-US" altLang="zh-TW" sz="2200" dirty="0">
                <a:latin typeface="+mn-ea"/>
              </a:rPr>
              <a:t>row</a:t>
            </a:r>
            <a:r>
              <a:rPr lang="zh-TW" altLang="en-US" sz="2200" dirty="0">
                <a:latin typeface="+mn-ea"/>
              </a:rPr>
              <a:t>都是</a:t>
            </a:r>
            <a:r>
              <a:rPr lang="en-US" altLang="zh-TW" sz="2200" dirty="0">
                <a:latin typeface="+mn-ea"/>
              </a:rPr>
              <a:t>Nan</a:t>
            </a:r>
            <a:r>
              <a:rPr lang="zh-TW" altLang="en-US" sz="2200" dirty="0">
                <a:latin typeface="+mn-ea"/>
              </a:rPr>
              <a:t>值的才刪除</a:t>
            </a:r>
            <a:br>
              <a:rPr lang="zh-TW" altLang="en-US" sz="2200" dirty="0">
                <a:latin typeface="+mn-ea"/>
              </a:rPr>
            </a:br>
            <a:r>
              <a:rPr lang="zh-TW" altLang="en-US" sz="2200" dirty="0">
                <a:latin typeface="+mn-ea"/>
              </a:rPr>
              <a:t>             </a:t>
            </a:r>
            <a:r>
              <a:rPr lang="en-US" altLang="zh-TW" sz="2200" dirty="0">
                <a:latin typeface="+mn-ea"/>
              </a:rPr>
              <a:t>any </a:t>
            </a:r>
            <a:r>
              <a:rPr lang="zh-TW" altLang="en-US" sz="2200" dirty="0">
                <a:latin typeface="+mn-ea"/>
              </a:rPr>
              <a:t>為</a:t>
            </a:r>
            <a:r>
              <a:rPr lang="en-US" altLang="zh-TW" sz="2200" dirty="0">
                <a:latin typeface="+mn-ea"/>
              </a:rPr>
              <a:t>row</a:t>
            </a:r>
            <a:r>
              <a:rPr lang="zh-TW" altLang="en-US" sz="2200" dirty="0">
                <a:latin typeface="+mn-ea"/>
              </a:rPr>
              <a:t>中只要有一個</a:t>
            </a:r>
            <a:r>
              <a:rPr lang="en-US" altLang="zh-TW" sz="2200" dirty="0">
                <a:latin typeface="+mn-ea"/>
              </a:rPr>
              <a:t>Nan</a:t>
            </a:r>
            <a:r>
              <a:rPr lang="zh-TW" altLang="en-US" sz="2200" dirty="0">
                <a:latin typeface="+mn-ea"/>
              </a:rPr>
              <a:t>值就</a:t>
            </a:r>
            <a:r>
              <a:rPr lang="zh-TW" altLang="en-US" sz="2200" dirty="0" smtClean="0">
                <a:latin typeface="+mn-ea"/>
              </a:rPr>
              <a:t>刪除</a:t>
            </a:r>
            <a:endParaRPr lang="zh-TW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6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en-US" altLang="zh-TW" sz="3200" spc="-1" dirty="0" smtClean="0">
                <a:latin typeface="微軟正黑體" panose="020B0604030504040204" pitchFamily="34" charset="-120"/>
              </a:rPr>
              <a:t>Pandas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實作流程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讀取資料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資料檢查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資料操作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</a:rPr>
              <a:t>遺失值處理</a:t>
            </a: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972630" lvl="1" indent="-51435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+mj-lt"/>
              <a:buAutoNum type="arabicPeriod"/>
            </a:pPr>
            <a:endParaRPr lang="en-US" altLang="zh-TW" sz="28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遺失值處理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30867"/>
            <a:ext cx="10058401" cy="4910666"/>
          </a:xfrm>
        </p:spPr>
        <p:txBody>
          <a:bodyPr>
            <a:no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TW" sz="2800" dirty="0" smtClean="0"/>
              <a:t>replace()</a:t>
            </a:r>
            <a:r>
              <a:rPr lang="zh-TW" altLang="en-US" sz="2800" dirty="0" smtClean="0"/>
              <a:t>：可替換</a:t>
            </a:r>
            <a:r>
              <a:rPr lang="en-US" altLang="zh-TW" sz="2800" dirty="0" err="1" smtClean="0"/>
              <a:t>dataframe</a:t>
            </a:r>
            <a:r>
              <a:rPr lang="zh-TW" altLang="en-US" sz="2800" dirty="0" smtClean="0"/>
              <a:t>內的值，可運用在遺失值上。</a:t>
            </a:r>
            <a:endParaRPr lang="en-US" altLang="zh-TW" sz="2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endParaRPr lang="en-US" altLang="zh-TW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2"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6" y="2221823"/>
            <a:ext cx="3872654" cy="40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資料讀取：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pandas.pydata.org/pandas-docs/stable/io.html?highlight=read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資料選取：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pandas.pydata.org/pandas-docs/stable/indexing.html?highlight=slice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資料合併：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pandas.pydata.org/pandas-docs/stable/merging.html?highlight=merging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資料分組運算：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pandas.pydata.org/pandas-docs/stable/groupby.html?highlight=group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遺失值處理：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pandas.pydata.org/pandas-docs/stable/missing_data.html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5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6428306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實作流程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5703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pd.read_table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path/data.txt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只要為表格形式的資料皆可用該函數讀取。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：分隔號。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：標頭設定，預設將第一列作為標頭。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200" b="1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usescols</a:t>
            </a:r>
            <a:r>
              <a:rPr lang="zh-TW" altLang="en-US" sz="2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：指定讀取欄位，節省記憶體使用量。</a:t>
            </a:r>
            <a:endParaRPr lang="en-US" altLang="zh-TW" sz="22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：指定欄位之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type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200" b="1" u="sng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nrows</a:t>
            </a:r>
            <a:r>
              <a:rPr lang="zh-TW" altLang="en-US" sz="2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：指定讀取之列數，節省記憶體使用量。</a:t>
            </a:r>
            <a:endParaRPr lang="en-US" altLang="zh-TW" sz="22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buFont typeface="+mj-lt"/>
              <a:buAutoNum type="arabicPeriod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：指定文件編碼。</a:t>
            </a:r>
            <a:r>
              <a:rPr lang="en-US" altLang="zh-TW" sz="2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1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987" cy="4604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常見資料格式之專用函數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pd.read_excel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path/data.xlsx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注意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：無法直接讀取</a:t>
            </a:r>
            <a:r>
              <a:rPr lang="en-US" altLang="zh-TW" sz="2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xlsm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檔，需另存為</a:t>
            </a:r>
            <a:r>
              <a:rPr lang="en-US" altLang="zh-TW" sz="2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5518" lvl="1" indent="-514350">
              <a:buFont typeface="+mj-lt"/>
              <a:buAutoNum type="arabicPeriod"/>
            </a:pP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path/data.csv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22910" indent="-51435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6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無法直接讀取含有中文的檔案路徑或檔案名稱</a:t>
            </a:r>
            <a:endParaRPr lang="en-US" altLang="zh-TW" sz="2600" b="1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8398" lvl="2" indent="-514350">
              <a:buFont typeface="+mj-lt"/>
              <a:buAutoNum type="arabicPeriod"/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路徑、檔名改成英文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8398" lvl="2" indent="-514350">
              <a:buFont typeface="+mj-lt"/>
              <a:buAutoNum type="arabicPeriod"/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= open(‘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中文檔名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.txt’)</a:t>
            </a:r>
            <a:b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pd.read_table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(data)</a:t>
            </a:r>
          </a:p>
          <a:p>
            <a:pPr marL="898398" lvl="2" indent="-514350">
              <a:buFont typeface="+mj-lt"/>
              <a:buAutoNum type="arabicPeriod"/>
            </a:pPr>
            <a:endParaRPr lang="en-US" altLang="zh-TW" sz="22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5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57939"/>
            <a:ext cx="10058400" cy="117942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476653" cy="460417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head()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tail()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或 最後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內可指定顯示筆數。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describe()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：顯示資料統計資訊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info()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資料非遺失值個數、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記憶體使用量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69" y="2248694"/>
            <a:ext cx="2595564" cy="1990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8" b="13014"/>
          <a:stretch/>
        </p:blipFill>
        <p:spPr>
          <a:xfrm>
            <a:off x="6793969" y="4371181"/>
            <a:ext cx="2595564" cy="18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0"/>
            <a:ext cx="10281920" cy="4578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欄位選取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欄位選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[[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‘欄位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600" dirty="0">
                <a:latin typeface="微軟正黑體" panose="020B0604030504040204" pitchFamily="34" charset="-120"/>
              </a:rPr>
              <a:t> ‘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欄位</a:t>
            </a:r>
            <a:r>
              <a:rPr lang="en-US" altLang="zh-TW" sz="2600" dirty="0" smtClean="0">
                <a:latin typeface="微軟正黑體" panose="020B0604030504040204" pitchFamily="34" charset="-120"/>
              </a:rPr>
              <a:t>2</a:t>
            </a:r>
            <a:r>
              <a:rPr lang="zh-TW" altLang="en-US" sz="2600" dirty="0" smtClean="0">
                <a:latin typeface="微軟正黑體" panose="020B0604030504040204" pitchFamily="34" charset="-120"/>
              </a:rPr>
              <a:t>’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]]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多重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欄位選取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df.iloc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[:, :5]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：選取前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df.iloc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[0,:]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：選取第一列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6958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df.loc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：選取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b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65" y="4500880"/>
            <a:ext cx="3600000" cy="14995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01" y="4615196"/>
            <a:ext cx="3600000" cy="138523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765800" y="5091911"/>
            <a:ext cx="6604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資料篩選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單一條件過濾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data[data[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“欄位”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多重條件過濾 </a:t>
            </a:r>
            <a:r>
              <a:rPr lang="en-US" altLang="zh-TW" sz="2800" dirty="0">
                <a:latin typeface="微軟正黑體" panose="020B0604030504040204" pitchFamily="34" charset="-120"/>
              </a:rPr>
              <a:t>data</a:t>
            </a:r>
            <a:r>
              <a:rPr lang="en-US" altLang="zh-TW" sz="2800" dirty="0" smtClean="0">
                <a:latin typeface="微軟正黑體" panose="020B0604030504040204" pitchFamily="34" charset="-120"/>
              </a:rPr>
              <a:t>[(data</a:t>
            </a:r>
            <a:r>
              <a:rPr lang="en-US" altLang="zh-TW" sz="2800" dirty="0">
                <a:latin typeface="微軟正黑體" panose="020B0604030504040204" pitchFamily="34" charset="-120"/>
              </a:rPr>
              <a:t>[“</a:t>
            </a:r>
            <a:r>
              <a:rPr lang="zh-TW" altLang="en-US" sz="2800" dirty="0">
                <a:latin typeface="微軟正黑體" panose="020B0604030504040204" pitchFamily="34" charset="-120"/>
              </a:rPr>
              <a:t>欄位”</a:t>
            </a:r>
            <a:r>
              <a:rPr lang="en-US" altLang="zh-TW" sz="2800" dirty="0">
                <a:latin typeface="微軟正黑體" panose="020B0604030504040204" pitchFamily="34" charset="-120"/>
              </a:rPr>
              <a:t>] &lt; </a:t>
            </a:r>
            <a:r>
              <a:rPr lang="zh-TW" altLang="en-US" sz="2800" dirty="0">
                <a:latin typeface="微軟正黑體" panose="020B0604030504040204" pitchFamily="34" charset="-120"/>
              </a:rPr>
              <a:t>過濾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條件</a:t>
            </a:r>
            <a:r>
              <a:rPr lang="en-US" altLang="zh-TW" sz="2800" dirty="0" smtClean="0">
                <a:latin typeface="微軟正黑體" panose="020B0604030504040204" pitchFamily="34" charset="-120"/>
              </a:rPr>
              <a:t>1</a:t>
            </a:r>
            <a:r>
              <a:rPr lang="en-US" altLang="zh-TW" sz="2800" dirty="0">
                <a:latin typeface="微軟正黑體" panose="020B0604030504040204" pitchFamily="34" charset="-120"/>
              </a:rPr>
              <a:t>) &amp;</a:t>
            </a:r>
            <a:br>
              <a:rPr lang="en-US" altLang="zh-TW" sz="2800" dirty="0">
                <a:latin typeface="微軟正黑體" panose="020B0604030504040204" pitchFamily="34" charset="-120"/>
              </a:rPr>
            </a:br>
            <a:r>
              <a:rPr lang="en-US" altLang="zh-TW" sz="2800" dirty="0">
                <a:latin typeface="微軟正黑體" panose="020B0604030504040204" pitchFamily="34" charset="-120"/>
              </a:rPr>
              <a:t>                                  </a:t>
            </a:r>
            <a:r>
              <a:rPr lang="en-US" altLang="zh-TW" sz="2800" dirty="0" smtClean="0">
                <a:latin typeface="微軟正黑體" panose="020B0604030504040204" pitchFamily="34" charset="-120"/>
              </a:rPr>
              <a:t>(data</a:t>
            </a:r>
            <a:r>
              <a:rPr lang="en-US" altLang="zh-TW" sz="2800" dirty="0">
                <a:latin typeface="微軟正黑體" panose="020B0604030504040204" pitchFamily="34" charset="-120"/>
              </a:rPr>
              <a:t>[</a:t>
            </a:r>
            <a:r>
              <a:rPr lang="zh-TW" altLang="en-US" sz="2800" dirty="0">
                <a:latin typeface="微軟正黑體" panose="020B0604030504040204" pitchFamily="34" charset="-120"/>
              </a:rPr>
              <a:t>“欄位”</a:t>
            </a:r>
            <a:r>
              <a:rPr lang="en-US" altLang="zh-TW" sz="2800" dirty="0">
                <a:latin typeface="微軟正黑體" panose="020B0604030504040204" pitchFamily="34" charset="-120"/>
              </a:rPr>
              <a:t>]</a:t>
            </a:r>
            <a:r>
              <a:rPr lang="zh-TW" altLang="en-US" sz="2800" dirty="0">
                <a:latin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</a:rPr>
              <a:t>&lt;</a:t>
            </a:r>
            <a:r>
              <a:rPr lang="zh-TW" altLang="en-US" sz="2800" dirty="0">
                <a:latin typeface="微軟正黑體" panose="020B0604030504040204" pitchFamily="34" charset="-120"/>
              </a:rPr>
              <a:t> 過濾</a:t>
            </a:r>
            <a:r>
              <a:rPr lang="zh-TW" altLang="en-US" sz="2800" dirty="0" smtClean="0">
                <a:latin typeface="微軟正黑體" panose="020B0604030504040204" pitchFamily="34" charset="-120"/>
              </a:rPr>
              <a:t>條件</a:t>
            </a:r>
            <a:r>
              <a:rPr lang="en-US" altLang="zh-TW" sz="2800" dirty="0" smtClean="0">
                <a:latin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1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910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資料合併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pd.concat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：指定沿著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合併表格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1248" lvl="2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：指定採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 join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 join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188607"/>
            <a:ext cx="2895298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實作流程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25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18959</TotalTime>
  <Words>616</Words>
  <Application>Microsoft Office PowerPoint</Application>
  <PresentationFormat>寬螢幕</PresentationFormat>
  <Paragraphs>159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DejaVu Sans</vt:lpstr>
      <vt:lpstr>微軟正黑體</vt:lpstr>
      <vt:lpstr>新細明體</vt:lpstr>
      <vt:lpstr>Arial</vt:lpstr>
      <vt:lpstr>Calibri</vt:lpstr>
      <vt:lpstr>Wingdings</vt:lpstr>
      <vt:lpstr>Office 佈景主題</vt:lpstr>
      <vt:lpstr>1_回顧</vt:lpstr>
      <vt:lpstr>有機</vt:lpstr>
      <vt:lpstr>PowerPoint 簡報</vt:lpstr>
      <vt:lpstr>PowerPoint 簡報</vt:lpstr>
      <vt:lpstr>Pandas實作流程</vt:lpstr>
      <vt:lpstr>讀取資料</vt:lpstr>
      <vt:lpstr>讀取資料</vt:lpstr>
      <vt:lpstr>檢查資料</vt:lpstr>
      <vt:lpstr>資料操作</vt:lpstr>
      <vt:lpstr>資料操作</vt:lpstr>
      <vt:lpstr>資料操作</vt:lpstr>
      <vt:lpstr>資料操作</vt:lpstr>
      <vt:lpstr>資料操作</vt:lpstr>
      <vt:lpstr>資料操作</vt:lpstr>
      <vt:lpstr>資料操作</vt:lpstr>
      <vt:lpstr>資料操作</vt:lpstr>
      <vt:lpstr>資料操作</vt:lpstr>
      <vt:lpstr>資料操作</vt:lpstr>
      <vt:lpstr>遺失值處理</vt:lpstr>
      <vt:lpstr>遺失值處理</vt:lpstr>
      <vt:lpstr>遺失值處理</vt:lpstr>
      <vt:lpstr>遺失值處理</vt:lpstr>
      <vt:lpstr>相關文檔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1094</cp:revision>
  <dcterms:created xsi:type="dcterms:W3CDTF">2018-04-17T05:15:45Z</dcterms:created>
  <dcterms:modified xsi:type="dcterms:W3CDTF">2018-09-12T07:27:28Z</dcterms:modified>
</cp:coreProperties>
</file>