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21"/>
  </p:notesMasterIdLst>
  <p:sldIdLst>
    <p:sldId id="272" r:id="rId4"/>
    <p:sldId id="297" r:id="rId5"/>
    <p:sldId id="316" r:id="rId6"/>
    <p:sldId id="436" r:id="rId7"/>
    <p:sldId id="463" r:id="rId8"/>
    <p:sldId id="491" r:id="rId9"/>
    <p:sldId id="484" r:id="rId10"/>
    <p:sldId id="494" r:id="rId11"/>
    <p:sldId id="493" r:id="rId12"/>
    <p:sldId id="489" r:id="rId13"/>
    <p:sldId id="490" r:id="rId14"/>
    <p:sldId id="495" r:id="rId15"/>
    <p:sldId id="485" r:id="rId16"/>
    <p:sldId id="496" r:id="rId17"/>
    <p:sldId id="497" r:id="rId18"/>
    <p:sldId id="483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2018/11/1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2018/11/1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c/home-credit-default-risk/discussion/64821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pecial.boxcox1p.html" TargetMode="External"/><Relationship Id="rId7" Type="http://schemas.openxmlformats.org/officeDocument/2006/relationships/hyperlink" Target="http://scikit-learn.org/stable/modules/generated/sklearn.linear_model.Lasso.html#sklearn.linear_model.Lasso" TargetMode="External"/><Relationship Id="rId2" Type="http://schemas.openxmlformats.org/officeDocument/2006/relationships/hyperlink" Target="http://scikit-learn.org/stable/modules/generated/sklearn.preprocessing.StandardScaler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cikit-learn.org/stable/modules/generated/sklearn.linear_model.Ridge.html#sklearn.linear_model.Ridge" TargetMode="External"/><Relationship Id="rId5" Type="http://schemas.openxmlformats.org/officeDocument/2006/relationships/hyperlink" Target="https://peterroelants.github.io/posts/linear-regression-four-ways/" TargetMode="External"/><Relationship Id="rId4" Type="http://schemas.openxmlformats.org/officeDocument/2006/relationships/hyperlink" Target="http://onlinestatbook.com/2/transformations/box-co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第十五週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49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2018.10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迴歸問題常見演算法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微軟正黑體" panose="020B0604030504040204" pitchFamily="34" charset="-120"/>
              </a:rPr>
              <a:t>LinearRegression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線性迴歸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微軟正黑體" panose="020B0604030504040204" pitchFamily="34" charset="-120"/>
              </a:rPr>
              <a:t>Ridge Regression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</a:rPr>
              <a:t>嶺迴歸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 smtClean="0">
                <a:latin typeface="微軟正黑體" panose="020B0604030504040204" pitchFamily="34" charset="-120"/>
              </a:rPr>
              <a:t>Lasso Regression (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套索迴歸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715518" lvl="1" indent="-514350">
              <a:buFont typeface="+mj-lt"/>
              <a:buAutoNum type="arabicPeriod"/>
            </a:pP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微軟正黑體" panose="020B0604030504040204" pitchFamily="34" charset="-120"/>
              </a:rPr>
              <a:t>LinearRegression(</a:t>
            </a:r>
            <a:r>
              <a:rPr lang="zh-TW" altLang="en-US" sz="2600" dirty="0">
                <a:latin typeface="微軟正黑體" panose="020B0604030504040204" pitchFamily="34" charset="-120"/>
              </a:rPr>
              <a:t>線性迴歸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參數：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marL="841248" lvl="2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800" dirty="0" smtClean="0">
                <a:latin typeface="微軟正黑體" panose="020B0604030504040204" pitchFamily="34" charset="-120"/>
              </a:rPr>
              <a:t>不需要特地調</a:t>
            </a:r>
            <a:r>
              <a:rPr lang="zh-TW" altLang="en-US" sz="2800" dirty="0">
                <a:latin typeface="微軟正黑體" panose="020B0604030504040204" pitchFamily="34" charset="-120"/>
              </a:rPr>
              <a:t>整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41248" lvl="2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屬性：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coef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：取得迴歸模型的係數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6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737360"/>
            <a:ext cx="10058400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altLang="zh-TW" sz="2600" dirty="0">
                <a:latin typeface="微軟正黑體" panose="020B0604030504040204" pitchFamily="34" charset="-120"/>
              </a:rPr>
              <a:t>Ridge Regression (</a:t>
            </a:r>
            <a:r>
              <a:rPr lang="zh-TW" altLang="en-US" sz="2600" dirty="0">
                <a:latin typeface="微軟正黑體" panose="020B0604030504040204" pitchFamily="34" charset="-120"/>
              </a:rPr>
              <a:t>嶺迴歸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+mj-lt"/>
              <a:buAutoNum type="circleNumWdWhitePlain"/>
            </a:pPr>
            <a:r>
              <a:rPr lang="en-US" altLang="zh-TW" sz="2000" b="1" dirty="0" smtClean="0">
                <a:latin typeface="+mn-ea"/>
              </a:rPr>
              <a:t>Loss </a:t>
            </a:r>
            <a:r>
              <a:rPr lang="en-US" altLang="zh-TW" sz="2000" b="1" dirty="0" err="1" smtClean="0">
                <a:latin typeface="+mn-ea"/>
              </a:rPr>
              <a:t>funtion</a:t>
            </a:r>
            <a:r>
              <a:rPr lang="zh-TW" altLang="en-US" sz="2000" dirty="0" smtClean="0">
                <a:latin typeface="+mn-ea"/>
              </a:rPr>
              <a:t>：</a:t>
            </a:r>
            <a:r>
              <a:rPr lang="en-US" altLang="zh-TW" sz="2000" dirty="0" smtClean="0">
                <a:latin typeface="+mn-ea"/>
              </a:rPr>
              <a:t/>
            </a:r>
            <a:br>
              <a:rPr lang="en-US" altLang="zh-TW" sz="2000" dirty="0" smtClean="0">
                <a:latin typeface="+mn-ea"/>
              </a:rPr>
            </a:br>
            <a:r>
              <a:rPr lang="en-US" altLang="zh-TW" sz="2000" dirty="0" smtClean="0">
                <a:latin typeface="+mn-ea"/>
              </a:rPr>
              <a:t/>
            </a:r>
            <a:br>
              <a:rPr lang="en-US" altLang="zh-TW" sz="2000" dirty="0" smtClean="0">
                <a:latin typeface="+mn-ea"/>
              </a:rPr>
            </a:br>
            <a:r>
              <a:rPr lang="en-US" altLang="zh-TW" sz="2000" dirty="0" smtClean="0">
                <a:latin typeface="+mn-ea"/>
              </a:rPr>
              <a:t>Ridge Regression </a:t>
            </a:r>
            <a:r>
              <a:rPr lang="zh-TW" altLang="en-US" sz="2000" dirty="0" smtClean="0">
                <a:latin typeface="+mn-ea"/>
              </a:rPr>
              <a:t>採</a:t>
            </a:r>
            <a:r>
              <a:rPr lang="en-US" altLang="zh-TW" sz="2000" dirty="0" smtClean="0">
                <a:latin typeface="+mn-ea"/>
              </a:rPr>
              <a:t>L2</a:t>
            </a:r>
            <a:r>
              <a:rPr lang="zh-TW" altLang="en-US" sz="2000" dirty="0" smtClean="0">
                <a:latin typeface="+mn-ea"/>
              </a:rPr>
              <a:t>正則化，</a:t>
            </a:r>
            <a:r>
              <a:rPr lang="en-US" altLang="zh-TW" sz="2000" b="1" u="sng" dirty="0" smtClean="0">
                <a:latin typeface="+mn-ea"/>
              </a:rPr>
              <a:t>L2</a:t>
            </a:r>
            <a:r>
              <a:rPr lang="zh-TW" altLang="en-US" sz="2000" b="1" u="sng" dirty="0" smtClean="0">
                <a:latin typeface="+mn-ea"/>
              </a:rPr>
              <a:t>正則化為限制                的大小</a:t>
            </a:r>
            <a:r>
              <a:rPr lang="zh-TW" altLang="en-US" sz="2000" b="1" u="sng" dirty="0">
                <a:latin typeface="+mn-ea"/>
              </a:rPr>
              <a:t>。</a:t>
            </a:r>
            <a:endParaRPr lang="en-US" altLang="zh-TW" sz="2000" b="1" u="sng" dirty="0" smtClean="0">
              <a:latin typeface="+mn-ea"/>
            </a:endParaRPr>
          </a:p>
          <a:p>
            <a:pPr marL="898398" lvl="2" indent="-514350">
              <a:lnSpc>
                <a:spcPct val="150000"/>
              </a:lnSpc>
              <a:buFont typeface="+mj-lt"/>
              <a:buAutoNum type="circleNumWdWhitePlain"/>
            </a:pPr>
            <a:r>
              <a:rPr lang="zh-TW" altLang="zh-TW" sz="2000" dirty="0" smtClean="0">
                <a:latin typeface="+mn-ea"/>
              </a:rPr>
              <a:t>α</a:t>
            </a:r>
            <a:r>
              <a:rPr lang="zh-TW" altLang="en-US" sz="2000" dirty="0" smtClean="0">
                <a:latin typeface="+mn-ea"/>
              </a:rPr>
              <a:t> 必須人工設定，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zh-TW" sz="2000" dirty="0" smtClean="0">
                <a:latin typeface="+mn-ea"/>
              </a:rPr>
              <a:t>α</a:t>
            </a:r>
            <a:r>
              <a:rPr lang="zh-TW" altLang="en-US" sz="2000" dirty="0" smtClean="0">
                <a:latin typeface="+mn-ea"/>
              </a:rPr>
              <a:t>值越大會讓模型複雜度降低，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zh-TW" sz="2000" b="1" u="sng" dirty="0">
                <a:latin typeface="+mn-ea"/>
              </a:rPr>
              <a:t>α</a:t>
            </a:r>
            <a:r>
              <a:rPr lang="zh-TW" altLang="en-US" sz="2000" b="1" u="sng" dirty="0" smtClean="0">
                <a:latin typeface="+mn-ea"/>
              </a:rPr>
              <a:t>值的選擇可以透過交叉驗證，來決定恰當的</a:t>
            </a:r>
            <a:r>
              <a:rPr lang="zh-TW" altLang="zh-TW" sz="2000" b="1" u="sng" dirty="0">
                <a:latin typeface="+mn-ea"/>
              </a:rPr>
              <a:t>α</a:t>
            </a:r>
            <a:r>
              <a:rPr lang="zh-TW" altLang="en-US" sz="2000" b="1" u="sng" dirty="0" smtClean="0">
                <a:latin typeface="+mn-ea"/>
              </a:rPr>
              <a:t>值。</a:t>
            </a:r>
            <a:endParaRPr lang="en-US" altLang="zh-TW" sz="2000" b="1" u="sng" dirty="0">
              <a:latin typeface="+mn-ea"/>
            </a:endParaRPr>
          </a:p>
          <a:p>
            <a:pPr marL="898398" lvl="2" indent="-514350">
              <a:lnSpc>
                <a:spcPct val="150000"/>
              </a:lnSpc>
              <a:buFont typeface="+mj-lt"/>
              <a:buAutoNum type="circleNumWdWhitePlain"/>
            </a:pPr>
            <a:r>
              <a:rPr lang="en-US" altLang="zh-TW" sz="2000" dirty="0" err="1" smtClean="0">
                <a:latin typeface="+mn-ea"/>
              </a:rPr>
              <a:t>sklearn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代碼： </a:t>
            </a:r>
            <a:r>
              <a:rPr lang="en-US" altLang="zh-TW" sz="2000" dirty="0">
                <a:latin typeface="+mn-ea"/>
              </a:rPr>
              <a:t/>
            </a:r>
            <a:br>
              <a:rPr lang="en-US" altLang="zh-TW" sz="2000" dirty="0">
                <a:latin typeface="+mn-ea"/>
              </a:rPr>
            </a:br>
            <a:r>
              <a:rPr lang="en-US" altLang="zh-TW" sz="2000" dirty="0">
                <a:latin typeface="+mn-ea"/>
              </a:rPr>
              <a:t>from </a:t>
            </a:r>
            <a:r>
              <a:rPr lang="en-US" altLang="zh-TW" sz="2000" dirty="0" err="1">
                <a:latin typeface="+mn-ea"/>
              </a:rPr>
              <a:t>sklearn.linear_model</a:t>
            </a:r>
            <a:r>
              <a:rPr lang="en-US" altLang="zh-TW" sz="2000" dirty="0">
                <a:latin typeface="+mn-ea"/>
              </a:rPr>
              <a:t> import </a:t>
            </a:r>
            <a:r>
              <a:rPr lang="en-US" altLang="zh-TW" sz="2000" dirty="0" smtClean="0">
                <a:latin typeface="+mn-ea"/>
              </a:rPr>
              <a:t>Ridge</a:t>
            </a:r>
            <a:br>
              <a:rPr lang="en-US" altLang="zh-TW" sz="2000" dirty="0" smtClean="0">
                <a:latin typeface="+mn-ea"/>
              </a:rPr>
            </a:br>
            <a:r>
              <a:rPr lang="en-US" altLang="zh-TW" sz="2000" dirty="0" err="1" smtClean="0">
                <a:latin typeface="+mn-ea"/>
              </a:rPr>
              <a:t>ridge</a:t>
            </a:r>
            <a:r>
              <a:rPr lang="en-US" altLang="zh-TW" sz="2000" dirty="0" smtClean="0">
                <a:latin typeface="+mn-ea"/>
              </a:rPr>
              <a:t> = Ridge()</a:t>
            </a:r>
            <a:br>
              <a:rPr lang="en-US" altLang="zh-TW" sz="2000" dirty="0" smtClean="0">
                <a:latin typeface="+mn-ea"/>
              </a:rPr>
            </a:br>
            <a:r>
              <a:rPr lang="en-US" altLang="zh-TW" sz="2000" dirty="0" err="1" smtClean="0">
                <a:latin typeface="+mn-ea"/>
              </a:rPr>
              <a:t>ridge.fit</a:t>
            </a:r>
            <a:r>
              <a:rPr lang="en-US" altLang="zh-TW" sz="2000" dirty="0" smtClean="0">
                <a:latin typeface="+mn-ea"/>
              </a:rPr>
              <a:t>(</a:t>
            </a:r>
            <a:r>
              <a:rPr lang="en-US" altLang="zh-TW" sz="2000" dirty="0" err="1" smtClean="0">
                <a:latin typeface="+mn-ea"/>
              </a:rPr>
              <a:t>train_x</a:t>
            </a:r>
            <a:r>
              <a:rPr lang="en-US" altLang="zh-TW" sz="2000" dirty="0" smtClean="0">
                <a:latin typeface="+mn-ea"/>
              </a:rPr>
              <a:t>, </a:t>
            </a:r>
            <a:r>
              <a:rPr lang="en-US" altLang="zh-TW" sz="2000" dirty="0" err="1" smtClean="0">
                <a:latin typeface="+mn-ea"/>
              </a:rPr>
              <a:t>train_y</a:t>
            </a:r>
            <a:r>
              <a:rPr lang="en-US" altLang="zh-TW" sz="2000" dirty="0" smtClean="0">
                <a:latin typeface="+mn-ea"/>
              </a:rPr>
              <a:t>)  #</a:t>
            </a:r>
            <a:r>
              <a:rPr lang="zh-TW" altLang="en-US" sz="2000" dirty="0" smtClean="0">
                <a:latin typeface="+mn-ea"/>
              </a:rPr>
              <a:t> 於訓練樣本上訓練模型</a:t>
            </a:r>
            <a:r>
              <a:rPr lang="en-US" altLang="zh-TW" sz="2000" dirty="0" smtClean="0">
                <a:latin typeface="+mn-ea"/>
              </a:rPr>
              <a:t/>
            </a:r>
            <a:br>
              <a:rPr lang="en-US" altLang="zh-TW" sz="2000" dirty="0" smtClean="0">
                <a:latin typeface="+mn-ea"/>
              </a:rPr>
            </a:br>
            <a:r>
              <a:rPr lang="en-US" altLang="zh-TW" sz="2000" dirty="0" err="1" smtClean="0">
                <a:latin typeface="+mn-ea"/>
              </a:rPr>
              <a:t>ridge.predict</a:t>
            </a:r>
            <a:r>
              <a:rPr lang="en-US" altLang="zh-TW" sz="2000" dirty="0" smtClean="0">
                <a:latin typeface="+mn-ea"/>
              </a:rPr>
              <a:t>(</a:t>
            </a:r>
            <a:r>
              <a:rPr lang="en-US" altLang="zh-TW" sz="2000" dirty="0" err="1" smtClean="0">
                <a:latin typeface="+mn-ea"/>
              </a:rPr>
              <a:t>test_x</a:t>
            </a:r>
            <a:r>
              <a:rPr lang="en-US" altLang="zh-TW" sz="2000" dirty="0" smtClean="0">
                <a:latin typeface="+mn-ea"/>
              </a:rPr>
              <a:t>) </a:t>
            </a:r>
            <a:r>
              <a:rPr lang="zh-TW" altLang="en-US" sz="2000" dirty="0" smtClean="0">
                <a:latin typeface="+mn-ea"/>
              </a:rPr>
              <a:t>       </a:t>
            </a:r>
            <a:r>
              <a:rPr lang="en-US" altLang="zh-TW" sz="2000" dirty="0" smtClean="0">
                <a:latin typeface="+mn-ea"/>
              </a:rPr>
              <a:t>#</a:t>
            </a:r>
            <a:r>
              <a:rPr lang="zh-TW" altLang="en-US" sz="2000" dirty="0" smtClean="0">
                <a:latin typeface="+mn-ea"/>
              </a:rPr>
              <a:t> 預測測試樣本</a:t>
            </a:r>
            <a:endParaRPr lang="en-US" altLang="zh-TW" sz="2000" dirty="0" smtClean="0">
              <a:latin typeface="+mn-ea"/>
            </a:endParaRPr>
          </a:p>
          <a:p>
            <a:pPr marL="898398" lvl="2" indent="-514350">
              <a:lnSpc>
                <a:spcPct val="150000"/>
              </a:lnSpc>
              <a:buFont typeface="+mj-lt"/>
              <a:buAutoNum type="circleNumWdWhitePlain"/>
            </a:pPr>
            <a:endParaRPr lang="en-US" altLang="zh-TW" sz="2000" dirty="0" smtClean="0">
              <a:latin typeface="+mn-ea"/>
            </a:endParaRPr>
          </a:p>
          <a:p>
            <a:pPr marL="898398" lvl="2" indent="-514350">
              <a:lnSpc>
                <a:spcPct val="150000"/>
              </a:lnSpc>
              <a:buFont typeface="+mj-lt"/>
              <a:buAutoNum type="circleNumWdWhitePlain"/>
            </a:pPr>
            <a:endParaRPr lang="zh-TW" altLang="en-US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 b="25308"/>
          <a:stretch/>
        </p:blipFill>
        <p:spPr>
          <a:xfrm>
            <a:off x="3596476" y="2124428"/>
            <a:ext cx="5060007" cy="536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9" r="6357" b="25308"/>
          <a:stretch/>
        </p:blipFill>
        <p:spPr>
          <a:xfrm>
            <a:off x="7636932" y="2490561"/>
            <a:ext cx="778933" cy="7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altLang="zh-TW" sz="2600" dirty="0">
                <a:latin typeface="微軟正黑體" panose="020B0604030504040204" pitchFamily="34" charset="-120"/>
              </a:rPr>
              <a:t>Ridge Regression (</a:t>
            </a:r>
            <a:r>
              <a:rPr lang="zh-TW" altLang="en-US" sz="2600" dirty="0">
                <a:latin typeface="微軟正黑體" panose="020B0604030504040204" pitchFamily="34" charset="-120"/>
              </a:rPr>
              <a:t>嶺迴歸</a:t>
            </a:r>
            <a:r>
              <a:rPr lang="en-US" altLang="zh-TW" sz="2600" dirty="0">
                <a:latin typeface="微軟正黑體" panose="020B0604030504040204" pitchFamily="34" charset="-120"/>
              </a:rPr>
              <a:t>)</a:t>
            </a: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重要參數：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alpha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：必須為正數，數值越大，正則化的作用越強。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zh-TW" altLang="en-US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/>
          <a:stretch/>
        </p:blipFill>
        <p:spPr>
          <a:xfrm>
            <a:off x="1696420" y="3077648"/>
            <a:ext cx="7470194" cy="3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676400"/>
            <a:ext cx="10391987" cy="466513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altLang="zh-TW" sz="2600" dirty="0" smtClean="0">
                <a:latin typeface="微軟正黑體" panose="020B0604030504040204" pitchFamily="34" charset="-120"/>
              </a:rPr>
              <a:t>Lasso Regression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  </a:t>
            </a:r>
            <a:r>
              <a:rPr lang="zh-TW" altLang="en-US" sz="2600" b="1" dirty="0" smtClean="0">
                <a:latin typeface="微軟正黑體" panose="020B0604030504040204" pitchFamily="34" charset="-120"/>
              </a:rPr>
              <a:t>重要參數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：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alpha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：必須為正數，數值越大，正則化的作用</a:t>
            </a:r>
            <a:r>
              <a:rPr lang="zh-TW" altLang="en-US" sz="2200" smtClean="0">
                <a:latin typeface="微軟正黑體" panose="020B0604030504040204" pitchFamily="34" charset="-120"/>
              </a:rPr>
              <a:t>越強。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384048" lvl="2" indent="0">
              <a:buNone/>
            </a:pP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en-US" altLang="zh-TW" sz="2600" b="1" dirty="0" smtClean="0">
                <a:latin typeface="微軟正黑體" panose="020B0604030504040204" pitchFamily="34" charset="-120"/>
              </a:rPr>
              <a:t>Loss </a:t>
            </a:r>
            <a:r>
              <a:rPr lang="en-US" altLang="zh-TW" sz="2600" b="1" dirty="0" err="1" smtClean="0">
                <a:latin typeface="微軟正黑體" panose="020B0604030504040204" pitchFamily="34" charset="-120"/>
              </a:rPr>
              <a:t>funtion</a:t>
            </a:r>
            <a:r>
              <a:rPr lang="zh-TW" altLang="en-US" sz="2600" b="1" dirty="0" smtClean="0">
                <a:latin typeface="微軟正黑體" panose="020B0604030504040204" pitchFamily="34" charset="-120"/>
              </a:rPr>
              <a:t>：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</a:rPr>
              <a:t>	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Lasso regression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 採 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L1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 正則化，</a:t>
            </a:r>
            <a:r>
              <a:rPr lang="en-US" altLang="zh-TW" sz="2200" b="1" u="sng" dirty="0" smtClean="0">
                <a:latin typeface="微軟正黑體" panose="020B0604030504040204" pitchFamily="34" charset="-120"/>
              </a:rPr>
              <a:t>L1</a:t>
            </a:r>
            <a:r>
              <a:rPr lang="zh-TW" altLang="en-US" sz="2200" b="1" u="sng" dirty="0" smtClean="0">
                <a:latin typeface="微軟正黑體" panose="020B0604030504040204" pitchFamily="34" charset="-120"/>
              </a:rPr>
              <a:t>正</a:t>
            </a:r>
            <a:r>
              <a:rPr lang="zh-TW" altLang="en-US" sz="2200" b="1" u="sng" dirty="0">
                <a:latin typeface="微軟正黑體" panose="020B0604030504040204" pitchFamily="34" charset="-120"/>
              </a:rPr>
              <a:t>則化為限制             </a:t>
            </a:r>
            <a:r>
              <a:rPr lang="zh-TW" altLang="en-US" sz="2200" b="1" u="sng" dirty="0" smtClean="0">
                <a:latin typeface="微軟正黑體" panose="020B0604030504040204" pitchFamily="34" charset="-120"/>
              </a:rPr>
              <a:t>的大小。</a:t>
            </a:r>
            <a:endParaRPr lang="en-US" altLang="zh-TW" sz="2200" b="1" u="sng" dirty="0">
              <a:latin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</a:rPr>
              <a:t>代碼：</a:t>
            </a:r>
            <a:endParaRPr lang="zh-TW" altLang="en-US" sz="2800" b="1" dirty="0">
              <a:latin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en-US" altLang="zh-TW" sz="2400" dirty="0" smtClean="0">
                <a:latin typeface="+mn-ea"/>
              </a:rPr>
              <a:t>	from </a:t>
            </a:r>
            <a:r>
              <a:rPr lang="en-US" altLang="zh-TW" sz="2400" dirty="0" err="1">
                <a:latin typeface="+mn-ea"/>
              </a:rPr>
              <a:t>sklearn.linear_model</a:t>
            </a:r>
            <a:r>
              <a:rPr lang="en-US" altLang="zh-TW" sz="2400" dirty="0">
                <a:latin typeface="+mn-ea"/>
              </a:rPr>
              <a:t> import </a:t>
            </a:r>
            <a:r>
              <a:rPr lang="en-US" altLang="zh-TW" sz="2400" dirty="0" smtClean="0">
                <a:latin typeface="+mn-ea"/>
              </a:rPr>
              <a:t>Lasso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	lasso </a:t>
            </a:r>
            <a:r>
              <a:rPr lang="en-US" altLang="zh-TW" sz="2400" dirty="0">
                <a:latin typeface="+mn-ea"/>
              </a:rPr>
              <a:t>= Lasso</a:t>
            </a:r>
            <a:r>
              <a:rPr lang="en-US" altLang="zh-TW" sz="2400" dirty="0" smtClean="0">
                <a:latin typeface="+mn-ea"/>
              </a:rPr>
              <a:t>()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	</a:t>
            </a:r>
            <a:r>
              <a:rPr lang="en-US" altLang="zh-TW" sz="2400" dirty="0" err="1" smtClean="0">
                <a:latin typeface="+mn-ea"/>
              </a:rPr>
              <a:t>lasso.fit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en-US" altLang="zh-TW" sz="2400" dirty="0" err="1" smtClean="0">
                <a:latin typeface="+mn-ea"/>
              </a:rPr>
              <a:t>train_x</a:t>
            </a:r>
            <a:r>
              <a:rPr lang="en-US" altLang="zh-TW" sz="2400" dirty="0">
                <a:latin typeface="+mn-ea"/>
              </a:rPr>
              <a:t>, </a:t>
            </a:r>
            <a:r>
              <a:rPr lang="en-US" altLang="zh-TW" sz="2400" dirty="0" err="1">
                <a:latin typeface="+mn-ea"/>
              </a:rPr>
              <a:t>train_y</a:t>
            </a:r>
            <a:r>
              <a:rPr lang="en-US" altLang="zh-TW" sz="2400" dirty="0">
                <a:latin typeface="+mn-ea"/>
              </a:rPr>
              <a:t>)  #</a:t>
            </a:r>
            <a:r>
              <a:rPr lang="zh-TW" altLang="en-US" sz="2400" dirty="0">
                <a:latin typeface="+mn-ea"/>
              </a:rPr>
              <a:t> 於訓練樣本上訓練模型</a:t>
            </a: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	</a:t>
            </a:r>
            <a:r>
              <a:rPr lang="en-US" altLang="zh-TW" sz="2400" dirty="0" err="1" smtClean="0">
                <a:latin typeface="+mn-ea"/>
              </a:rPr>
              <a:t>lasso.predict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en-US" altLang="zh-TW" sz="2400" dirty="0" err="1" smtClean="0">
                <a:latin typeface="+mn-ea"/>
              </a:rPr>
              <a:t>test_x</a:t>
            </a:r>
            <a:r>
              <a:rPr lang="en-US" altLang="zh-TW" sz="2400" dirty="0">
                <a:latin typeface="+mn-ea"/>
              </a:rPr>
              <a:t>) </a:t>
            </a:r>
            <a:r>
              <a:rPr lang="zh-TW" altLang="en-US" sz="2400" dirty="0">
                <a:latin typeface="+mn-ea"/>
              </a:rPr>
              <a:t>       </a:t>
            </a:r>
            <a:r>
              <a:rPr lang="en-US" altLang="zh-TW" sz="2400" dirty="0">
                <a:latin typeface="+mn-ea"/>
              </a:rPr>
              <a:t>#</a:t>
            </a:r>
            <a:r>
              <a:rPr lang="zh-TW" altLang="en-US" sz="2400" dirty="0">
                <a:latin typeface="+mn-ea"/>
              </a:rPr>
              <a:t> 預測測試樣本</a:t>
            </a:r>
            <a:endParaRPr lang="en-US" altLang="zh-TW" sz="2400" dirty="0">
              <a:latin typeface="+mn-ea"/>
            </a:endParaRPr>
          </a:p>
          <a:p>
            <a:pPr marL="384048" lvl="2" indent="0">
              <a:buNone/>
            </a:pP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zh-TW" altLang="en-US" sz="22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62" y="3147348"/>
            <a:ext cx="5112737" cy="9839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0" t="229" r="8279" b="18886"/>
          <a:stretch/>
        </p:blipFill>
        <p:spPr>
          <a:xfrm>
            <a:off x="8229599" y="3937846"/>
            <a:ext cx="711200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資料降維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737360"/>
            <a:ext cx="10058400" cy="4604172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於最近一次</a:t>
            </a:r>
            <a:r>
              <a:rPr lang="en-US" altLang="zh-TW" sz="2600" dirty="0" err="1" smtClean="0">
                <a:latin typeface="微軟正黑體" panose="020B0604030504040204" pitchFamily="34" charset="-120"/>
              </a:rPr>
              <a:t>Kaggle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競賽上，第一名競賽者公布他的解決方案時，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600" dirty="0" smtClean="0">
                <a:latin typeface="微軟正黑體" panose="020B0604030504040204" pitchFamily="34" charset="-120"/>
              </a:rPr>
            </a:br>
            <a:r>
              <a:rPr lang="zh-TW" altLang="en-US" sz="2600" dirty="0" smtClean="0">
                <a:latin typeface="微軟正黑體" panose="020B0604030504040204" pitchFamily="34" charset="-120"/>
              </a:rPr>
              <a:t>特別提到利用</a:t>
            </a:r>
            <a:r>
              <a:rPr lang="en-US" altLang="zh-TW" sz="2600" dirty="0">
                <a:latin typeface="微軟正黑體" panose="020B0604030504040204" pitchFamily="34" charset="-120"/>
              </a:rPr>
              <a:t>Ridge 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regression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來做特徵選擇，並取得不錯的成效。</a:t>
            </a:r>
            <a:endParaRPr lang="en-US" altLang="zh-TW" sz="2200" dirty="0">
              <a:latin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2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來源： </a:t>
            </a:r>
            <a:r>
              <a:rPr lang="en-US" altLang="zh-TW" b="1" dirty="0">
                <a:latin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hlinkClick r:id="rId2"/>
              </a:rPr>
              <a:t>www.kaggle.com/c/home-credit-default-risk/discussion/64821</a:t>
            </a:r>
            <a:endParaRPr lang="en-US" altLang="zh-TW" b="1" dirty="0" smtClean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18" y="2671100"/>
            <a:ext cx="99359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1"/>
            <a:ext cx="10561321" cy="459570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資料預處理：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StandardScaler</a:t>
            </a:r>
            <a:r>
              <a:rPr lang="zh-TW" altLang="en-US" dirty="0" smtClean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scikit-learn.org/stable/modules/generated/sklearn.preprocessing.StandardScaler.html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Box-Cox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>
                <a:hlinkClick r:id="rId3"/>
              </a:rPr>
              <a:t>https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docs.scipy.org/doc/scipy/reference/generated/scipy.special.boxcox1p.html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Box-Cox</a:t>
            </a:r>
            <a:r>
              <a:rPr lang="zh-TW" altLang="en-US" sz="1800" dirty="0"/>
              <a:t>轉換原理</a:t>
            </a:r>
            <a:r>
              <a:rPr lang="zh-TW" altLang="en-US" sz="1800" dirty="0" smtClean="0"/>
              <a:t>說明：</a:t>
            </a:r>
            <a:r>
              <a:rPr lang="en-US" altLang="zh-TW" sz="1800" dirty="0" smtClean="0">
                <a:hlinkClick r:id="rId4"/>
              </a:rPr>
              <a:t>http</a:t>
            </a:r>
            <a:r>
              <a:rPr lang="en-US" altLang="zh-TW" sz="1800" dirty="0">
                <a:hlinkClick r:id="rId4"/>
              </a:rPr>
              <a:t>://</a:t>
            </a:r>
            <a:r>
              <a:rPr lang="en-US" altLang="zh-TW" sz="1800" dirty="0" smtClean="0">
                <a:hlinkClick r:id="rId4"/>
              </a:rPr>
              <a:t>onlinestatbook.com/2/transformations/box-cox.html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迴歸演算法：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各類迴歸演算法原理說明：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://peterroelants.github.io/posts/linear-regression-four-ways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Ridge</a:t>
            </a:r>
            <a:r>
              <a:rPr lang="zh-TW" altLang="en-US" dirty="0" smtClean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700" dirty="0">
                <a:hlinkClick r:id="rId6"/>
              </a:rPr>
              <a:t>http://</a:t>
            </a:r>
            <a:r>
              <a:rPr lang="en-US" altLang="zh-TW" sz="1700" dirty="0" smtClean="0">
                <a:hlinkClick r:id="rId6"/>
              </a:rPr>
              <a:t>scikit-learn.org/stable/modules/generated/sklearn.linear_model.Ridge.html#sklearn.linear_model.Ridge</a:t>
            </a:r>
            <a:r>
              <a:rPr lang="en-US" altLang="zh-TW" sz="1700" dirty="0" smtClean="0"/>
              <a:t/>
            </a:r>
            <a:br>
              <a:rPr lang="en-US" altLang="zh-TW" sz="1700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Lasso</a:t>
            </a:r>
            <a:r>
              <a:rPr lang="zh-TW" altLang="en-US" dirty="0" smtClean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700" dirty="0">
                <a:hlinkClick r:id="rId7"/>
              </a:rPr>
              <a:t>http</a:t>
            </a:r>
            <a:r>
              <a:rPr lang="en-US" altLang="zh-TW" sz="1700" dirty="0" smtClean="0">
                <a:hlinkClick r:id="rId7"/>
              </a:rPr>
              <a:t>://scikit-learn.org/stable/modules/generated/sklearn.linear_model.Lasso.html#sklearn.linear_model.Lasso</a:t>
            </a:r>
            <a:r>
              <a:rPr lang="en-US" altLang="zh-TW" sz="1300" dirty="0" smtClean="0"/>
              <a:t/>
            </a:r>
            <a:br>
              <a:rPr lang="en-US" altLang="zh-TW" sz="1300" dirty="0" smtClean="0"/>
            </a:br>
            <a:endParaRPr lang="en-US" altLang="zh-TW" sz="13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5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6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 smtClean="0">
                <a:latin typeface="微軟正黑體" panose="020B0604030504040204" pitchFamily="34" charset="-120"/>
              </a:rPr>
              <a:t>  </a:t>
            </a:r>
            <a:r>
              <a:rPr lang="en-US" altLang="zh-TW" sz="3200" spc="-1" dirty="0" err="1" smtClean="0">
                <a:latin typeface="微軟正黑體" panose="020B0604030504040204" pitchFamily="34" charset="-120"/>
              </a:rPr>
              <a:t>Sklearn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實作流程</a:t>
            </a:r>
            <a:r>
              <a:rPr lang="en-US" altLang="zh-TW" sz="3200" spc="-1" dirty="0">
                <a:latin typeface="微軟正黑體" panose="020B0604030504040204" pitchFamily="34" charset="-120"/>
              </a:rPr>
              <a:t>—</a:t>
            </a:r>
            <a:r>
              <a:rPr lang="zh-TW" altLang="en-US" sz="3200" spc="-1" dirty="0">
                <a:latin typeface="微軟正黑體" panose="020B0604030504040204" pitchFamily="34" charset="-120"/>
              </a:rPr>
              <a:t> 迴歸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問題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資料</a:t>
            </a:r>
            <a:r>
              <a:rPr lang="zh-TW" altLang="en-US" sz="2800" spc="-1" dirty="0">
                <a:latin typeface="微軟正黑體" panose="020B0604030504040204" pitchFamily="34" charset="-120"/>
              </a:rPr>
              <a:t>預</a:t>
            </a:r>
            <a:r>
              <a:rPr lang="zh-TW" altLang="en-US" sz="2800" spc="-1" dirty="0" smtClean="0">
                <a:latin typeface="微軟正黑體" panose="020B0604030504040204" pitchFamily="34" charset="-120"/>
              </a:rPr>
              <a:t>處理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選擇演算</a:t>
            </a:r>
            <a:r>
              <a:rPr lang="zh-TW" altLang="en-US" sz="2800" spc="-1" dirty="0">
                <a:latin typeface="微軟正黑體" panose="020B0604030504040204" pitchFamily="34" charset="-120"/>
              </a:rPr>
              <a:t>法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515430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zh-TW" sz="2800" spc="-1" dirty="0" smtClean="0">
                <a:latin typeface="微軟正黑體" panose="020B0604030504040204" pitchFamily="34" charset="-120"/>
              </a:rPr>
              <a:t>Ridge regression</a:t>
            </a:r>
            <a:r>
              <a:rPr lang="zh-TW" altLang="en-US" sz="2800" spc="-1" dirty="0" smtClean="0">
                <a:latin typeface="微軟正黑體" panose="020B0604030504040204" pitchFamily="34" charset="-120"/>
              </a:rPr>
              <a:t> 作為資料降維方法 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6428306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Sklearn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實作流程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570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8" t="-452" r="17621" b="-1037"/>
          <a:stretch/>
        </p:blipFill>
        <p:spPr>
          <a:xfrm>
            <a:off x="1036320" y="557939"/>
            <a:ext cx="10075817" cy="57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常見預處理方法：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標準化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(</a:t>
            </a:r>
            <a:r>
              <a:rPr lang="en-US" altLang="zh-TW" sz="2800" dirty="0"/>
              <a:t>Standardization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)  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變數轉</a:t>
            </a:r>
            <a:r>
              <a:rPr lang="zh-TW" altLang="en-US" sz="2600" dirty="0">
                <a:latin typeface="微軟正黑體" panose="020B0604030504040204" pitchFamily="34" charset="-120"/>
              </a:rPr>
              <a:t>換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 </a:t>
            </a:r>
            <a:endParaRPr lang="en-US" altLang="zh-TW" sz="2600" dirty="0" smtClean="0">
              <a:latin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上述兩種方法擇一即可。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715518" lvl="1" indent="-514350">
              <a:buFont typeface="+mj-lt"/>
              <a:buAutoNum type="arabicPeriod"/>
            </a:pP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5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9536853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標準化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b="1" dirty="0" smtClean="0">
                <a:latin typeface="微軟正黑體" panose="020B0604030504040204" pitchFamily="34" charset="-120"/>
              </a:rPr>
              <a:t>目的：使資料均值為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latin typeface="微軟正黑體" panose="020B0604030504040204" pitchFamily="34" charset="-120"/>
              </a:rPr>
              <a:t>，標準差為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</a:rPr>
              <a:t>，</a:t>
            </a:r>
            <a:r>
              <a:rPr lang="zh-TW" altLang="en-US" sz="2400" b="1" u="sng" dirty="0" smtClean="0">
                <a:latin typeface="微軟正黑體" panose="020B0604030504040204" pitchFamily="34" charset="-120"/>
              </a:rPr>
              <a:t>符合常態分佈</a:t>
            </a:r>
            <a:r>
              <a:rPr lang="zh-TW" altLang="en-US" sz="2400" b="1" dirty="0" smtClean="0">
                <a:latin typeface="微軟正黑體" panose="020B0604030504040204" pitchFamily="34" charset="-120"/>
              </a:rPr>
              <a:t>，降低離群值對模</a:t>
            </a:r>
            <a:r>
              <a:rPr lang="zh-TW" altLang="en-US" sz="2400" b="1" dirty="0">
                <a:latin typeface="微軟正黑體" panose="020B0604030504040204" pitchFamily="34" charset="-120"/>
              </a:rPr>
              <a:t>型</a:t>
            </a:r>
            <a:r>
              <a:rPr lang="zh-TW" altLang="en-US" sz="2400" b="1" dirty="0" smtClean="0">
                <a:latin typeface="微軟正黑體" panose="020B0604030504040204" pitchFamily="34" charset="-120"/>
              </a:rPr>
              <a:t>的影響。</a:t>
            </a:r>
            <a:endParaRPr lang="en-US" altLang="zh-TW" sz="2400" b="1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400" b="1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微軟正黑體" panose="020B0604030504040204" pitchFamily="34" charset="-120"/>
              </a:rPr>
              <a:t>公式：</a:t>
            </a:r>
            <a:endParaRPr lang="en-US" altLang="zh-TW" sz="24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4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微軟正黑體" panose="020B0604030504040204" pitchFamily="34" charset="-120"/>
              </a:rPr>
              <a:t>代碼：</a:t>
            </a:r>
            <a:r>
              <a:rPr lang="en-US" altLang="zh-TW" sz="2400" dirty="0">
                <a:latin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</a:rPr>
              <a:t>from </a:t>
            </a:r>
            <a:r>
              <a:rPr lang="en-US" altLang="zh-TW" sz="2400" dirty="0" err="1">
                <a:latin typeface="微軟正黑體" panose="020B0604030504040204" pitchFamily="34" charset="-120"/>
              </a:rPr>
              <a:t>sklearn.preprocessing</a:t>
            </a:r>
            <a:r>
              <a:rPr lang="en-US" altLang="zh-TW" sz="2400" dirty="0">
                <a:latin typeface="微軟正黑體" panose="020B0604030504040204" pitchFamily="34" charset="-120"/>
              </a:rPr>
              <a:t> import 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StandardScaler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</a:rPr>
            </a:br>
            <a:r>
              <a:rPr lang="en-US" altLang="zh-TW" sz="2400" dirty="0" err="1">
                <a:latin typeface="微軟正黑體" panose="020B0604030504040204" pitchFamily="34" charset="-120"/>
              </a:rPr>
              <a:t>X_std</a:t>
            </a:r>
            <a:r>
              <a:rPr lang="en-US" altLang="zh-TW" sz="2400" dirty="0">
                <a:latin typeface="微軟正黑體" panose="020B0604030504040204" pitchFamily="34" charset="-120"/>
              </a:rPr>
              <a:t>=</a:t>
            </a:r>
            <a:r>
              <a:rPr lang="en-US" altLang="zh-TW" sz="2400" dirty="0" err="1">
                <a:latin typeface="微軟正黑體" panose="020B0604030504040204" pitchFamily="34" charset="-120"/>
              </a:rPr>
              <a:t>StandardScaler</a:t>
            </a:r>
            <a:r>
              <a:rPr lang="en-US" altLang="zh-TW" sz="2400" dirty="0">
                <a:latin typeface="微軟正黑體" panose="020B0604030504040204" pitchFamily="34" charset="-120"/>
              </a:rPr>
              <a:t>().</a:t>
            </a:r>
            <a:r>
              <a:rPr lang="en-US" altLang="zh-TW" sz="2400" dirty="0" err="1">
                <a:latin typeface="微軟正黑體" panose="020B0604030504040204" pitchFamily="34" charset="-120"/>
              </a:rPr>
              <a:t>fit_transform</a:t>
            </a:r>
            <a:r>
              <a:rPr lang="en-US" altLang="zh-TW" sz="2400" dirty="0">
                <a:latin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</a:rPr>
              <a:t>X_Train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)</a:t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>#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fit_transfrom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將訓練資料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X_Train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標準化後，儲存在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X_std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內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2"/>
          <a:stretch/>
        </p:blipFill>
        <p:spPr>
          <a:xfrm>
            <a:off x="3075729" y="2928083"/>
            <a:ext cx="1833697" cy="1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zh-TW" altLang="en-US" sz="2600" dirty="0" smtClean="0">
                <a:latin typeface="微軟正黑體" panose="020B0604030504040204" pitchFamily="34" charset="-120"/>
              </a:rPr>
              <a:t>變數轉換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600" dirty="0" smtClean="0">
                <a:latin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</a:rPr>
              <a:t>目的：降低離群值對模型的影響</a:t>
            </a:r>
            <a:endParaRPr lang="en-US" altLang="zh-TW" sz="2400" b="1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+mj-lt"/>
              <a:buAutoNum type="circleNumWdWhitePlain"/>
            </a:pPr>
            <a:r>
              <a:rPr lang="zh-TW" altLang="en-US" sz="2400" dirty="0" smtClean="0">
                <a:latin typeface="微軟正黑體" panose="020B0604030504040204" pitchFamily="34" charset="-120"/>
              </a:rPr>
              <a:t>方法：</a:t>
            </a:r>
            <a:r>
              <a:rPr lang="en-US" altLang="zh-TW" sz="2400" dirty="0">
                <a:latin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log-Transformation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</a:rPr>
              <a:t>Box-Cox 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Transformation</a:t>
            </a:r>
          </a:p>
          <a:p>
            <a:pPr marL="898398" lvl="2" indent="-514350">
              <a:buFont typeface="+mj-lt"/>
              <a:buAutoNum type="circleNumWdWhitePlain"/>
            </a:pPr>
            <a:endParaRPr lang="en-US" altLang="zh-TW" sz="2400" dirty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微軟正黑體" panose="020B0604030504040204" pitchFamily="34" charset="-120"/>
              </a:rPr>
              <a:t>公式：</a:t>
            </a:r>
            <a:endParaRPr lang="en-US" altLang="zh-TW" sz="24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endParaRPr lang="en-US" altLang="zh-TW" sz="2400" dirty="0" smtClean="0">
              <a:latin typeface="微軟正黑體" panose="020B0604030504040204" pitchFamily="34" charset="-120"/>
            </a:endParaRPr>
          </a:p>
          <a:p>
            <a:pPr marL="898398" lvl="2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 smtClean="0">
                <a:latin typeface="微軟正黑體" panose="020B0604030504040204" pitchFamily="34" charset="-120"/>
              </a:rPr>
              <a:t>代碼：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>from 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scipy.special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import boxcox1p</a:t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err="1" smtClean="0">
                <a:latin typeface="微軟正黑體" panose="020B0604030504040204" pitchFamily="34" charset="-120"/>
              </a:rPr>
              <a:t>y_boxcox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= boxcox1p(x, 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lmbda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)  </a:t>
            </a:r>
            <a:r>
              <a:rPr lang="en-US" altLang="zh-TW" sz="2400" dirty="0">
                <a:latin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</a:rPr>
              <a:t>•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lmbda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若無事先指定的話，程式會自動找出最佳的</a:t>
            </a:r>
            <a:r>
              <a:rPr lang="en-US" altLang="zh-TW" sz="2400" dirty="0" err="1" smtClean="0">
                <a:latin typeface="微軟正黑體" panose="020B0604030504040204" pitchFamily="34" charset="-120"/>
              </a:rPr>
              <a:t>lmbda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3" y="3124147"/>
            <a:ext cx="6402852" cy="9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若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包含少數距離很遠的離群值時，可嘗試使用</a:t>
            </a:r>
            <a:r>
              <a:rPr lang="en-US" altLang="zh-TW" sz="2400" b="1" dirty="0" err="1" smtClean="0">
                <a:latin typeface="微軟正黑體" panose="020B0604030504040204" pitchFamily="34" charset="-120"/>
              </a:rPr>
              <a:t>RobustScaler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>()</a:t>
            </a:r>
            <a:br>
              <a:rPr lang="en-US" altLang="zh-TW" sz="2400" b="1" dirty="0" smtClean="0">
                <a:latin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</a:rPr>
              <a:t>    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</a:rPr>
            </a:br>
            <a:r>
              <a:rPr lang="en-US" altLang="zh-TW" sz="2400" b="1" dirty="0" smtClean="0">
                <a:latin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</a:rPr>
              <a:t>    公式：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21" y="2576383"/>
            <a:ext cx="7647155" cy="3663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63" y="3804051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048" lvl="2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>Box-Cox Transformation</a:t>
            </a:r>
            <a:r>
              <a:rPr lang="zh-TW" altLang="en-US" sz="2400" b="1" dirty="0">
                <a:latin typeface="微軟正黑體" panose="020B0604030504040204" pitchFamily="34" charset="-120"/>
              </a:rPr>
              <a:t>實</a:t>
            </a:r>
            <a:r>
              <a:rPr lang="zh-TW" altLang="en-US" sz="2400" b="1" dirty="0" smtClean="0">
                <a:latin typeface="微軟正黑體" panose="020B0604030504040204" pitchFamily="34" charset="-120"/>
              </a:rPr>
              <a:t>現在 </a:t>
            </a:r>
            <a:r>
              <a:rPr lang="en-US" altLang="zh-TW" sz="2400" b="1" dirty="0" err="1" smtClean="0">
                <a:latin typeface="微軟正黑體" panose="020B0604030504040204" pitchFamily="34" charset="-120"/>
              </a:rPr>
              <a:t>PowerTransformer</a:t>
            </a:r>
            <a:r>
              <a:rPr lang="en-US" altLang="zh-TW" sz="2400" b="1" dirty="0" smtClean="0">
                <a:latin typeface="微軟正黑體" panose="020B0604030504040204" pitchFamily="34" charset="-120"/>
              </a:rPr>
              <a:t>()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3" y="2569632"/>
            <a:ext cx="10058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19917</TotalTime>
  <Words>340</Words>
  <Application>Microsoft Office PowerPoint</Application>
  <PresentationFormat>寬螢幕</PresentationFormat>
  <Paragraphs>108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DejaVu Sans</vt:lpstr>
      <vt:lpstr>微軟正黑體</vt:lpstr>
      <vt:lpstr>新細明體</vt:lpstr>
      <vt:lpstr>Arial</vt:lpstr>
      <vt:lpstr>Calibri</vt:lpstr>
      <vt:lpstr>Wingdings</vt:lpstr>
      <vt:lpstr>Office 佈景主題</vt:lpstr>
      <vt:lpstr>1_回顧</vt:lpstr>
      <vt:lpstr>有機</vt:lpstr>
      <vt:lpstr>PowerPoint 簡報</vt:lpstr>
      <vt:lpstr>PowerPoint 簡報</vt:lpstr>
      <vt:lpstr>Sklearn實作流程</vt:lpstr>
      <vt:lpstr>PowerPoint 簡報</vt:lpstr>
      <vt:lpstr>資料預處理</vt:lpstr>
      <vt:lpstr>資料預處理</vt:lpstr>
      <vt:lpstr>資料預處理</vt:lpstr>
      <vt:lpstr>資料預處理</vt:lpstr>
      <vt:lpstr>資料預處理</vt:lpstr>
      <vt:lpstr>選擇演算法</vt:lpstr>
      <vt:lpstr>選擇演算法</vt:lpstr>
      <vt:lpstr>選擇演算法</vt:lpstr>
      <vt:lpstr>選擇演算法</vt:lpstr>
      <vt:lpstr>選擇演算法</vt:lpstr>
      <vt:lpstr>資料降維</vt:lpstr>
      <vt:lpstr>相關文檔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1218</cp:revision>
  <dcterms:created xsi:type="dcterms:W3CDTF">2018-04-17T05:15:45Z</dcterms:created>
  <dcterms:modified xsi:type="dcterms:W3CDTF">2018-11-01T01:44:36Z</dcterms:modified>
</cp:coreProperties>
</file>