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6" r:id="rId2"/>
    <p:sldId id="258" r:id="rId3"/>
    <p:sldId id="259" r:id="rId4"/>
    <p:sldId id="260" r:id="rId5"/>
    <p:sldId id="261" r:id="rId6"/>
    <p:sldId id="367" r:id="rId7"/>
    <p:sldId id="368" r:id="rId8"/>
    <p:sldId id="369" r:id="rId9"/>
    <p:sldId id="370" r:id="rId10"/>
    <p:sldId id="371" r:id="rId11"/>
    <p:sldId id="372" r:id="rId12"/>
    <p:sldId id="262" r:id="rId13"/>
    <p:sldId id="345" r:id="rId14"/>
    <p:sldId id="347" r:id="rId15"/>
    <p:sldId id="356" r:id="rId16"/>
    <p:sldId id="358" r:id="rId17"/>
    <p:sldId id="360" r:id="rId18"/>
    <p:sldId id="362" r:id="rId19"/>
    <p:sldId id="361" r:id="rId20"/>
    <p:sldId id="363" r:id="rId21"/>
    <p:sldId id="364" r:id="rId22"/>
    <p:sldId id="365" r:id="rId23"/>
    <p:sldId id="267" r:id="rId24"/>
    <p:sldId id="269" r:id="rId25"/>
    <p:sldId id="270" r:id="rId26"/>
    <p:sldId id="271" r:id="rId27"/>
    <p:sldId id="272" r:id="rId28"/>
    <p:sldId id="273" r:id="rId29"/>
    <p:sldId id="349" r:id="rId30"/>
    <p:sldId id="350" r:id="rId31"/>
  </p:sldIdLst>
  <p:sldSz cx="9144000" cy="6858000" type="screen4x3"/>
  <p:notesSz cx="7004050" cy="9290050"/>
  <p:defaultTextStyle>
    <a:defPPr>
      <a:defRPr lang="es-CO"/>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9" autoAdjust="0"/>
    <p:restoredTop sz="94667" autoAdjust="0"/>
  </p:normalViewPr>
  <p:slideViewPr>
    <p:cSldViewPr>
      <p:cViewPr varScale="1">
        <p:scale>
          <a:sx n="70" d="100"/>
          <a:sy n="70" d="100"/>
        </p:scale>
        <p:origin x="13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1" hangingPunct="1">
              <a:defRPr sz="1200">
                <a:latin typeface="Constantia" pitchFamily="18" charset="0"/>
                <a:cs typeface="Arial" charset="0"/>
              </a:defRPr>
            </a:lvl1pPr>
          </a:lstStyle>
          <a:p>
            <a:pPr>
              <a:defRPr/>
            </a:pPr>
            <a:endParaRPr lang="es-ES"/>
          </a:p>
        </p:txBody>
      </p:sp>
      <p:sp>
        <p:nvSpPr>
          <p:cNvPr id="135171" name="Rectangle 3"/>
          <p:cNvSpPr>
            <a:spLocks noGrp="1" noChangeArrowheads="1"/>
          </p:cNvSpPr>
          <p:nvPr>
            <p:ph type="dt" sz="quarter"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1" hangingPunct="1">
              <a:defRPr sz="1200">
                <a:latin typeface="Constantia" pitchFamily="18" charset="0"/>
                <a:cs typeface="Arial" charset="0"/>
              </a:defRPr>
            </a:lvl1pPr>
          </a:lstStyle>
          <a:p>
            <a:pPr>
              <a:defRPr/>
            </a:pPr>
            <a:r>
              <a:rPr lang="es-CO"/>
              <a:t>08/10/2008</a:t>
            </a:r>
            <a:endParaRPr lang="es-ES"/>
          </a:p>
        </p:txBody>
      </p:sp>
      <p:sp>
        <p:nvSpPr>
          <p:cNvPr id="135172" name="Rectangle 4"/>
          <p:cNvSpPr>
            <a:spLocks noGrp="1" noChangeArrowheads="1"/>
          </p:cNvSpPr>
          <p:nvPr>
            <p:ph type="ftr" sz="quarter" idx="2"/>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1" hangingPunct="1">
              <a:defRPr sz="1200">
                <a:latin typeface="Constantia" pitchFamily="18" charset="0"/>
                <a:cs typeface="Arial" charset="0"/>
              </a:defRPr>
            </a:lvl1pPr>
          </a:lstStyle>
          <a:p>
            <a:pPr>
              <a:defRPr/>
            </a:pPr>
            <a:endParaRPr lang="es-ES"/>
          </a:p>
        </p:txBody>
      </p:sp>
      <p:sp>
        <p:nvSpPr>
          <p:cNvPr id="135173" name="Rectangle 5"/>
          <p:cNvSpPr>
            <a:spLocks noGrp="1" noChangeArrowheads="1"/>
          </p:cNvSpPr>
          <p:nvPr>
            <p:ph type="sldNum" sz="quarter" idx="3"/>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1" hangingPunct="1">
              <a:defRPr sz="1200" smtClean="0">
                <a:latin typeface="Constantia" panose="02030602050306030303" pitchFamily="18" charset="0"/>
              </a:defRPr>
            </a:lvl1pPr>
          </a:lstStyle>
          <a:p>
            <a:pPr>
              <a:defRPr/>
            </a:pPr>
            <a:fld id="{C743E99B-DB29-40CB-B77F-83ECC40E0E26}" type="slidenum">
              <a:rPr lang="es-ES"/>
              <a:pPr>
                <a:defRPr/>
              </a:pPr>
              <a:t>‹Nº›</a:t>
            </a:fld>
            <a:endParaRPr lang="es-ES"/>
          </a:p>
        </p:txBody>
      </p:sp>
    </p:spTree>
    <p:extLst>
      <p:ext uri="{BB962C8B-B14F-4D97-AF65-F5344CB8AC3E}">
        <p14:creationId xmlns:p14="http://schemas.microsoft.com/office/powerpoint/2010/main" val="29120690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bwMode="auto">
          <a:xfrm>
            <a:off x="0" y="0"/>
            <a:ext cx="3035300" cy="46513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lvl1pPr defTabSz="930275" eaLnBrk="1" hangingPunct="1">
              <a:defRPr sz="1200">
                <a:latin typeface="Calibri" pitchFamily="34" charset="0"/>
                <a:cs typeface="Arial" charset="0"/>
              </a:defRPr>
            </a:lvl1pPr>
          </a:lstStyle>
          <a:p>
            <a:pPr>
              <a:defRPr/>
            </a:pPr>
            <a:endParaRPr lang="es-ES"/>
          </a:p>
        </p:txBody>
      </p:sp>
      <p:sp>
        <p:nvSpPr>
          <p:cNvPr id="3" name="2 Marcador de fecha"/>
          <p:cNvSpPr>
            <a:spLocks noGrp="1"/>
          </p:cNvSpPr>
          <p:nvPr>
            <p:ph type="dt" idx="1"/>
          </p:nvPr>
        </p:nvSpPr>
        <p:spPr bwMode="auto">
          <a:xfrm>
            <a:off x="3967163" y="0"/>
            <a:ext cx="3035300" cy="46513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lvl1pPr algn="r" defTabSz="930275" eaLnBrk="1" hangingPunct="1">
              <a:defRPr sz="1200">
                <a:latin typeface="Calibri" pitchFamily="34" charset="0"/>
                <a:cs typeface="Arial" charset="0"/>
              </a:defRPr>
            </a:lvl1pPr>
          </a:lstStyle>
          <a:p>
            <a:pPr>
              <a:defRPr/>
            </a:pPr>
            <a:r>
              <a:rPr lang="es-CO"/>
              <a:t>08/10/2008</a:t>
            </a:r>
          </a:p>
        </p:txBody>
      </p:sp>
      <p:sp>
        <p:nvSpPr>
          <p:cNvPr id="4" name="3 Marcador de imagen de diapositiva"/>
          <p:cNvSpPr>
            <a:spLocks noGrp="1" noRot="1" noChangeAspect="1"/>
          </p:cNvSpPr>
          <p:nvPr>
            <p:ph type="sldImg" idx="2"/>
          </p:nvPr>
        </p:nvSpPr>
        <p:spPr>
          <a:xfrm>
            <a:off x="1181100" y="696913"/>
            <a:ext cx="4641850" cy="3482975"/>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bwMode="auto">
          <a:xfrm>
            <a:off x="700088" y="4413250"/>
            <a:ext cx="5603875" cy="417988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a:p>
        </p:txBody>
      </p:sp>
      <p:sp>
        <p:nvSpPr>
          <p:cNvPr id="6" name="5 Marcador de pie de página"/>
          <p:cNvSpPr>
            <a:spLocks noGrp="1"/>
          </p:cNvSpPr>
          <p:nvPr>
            <p:ph type="ftr" sz="quarter" idx="4"/>
          </p:nvPr>
        </p:nvSpPr>
        <p:spPr bwMode="auto">
          <a:xfrm>
            <a:off x="0" y="8823325"/>
            <a:ext cx="3035300" cy="465138"/>
          </a:xfrm>
          <a:prstGeom prst="rect">
            <a:avLst/>
          </a:prstGeom>
          <a:noFill/>
          <a:ln w="9525">
            <a:noFill/>
            <a:miter lim="800000"/>
            <a:headEnd/>
            <a:tailEnd/>
          </a:ln>
        </p:spPr>
        <p:txBody>
          <a:bodyPr vert="horz" wrap="square" lIns="93104" tIns="46552" rIns="93104" bIns="46552" numCol="1" anchor="b" anchorCtr="0" compatLnSpc="1">
            <a:prstTxWarp prst="textNoShape">
              <a:avLst/>
            </a:prstTxWarp>
          </a:bodyPr>
          <a:lstStyle>
            <a:lvl1pPr defTabSz="930275" eaLnBrk="1" hangingPunct="1">
              <a:defRPr sz="1200">
                <a:latin typeface="Calibri" pitchFamily="34" charset="0"/>
                <a:cs typeface="Arial" charset="0"/>
              </a:defRPr>
            </a:lvl1pPr>
          </a:lstStyle>
          <a:p>
            <a:pPr>
              <a:defRPr/>
            </a:pPr>
            <a:endParaRPr lang="es-ES"/>
          </a:p>
        </p:txBody>
      </p:sp>
      <p:sp>
        <p:nvSpPr>
          <p:cNvPr id="7" name="6 Marcador de número de diapositiva"/>
          <p:cNvSpPr>
            <a:spLocks noGrp="1"/>
          </p:cNvSpPr>
          <p:nvPr>
            <p:ph type="sldNum" sz="quarter" idx="5"/>
          </p:nvPr>
        </p:nvSpPr>
        <p:spPr bwMode="auto">
          <a:xfrm>
            <a:off x="3967163" y="8823325"/>
            <a:ext cx="3035300" cy="465138"/>
          </a:xfrm>
          <a:prstGeom prst="rect">
            <a:avLst/>
          </a:prstGeom>
          <a:noFill/>
          <a:ln w="9525">
            <a:noFill/>
            <a:miter lim="800000"/>
            <a:headEnd/>
            <a:tailEnd/>
          </a:ln>
        </p:spPr>
        <p:txBody>
          <a:bodyPr vert="horz" wrap="square" lIns="93104" tIns="46552" rIns="93104" bIns="46552" numCol="1" anchor="b" anchorCtr="0" compatLnSpc="1">
            <a:prstTxWarp prst="textNoShape">
              <a:avLst/>
            </a:prstTxWarp>
          </a:bodyPr>
          <a:lstStyle>
            <a:lvl1pPr algn="r" defTabSz="930275" eaLnBrk="1" hangingPunct="1">
              <a:defRPr sz="1200" smtClean="0">
                <a:latin typeface="Calibri" panose="020F0502020204030204" pitchFamily="34" charset="0"/>
              </a:defRPr>
            </a:lvl1pPr>
          </a:lstStyle>
          <a:p>
            <a:pPr>
              <a:defRPr/>
            </a:pPr>
            <a:fld id="{5C9DDA55-EE11-47A1-8ADA-F5E2FFF164E1}" type="slidenum">
              <a:rPr lang="es-CO"/>
              <a:pPr>
                <a:defRPr/>
              </a:pPr>
              <a:t>‹Nº›</a:t>
            </a:fld>
            <a:endParaRPr lang="es-CO"/>
          </a:p>
        </p:txBody>
      </p:sp>
    </p:spTree>
    <p:extLst>
      <p:ext uri="{BB962C8B-B14F-4D97-AF65-F5344CB8AC3E}">
        <p14:creationId xmlns:p14="http://schemas.microsoft.com/office/powerpoint/2010/main" val="942032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p>
        </p:txBody>
      </p:sp>
    </p:spTree>
    <p:extLst>
      <p:ext uri="{BB962C8B-B14F-4D97-AF65-F5344CB8AC3E}">
        <p14:creationId xmlns:p14="http://schemas.microsoft.com/office/powerpoint/2010/main" val="704619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r>
              <a:rPr lang="es-CO"/>
              <a:t>08/10/2008</a:t>
            </a:r>
          </a:p>
        </p:txBody>
      </p:sp>
      <p:sp>
        <p:nvSpPr>
          <p:cNvPr id="5" name="18 Marcador de pie de página"/>
          <p:cNvSpPr>
            <a:spLocks noGrp="1"/>
          </p:cNvSpPr>
          <p:nvPr>
            <p:ph type="ftr" sz="quarter" idx="11"/>
          </p:nvPr>
        </p:nvSpPr>
        <p:spPr/>
        <p:txBody>
          <a:bodyPr/>
          <a:lstStyle>
            <a:lvl1pPr>
              <a:defRPr/>
            </a:lvl1pPr>
          </a:lstStyle>
          <a:p>
            <a:pPr>
              <a:defRPr/>
            </a:pPr>
            <a:endParaRPr lang="es-CO"/>
          </a:p>
        </p:txBody>
      </p:sp>
      <p:sp>
        <p:nvSpPr>
          <p:cNvPr id="6" name="26 Marcador de número de diapositiva"/>
          <p:cNvSpPr>
            <a:spLocks noGrp="1"/>
          </p:cNvSpPr>
          <p:nvPr>
            <p:ph type="sldNum" sz="quarter" idx="12"/>
          </p:nvPr>
        </p:nvSpPr>
        <p:spPr/>
        <p:txBody>
          <a:bodyPr/>
          <a:lstStyle>
            <a:lvl1pPr>
              <a:defRPr smtClean="0">
                <a:solidFill>
                  <a:srgbClr val="D1EAEE"/>
                </a:solidFill>
              </a:defRPr>
            </a:lvl1pPr>
          </a:lstStyle>
          <a:p>
            <a:pPr>
              <a:defRPr/>
            </a:pPr>
            <a:fld id="{BD58E9D2-4146-4177-8129-99F49E5F1550}" type="slidenum">
              <a:rPr lang="es-CO"/>
              <a:pPr>
                <a:defRPr/>
              </a:pPr>
              <a:t>‹Nº›</a:t>
            </a:fld>
            <a:endParaRPr lang="es-CO"/>
          </a:p>
        </p:txBody>
      </p:sp>
    </p:spTree>
    <p:extLst>
      <p:ext uri="{BB962C8B-B14F-4D97-AF65-F5344CB8AC3E}">
        <p14:creationId xmlns:p14="http://schemas.microsoft.com/office/powerpoint/2010/main" val="15515604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r>
              <a:rPr lang="es-CO"/>
              <a:t>08/10/2008</a:t>
            </a:r>
          </a:p>
        </p:txBody>
      </p:sp>
      <p:sp>
        <p:nvSpPr>
          <p:cNvPr id="5" name="21 Marcador de pie de página"/>
          <p:cNvSpPr>
            <a:spLocks noGrp="1"/>
          </p:cNvSpPr>
          <p:nvPr>
            <p:ph type="ftr" sz="quarter" idx="11"/>
          </p:nvPr>
        </p:nvSpPr>
        <p:spPr/>
        <p:txBody>
          <a:bodyPr/>
          <a:lstStyle>
            <a:lvl1pPr>
              <a:defRPr/>
            </a:lvl1pPr>
          </a:lstStyle>
          <a:p>
            <a:pPr>
              <a:defRPr/>
            </a:pPr>
            <a:endParaRPr lang="es-CO"/>
          </a:p>
        </p:txBody>
      </p:sp>
      <p:sp>
        <p:nvSpPr>
          <p:cNvPr id="6" name="17 Marcador de número de diapositiva"/>
          <p:cNvSpPr>
            <a:spLocks noGrp="1"/>
          </p:cNvSpPr>
          <p:nvPr>
            <p:ph type="sldNum" sz="quarter" idx="12"/>
          </p:nvPr>
        </p:nvSpPr>
        <p:spPr/>
        <p:txBody>
          <a:bodyPr/>
          <a:lstStyle>
            <a:lvl1pPr>
              <a:defRPr/>
            </a:lvl1pPr>
          </a:lstStyle>
          <a:p>
            <a:pPr>
              <a:defRPr/>
            </a:pPr>
            <a:fld id="{3008B419-67D9-4251-AF65-12BBD0EC95F5}" type="slidenum">
              <a:rPr lang="es-CO"/>
              <a:pPr>
                <a:defRPr/>
              </a:pPr>
              <a:t>‹Nº›</a:t>
            </a:fld>
            <a:endParaRPr lang="es-CO"/>
          </a:p>
        </p:txBody>
      </p:sp>
    </p:spTree>
    <p:extLst>
      <p:ext uri="{BB962C8B-B14F-4D97-AF65-F5344CB8AC3E}">
        <p14:creationId xmlns:p14="http://schemas.microsoft.com/office/powerpoint/2010/main" val="109334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r>
              <a:rPr lang="es-CO"/>
              <a:t>08/10/2008</a:t>
            </a:r>
          </a:p>
        </p:txBody>
      </p:sp>
      <p:sp>
        <p:nvSpPr>
          <p:cNvPr id="5" name="21 Marcador de pie de página"/>
          <p:cNvSpPr>
            <a:spLocks noGrp="1"/>
          </p:cNvSpPr>
          <p:nvPr>
            <p:ph type="ftr" sz="quarter" idx="11"/>
          </p:nvPr>
        </p:nvSpPr>
        <p:spPr/>
        <p:txBody>
          <a:bodyPr/>
          <a:lstStyle>
            <a:lvl1pPr>
              <a:defRPr/>
            </a:lvl1pPr>
          </a:lstStyle>
          <a:p>
            <a:pPr>
              <a:defRPr/>
            </a:pPr>
            <a:endParaRPr lang="es-CO"/>
          </a:p>
        </p:txBody>
      </p:sp>
      <p:sp>
        <p:nvSpPr>
          <p:cNvPr id="6" name="17 Marcador de número de diapositiva"/>
          <p:cNvSpPr>
            <a:spLocks noGrp="1"/>
          </p:cNvSpPr>
          <p:nvPr>
            <p:ph type="sldNum" sz="quarter" idx="12"/>
          </p:nvPr>
        </p:nvSpPr>
        <p:spPr/>
        <p:txBody>
          <a:bodyPr/>
          <a:lstStyle>
            <a:lvl1pPr>
              <a:defRPr/>
            </a:lvl1pPr>
          </a:lstStyle>
          <a:p>
            <a:pPr>
              <a:defRPr/>
            </a:pPr>
            <a:fld id="{85944EB3-F201-487F-97CE-3B6396969F06}" type="slidenum">
              <a:rPr lang="es-CO"/>
              <a:pPr>
                <a:defRPr/>
              </a:pPr>
              <a:t>‹Nº›</a:t>
            </a:fld>
            <a:endParaRPr lang="es-CO"/>
          </a:p>
        </p:txBody>
      </p:sp>
    </p:spTree>
    <p:extLst>
      <p:ext uri="{BB962C8B-B14F-4D97-AF65-F5344CB8AC3E}">
        <p14:creationId xmlns:p14="http://schemas.microsoft.com/office/powerpoint/2010/main" val="426301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CO"/>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imágenes prediseñadas"/>
          <p:cNvSpPr>
            <a:spLocks noGrp="1"/>
          </p:cNvSpPr>
          <p:nvPr>
            <p:ph type="clipArt" sz="half" idx="2"/>
          </p:nvPr>
        </p:nvSpPr>
        <p:spPr>
          <a:xfrm>
            <a:off x="4648200" y="1981200"/>
            <a:ext cx="3810000" cy="4114800"/>
          </a:xfrm>
        </p:spPr>
        <p:txBody>
          <a:bodyPr>
            <a:normAutofit/>
          </a:bodyPr>
          <a:lstStyle/>
          <a:p>
            <a:pPr lvl="0"/>
            <a:endParaRPr lang="es-CO" noProof="0" smtClean="0"/>
          </a:p>
        </p:txBody>
      </p:sp>
      <p:sp>
        <p:nvSpPr>
          <p:cNvPr id="5" name="Rectangle 4"/>
          <p:cNvSpPr>
            <a:spLocks noGrp="1" noChangeArrowheads="1"/>
          </p:cNvSpPr>
          <p:nvPr>
            <p:ph type="dt" sz="half" idx="10"/>
          </p:nvPr>
        </p:nvSpPr>
        <p:spPr/>
        <p:txBody>
          <a:bodyPr/>
          <a:lstStyle>
            <a:lvl1pPr>
              <a:defRPr/>
            </a:lvl1pPr>
          </a:lstStyle>
          <a:p>
            <a:pPr>
              <a:defRPr/>
            </a:pPr>
            <a:r>
              <a:rPr lang="es-CO"/>
              <a:t>08/10/2008</a:t>
            </a:r>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3B7D9E0D-0CD4-4BBC-9A4E-510161E5B44E}" type="slidenum">
              <a:rPr lang="es-ES"/>
              <a:pPr>
                <a:defRPr/>
              </a:pPr>
              <a:t>‹Nº›</a:t>
            </a:fld>
            <a:endParaRPr lang="es-ES"/>
          </a:p>
        </p:txBody>
      </p:sp>
    </p:spTree>
    <p:extLst>
      <p:ext uri="{BB962C8B-B14F-4D97-AF65-F5344CB8AC3E}">
        <p14:creationId xmlns:p14="http://schemas.microsoft.com/office/powerpoint/2010/main" val="424422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r>
              <a:rPr lang="es-CO"/>
              <a:t>08/10/2008</a:t>
            </a:r>
          </a:p>
        </p:txBody>
      </p:sp>
      <p:sp>
        <p:nvSpPr>
          <p:cNvPr id="5" name="21 Marcador de pie de página"/>
          <p:cNvSpPr>
            <a:spLocks noGrp="1"/>
          </p:cNvSpPr>
          <p:nvPr>
            <p:ph type="ftr" sz="quarter" idx="11"/>
          </p:nvPr>
        </p:nvSpPr>
        <p:spPr/>
        <p:txBody>
          <a:bodyPr/>
          <a:lstStyle>
            <a:lvl1pPr>
              <a:defRPr/>
            </a:lvl1pPr>
          </a:lstStyle>
          <a:p>
            <a:pPr>
              <a:defRPr/>
            </a:pPr>
            <a:endParaRPr lang="es-CO"/>
          </a:p>
        </p:txBody>
      </p:sp>
      <p:sp>
        <p:nvSpPr>
          <p:cNvPr id="6" name="17 Marcador de número de diapositiva"/>
          <p:cNvSpPr>
            <a:spLocks noGrp="1"/>
          </p:cNvSpPr>
          <p:nvPr>
            <p:ph type="sldNum" sz="quarter" idx="12"/>
          </p:nvPr>
        </p:nvSpPr>
        <p:spPr/>
        <p:txBody>
          <a:bodyPr/>
          <a:lstStyle>
            <a:lvl1pPr>
              <a:defRPr/>
            </a:lvl1pPr>
          </a:lstStyle>
          <a:p>
            <a:pPr>
              <a:defRPr/>
            </a:pPr>
            <a:fld id="{63DD3105-DCE3-472D-B10F-9D93F8D95248}" type="slidenum">
              <a:rPr lang="es-CO"/>
              <a:pPr>
                <a:defRPr/>
              </a:pPr>
              <a:t>‹Nº›</a:t>
            </a:fld>
            <a:endParaRPr lang="es-CO"/>
          </a:p>
        </p:txBody>
      </p:sp>
    </p:spTree>
    <p:extLst>
      <p:ext uri="{BB962C8B-B14F-4D97-AF65-F5344CB8AC3E}">
        <p14:creationId xmlns:p14="http://schemas.microsoft.com/office/powerpoint/2010/main" val="13474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r>
              <a:rPr lang="es-CO"/>
              <a:t>08/10/2008</a:t>
            </a:r>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smtClean="0">
                <a:solidFill>
                  <a:srgbClr val="D1EAEE"/>
                </a:solidFill>
              </a:defRPr>
            </a:lvl1pPr>
          </a:lstStyle>
          <a:p>
            <a:pPr>
              <a:defRPr/>
            </a:pPr>
            <a:fld id="{AD4AA270-015B-4FB7-8367-35257592AA7D}" type="slidenum">
              <a:rPr lang="es-CO"/>
              <a:pPr>
                <a:defRPr/>
              </a:pPr>
              <a:t>‹Nº›</a:t>
            </a:fld>
            <a:endParaRPr lang="es-CO"/>
          </a:p>
        </p:txBody>
      </p:sp>
    </p:spTree>
    <p:extLst>
      <p:ext uri="{BB962C8B-B14F-4D97-AF65-F5344CB8AC3E}">
        <p14:creationId xmlns:p14="http://schemas.microsoft.com/office/powerpoint/2010/main" val="3843344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r>
              <a:rPr lang="es-CO"/>
              <a:t>08/10/2008</a:t>
            </a:r>
          </a:p>
        </p:txBody>
      </p:sp>
      <p:sp>
        <p:nvSpPr>
          <p:cNvPr id="6" name="21 Marcador de pie de página"/>
          <p:cNvSpPr>
            <a:spLocks noGrp="1"/>
          </p:cNvSpPr>
          <p:nvPr>
            <p:ph type="ftr" sz="quarter" idx="11"/>
          </p:nvPr>
        </p:nvSpPr>
        <p:spPr/>
        <p:txBody>
          <a:bodyPr/>
          <a:lstStyle>
            <a:lvl1pPr>
              <a:defRPr/>
            </a:lvl1pPr>
          </a:lstStyle>
          <a:p>
            <a:pPr>
              <a:defRPr/>
            </a:pPr>
            <a:endParaRPr lang="es-CO"/>
          </a:p>
        </p:txBody>
      </p:sp>
      <p:sp>
        <p:nvSpPr>
          <p:cNvPr id="7" name="17 Marcador de número de diapositiva"/>
          <p:cNvSpPr>
            <a:spLocks noGrp="1"/>
          </p:cNvSpPr>
          <p:nvPr>
            <p:ph type="sldNum" sz="quarter" idx="12"/>
          </p:nvPr>
        </p:nvSpPr>
        <p:spPr/>
        <p:txBody>
          <a:bodyPr/>
          <a:lstStyle>
            <a:lvl1pPr>
              <a:defRPr/>
            </a:lvl1pPr>
          </a:lstStyle>
          <a:p>
            <a:pPr>
              <a:defRPr/>
            </a:pPr>
            <a:fld id="{0B66BE9D-FD1D-4040-9F03-52F466412071}" type="slidenum">
              <a:rPr lang="es-CO"/>
              <a:pPr>
                <a:defRPr/>
              </a:pPr>
              <a:t>‹Nº›</a:t>
            </a:fld>
            <a:endParaRPr lang="es-CO"/>
          </a:p>
        </p:txBody>
      </p:sp>
    </p:spTree>
    <p:extLst>
      <p:ext uri="{BB962C8B-B14F-4D97-AF65-F5344CB8AC3E}">
        <p14:creationId xmlns:p14="http://schemas.microsoft.com/office/powerpoint/2010/main" val="303260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r>
              <a:rPr lang="es-CO"/>
              <a:t>08/10/2008</a:t>
            </a:r>
          </a:p>
        </p:txBody>
      </p:sp>
      <p:sp>
        <p:nvSpPr>
          <p:cNvPr id="8" name="21 Marcador de pie de página"/>
          <p:cNvSpPr>
            <a:spLocks noGrp="1"/>
          </p:cNvSpPr>
          <p:nvPr>
            <p:ph type="ftr" sz="quarter" idx="11"/>
          </p:nvPr>
        </p:nvSpPr>
        <p:spPr/>
        <p:txBody>
          <a:bodyPr/>
          <a:lstStyle>
            <a:lvl1pPr>
              <a:defRPr/>
            </a:lvl1pPr>
          </a:lstStyle>
          <a:p>
            <a:pPr>
              <a:defRPr/>
            </a:pPr>
            <a:endParaRPr lang="es-CO"/>
          </a:p>
        </p:txBody>
      </p:sp>
      <p:sp>
        <p:nvSpPr>
          <p:cNvPr id="9" name="17 Marcador de número de diapositiva"/>
          <p:cNvSpPr>
            <a:spLocks noGrp="1"/>
          </p:cNvSpPr>
          <p:nvPr>
            <p:ph type="sldNum" sz="quarter" idx="12"/>
          </p:nvPr>
        </p:nvSpPr>
        <p:spPr/>
        <p:txBody>
          <a:bodyPr/>
          <a:lstStyle>
            <a:lvl1pPr>
              <a:defRPr/>
            </a:lvl1pPr>
          </a:lstStyle>
          <a:p>
            <a:pPr>
              <a:defRPr/>
            </a:pPr>
            <a:fld id="{B4CAF995-1F08-4253-AB56-F7CDB2553B75}" type="slidenum">
              <a:rPr lang="es-CO"/>
              <a:pPr>
                <a:defRPr/>
              </a:pPr>
              <a:t>‹Nº›</a:t>
            </a:fld>
            <a:endParaRPr lang="es-CO"/>
          </a:p>
        </p:txBody>
      </p:sp>
    </p:spTree>
    <p:extLst>
      <p:ext uri="{BB962C8B-B14F-4D97-AF65-F5344CB8AC3E}">
        <p14:creationId xmlns:p14="http://schemas.microsoft.com/office/powerpoint/2010/main" val="306517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r>
              <a:rPr lang="es-CO"/>
              <a:t>08/10/2008</a:t>
            </a:r>
          </a:p>
        </p:txBody>
      </p:sp>
      <p:sp>
        <p:nvSpPr>
          <p:cNvPr id="4" name="21 Marcador de pie de página"/>
          <p:cNvSpPr>
            <a:spLocks noGrp="1"/>
          </p:cNvSpPr>
          <p:nvPr>
            <p:ph type="ftr" sz="quarter" idx="11"/>
          </p:nvPr>
        </p:nvSpPr>
        <p:spPr/>
        <p:txBody>
          <a:bodyPr/>
          <a:lstStyle>
            <a:lvl1pPr>
              <a:defRPr/>
            </a:lvl1pPr>
          </a:lstStyle>
          <a:p>
            <a:pPr>
              <a:defRPr/>
            </a:pPr>
            <a:endParaRPr lang="es-CO"/>
          </a:p>
        </p:txBody>
      </p:sp>
      <p:sp>
        <p:nvSpPr>
          <p:cNvPr id="5" name="17 Marcador de número de diapositiva"/>
          <p:cNvSpPr>
            <a:spLocks noGrp="1"/>
          </p:cNvSpPr>
          <p:nvPr>
            <p:ph type="sldNum" sz="quarter" idx="12"/>
          </p:nvPr>
        </p:nvSpPr>
        <p:spPr/>
        <p:txBody>
          <a:bodyPr/>
          <a:lstStyle>
            <a:lvl1pPr>
              <a:defRPr/>
            </a:lvl1pPr>
          </a:lstStyle>
          <a:p>
            <a:pPr>
              <a:defRPr/>
            </a:pPr>
            <a:fld id="{5A1B9A1F-C3A5-4C7B-A618-08EAA29F1D72}" type="slidenum">
              <a:rPr lang="es-CO"/>
              <a:pPr>
                <a:defRPr/>
              </a:pPr>
              <a:t>‹Nº›</a:t>
            </a:fld>
            <a:endParaRPr lang="es-CO"/>
          </a:p>
        </p:txBody>
      </p:sp>
    </p:spTree>
    <p:extLst>
      <p:ext uri="{BB962C8B-B14F-4D97-AF65-F5344CB8AC3E}">
        <p14:creationId xmlns:p14="http://schemas.microsoft.com/office/powerpoint/2010/main" val="255937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r>
              <a:rPr lang="es-CO"/>
              <a:t>08/10/2008</a:t>
            </a:r>
          </a:p>
        </p:txBody>
      </p:sp>
      <p:sp>
        <p:nvSpPr>
          <p:cNvPr id="3" name="21 Marcador de pie de página"/>
          <p:cNvSpPr>
            <a:spLocks noGrp="1"/>
          </p:cNvSpPr>
          <p:nvPr>
            <p:ph type="ftr" sz="quarter" idx="11"/>
          </p:nvPr>
        </p:nvSpPr>
        <p:spPr/>
        <p:txBody>
          <a:bodyPr/>
          <a:lstStyle>
            <a:lvl1pPr>
              <a:defRPr/>
            </a:lvl1pPr>
          </a:lstStyle>
          <a:p>
            <a:pPr>
              <a:defRPr/>
            </a:pPr>
            <a:endParaRPr lang="es-CO"/>
          </a:p>
        </p:txBody>
      </p:sp>
      <p:sp>
        <p:nvSpPr>
          <p:cNvPr id="4" name="17 Marcador de número de diapositiva"/>
          <p:cNvSpPr>
            <a:spLocks noGrp="1"/>
          </p:cNvSpPr>
          <p:nvPr>
            <p:ph type="sldNum" sz="quarter" idx="12"/>
          </p:nvPr>
        </p:nvSpPr>
        <p:spPr/>
        <p:txBody>
          <a:bodyPr/>
          <a:lstStyle>
            <a:lvl1pPr>
              <a:defRPr/>
            </a:lvl1pPr>
          </a:lstStyle>
          <a:p>
            <a:pPr>
              <a:defRPr/>
            </a:pPr>
            <a:fld id="{CF07D819-182B-45E2-A451-869EB73FFE55}" type="slidenum">
              <a:rPr lang="es-CO"/>
              <a:pPr>
                <a:defRPr/>
              </a:pPr>
              <a:t>‹Nº›</a:t>
            </a:fld>
            <a:endParaRPr lang="es-CO"/>
          </a:p>
        </p:txBody>
      </p:sp>
    </p:spTree>
    <p:extLst>
      <p:ext uri="{BB962C8B-B14F-4D97-AF65-F5344CB8AC3E}">
        <p14:creationId xmlns:p14="http://schemas.microsoft.com/office/powerpoint/2010/main" val="50807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r>
              <a:rPr lang="es-CO"/>
              <a:t>08/10/2008</a:t>
            </a:r>
          </a:p>
        </p:txBody>
      </p:sp>
      <p:sp>
        <p:nvSpPr>
          <p:cNvPr id="6" name="21 Marcador de pie de página"/>
          <p:cNvSpPr>
            <a:spLocks noGrp="1"/>
          </p:cNvSpPr>
          <p:nvPr>
            <p:ph type="ftr" sz="quarter" idx="11"/>
          </p:nvPr>
        </p:nvSpPr>
        <p:spPr/>
        <p:txBody>
          <a:bodyPr/>
          <a:lstStyle>
            <a:lvl1pPr>
              <a:defRPr/>
            </a:lvl1pPr>
          </a:lstStyle>
          <a:p>
            <a:pPr>
              <a:defRPr/>
            </a:pPr>
            <a:endParaRPr lang="es-CO"/>
          </a:p>
        </p:txBody>
      </p:sp>
      <p:sp>
        <p:nvSpPr>
          <p:cNvPr id="7" name="17 Marcador de número de diapositiva"/>
          <p:cNvSpPr>
            <a:spLocks noGrp="1"/>
          </p:cNvSpPr>
          <p:nvPr>
            <p:ph type="sldNum" sz="quarter" idx="12"/>
          </p:nvPr>
        </p:nvSpPr>
        <p:spPr/>
        <p:txBody>
          <a:bodyPr/>
          <a:lstStyle>
            <a:lvl1pPr>
              <a:defRPr/>
            </a:lvl1pPr>
          </a:lstStyle>
          <a:p>
            <a:pPr>
              <a:defRPr/>
            </a:pPr>
            <a:fld id="{87F45B27-001E-4D6C-8793-D6FE2499E6B7}" type="slidenum">
              <a:rPr lang="es-CO"/>
              <a:pPr>
                <a:defRPr/>
              </a:pPr>
              <a:t>‹Nº›</a:t>
            </a:fld>
            <a:endParaRPr lang="es-CO"/>
          </a:p>
        </p:txBody>
      </p:sp>
    </p:spTree>
    <p:extLst>
      <p:ext uri="{BB962C8B-B14F-4D97-AF65-F5344CB8AC3E}">
        <p14:creationId xmlns:p14="http://schemas.microsoft.com/office/powerpoint/2010/main" val="26733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3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14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15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16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r>
              <a:rPr lang="es-CO"/>
              <a:t>08/10/2008</a:t>
            </a:r>
          </a:p>
        </p:txBody>
      </p:sp>
      <p:sp>
        <p:nvSpPr>
          <p:cNvPr id="10" name="5 Marcador de pie de página"/>
          <p:cNvSpPr>
            <a:spLocks noGrp="1"/>
          </p:cNvSpPr>
          <p:nvPr>
            <p:ph type="ftr" sz="quarter" idx="11"/>
          </p:nvPr>
        </p:nvSpPr>
        <p:spPr/>
        <p:txBody>
          <a:bodyPr/>
          <a:lstStyle>
            <a:lvl1pPr>
              <a:defRPr/>
            </a:lvl1pPr>
          </a:lstStyle>
          <a:p>
            <a:pPr>
              <a:defRPr/>
            </a:pPr>
            <a:endParaRPr lang="es-CO"/>
          </a:p>
        </p:txBody>
      </p:sp>
      <p:sp>
        <p:nvSpPr>
          <p:cNvPr id="11" name="6 Marcador de número de diapositiva"/>
          <p:cNvSpPr>
            <a:spLocks noGrp="1"/>
          </p:cNvSpPr>
          <p:nvPr>
            <p:ph type="sldNum" sz="quarter" idx="12"/>
          </p:nvPr>
        </p:nvSpPr>
        <p:spPr>
          <a:xfrm>
            <a:off x="8077200" y="6356350"/>
            <a:ext cx="609600" cy="365125"/>
          </a:xfrm>
        </p:spPr>
        <p:txBody>
          <a:bodyPr/>
          <a:lstStyle>
            <a:lvl1pPr>
              <a:defRPr smtClean="0"/>
            </a:lvl1pPr>
          </a:lstStyle>
          <a:p>
            <a:pPr>
              <a:defRPr/>
            </a:pPr>
            <a:fld id="{5135D160-DE25-4434-A8FB-13207ED1EF7B}" type="slidenum">
              <a:rPr lang="es-CO"/>
              <a:pPr>
                <a:defRPr/>
              </a:pPr>
              <a:t>‹Nº›</a:t>
            </a:fld>
            <a:endParaRPr lang="es-CO"/>
          </a:p>
        </p:txBody>
      </p:sp>
    </p:spTree>
    <p:extLst>
      <p:ext uri="{BB962C8B-B14F-4D97-AF65-F5344CB8AC3E}">
        <p14:creationId xmlns:p14="http://schemas.microsoft.com/office/powerpoint/2010/main" val="57511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8 Marcador de título"/>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s-CO"/>
              <a:t>08/10/2008</a:t>
            </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CO"/>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fld id="{D62ECBAB-08EB-4783-B137-B04A1C2CE000}" type="slidenum">
              <a:rPr lang="es-CO"/>
              <a:pPr>
                <a:defRPr/>
              </a:pPr>
              <a:t>‹Nº›</a:t>
            </a:fld>
            <a:endParaRPr lang="es-CO"/>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73" r:id="rId1"/>
    <p:sldLayoutId id="2147483865" r:id="rId2"/>
    <p:sldLayoutId id="2147483874" r:id="rId3"/>
    <p:sldLayoutId id="2147483866" r:id="rId4"/>
    <p:sldLayoutId id="2147483867" r:id="rId5"/>
    <p:sldLayoutId id="2147483868" r:id="rId6"/>
    <p:sldLayoutId id="2147483869" r:id="rId7"/>
    <p:sldLayoutId id="2147483870" r:id="rId8"/>
    <p:sldLayoutId id="2147483875" r:id="rId9"/>
    <p:sldLayoutId id="2147483871" r:id="rId10"/>
    <p:sldLayoutId id="2147483872" r:id="rId11"/>
    <p:sldLayoutId id="2147483876" r:id="rId12"/>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908720"/>
            <a:ext cx="8136904" cy="4320480"/>
          </a:xfrm>
          <a:ln>
            <a:miter lim="800000"/>
            <a:headEnd/>
            <a:tailEnd/>
          </a:ln>
          <a:extLst/>
        </p:spPr>
        <p:style>
          <a:lnRef idx="0">
            <a:scrgbClr r="0" g="0" b="0"/>
          </a:lnRef>
          <a:fillRef idx="1002">
            <a:schemeClr val="lt1"/>
          </a:fillRef>
          <a:effectRef idx="0">
            <a:scrgbClr r="0" g="0" b="0"/>
          </a:effectRef>
          <a:fontRef idx="major"/>
        </p:style>
        <p:txBody>
          <a:bodyPr>
            <a:normAutofit fontScale="90000"/>
          </a:bodyPr>
          <a:lstStyle/>
          <a:p>
            <a:pPr algn="ctr" eaLnBrk="1" fontAlgn="auto" hangingPunct="1">
              <a:spcAft>
                <a:spcPts val="0"/>
              </a:spcAft>
              <a:defRPr/>
            </a:pP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sz="8000" dirty="0" smtClean="0">
                <a:solidFill>
                  <a:schemeClr val="accent6"/>
                </a:solidFill>
              </a:rPr>
              <a:t>CARACTERÍSTICAS GENERALES DE LOS INSTRUMENTOS DE MEDICIÓN</a:t>
            </a:r>
            <a:endParaRPr lang="es-CO" sz="8000" dirty="0">
              <a:solidFill>
                <a:schemeClr val="accent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268760"/>
            <a:ext cx="8439472" cy="3744416"/>
          </a:xfrm>
        </p:spPr>
        <p:txBody>
          <a:bodyPr>
            <a:normAutofit fontScale="90000"/>
          </a:bodyPr>
          <a:lstStyle/>
          <a:p>
            <a:r>
              <a:rPr lang="es-CO" dirty="0" smtClean="0">
                <a:solidFill>
                  <a:schemeClr val="accent5">
                    <a:lumMod val="50000"/>
                  </a:schemeClr>
                </a:solidFill>
              </a:rPr>
              <a:t/>
            </a:r>
            <a:br>
              <a:rPr lang="es-CO" dirty="0" smtClean="0">
                <a:solidFill>
                  <a:schemeClr val="accent5">
                    <a:lumMod val="50000"/>
                  </a:schemeClr>
                </a:solidFill>
              </a:rPr>
            </a:br>
            <a:r>
              <a:rPr lang="es-CO" b="1" dirty="0" smtClean="0">
                <a:solidFill>
                  <a:schemeClr val="accent5">
                    <a:lumMod val="50000"/>
                  </a:schemeClr>
                </a:solidFill>
              </a:rPr>
              <a:t>NOTA 1</a:t>
            </a:r>
            <a:r>
              <a:rPr lang="es-CO" dirty="0" smtClean="0"/>
              <a:t/>
            </a:r>
            <a:br>
              <a:rPr lang="es-CO" dirty="0" smtClean="0"/>
            </a:br>
            <a:r>
              <a:rPr lang="es-CO" dirty="0"/>
              <a:t/>
            </a:r>
            <a:br>
              <a:rPr lang="es-CO" dirty="0"/>
            </a:br>
            <a:r>
              <a:rPr lang="es-CO" sz="3600" dirty="0" smtClean="0">
                <a:solidFill>
                  <a:schemeClr val="tx1"/>
                </a:solidFill>
              </a:rPr>
              <a:t>Se </a:t>
            </a:r>
            <a:r>
              <a:rPr lang="es-CO" sz="3600" dirty="0">
                <a:solidFill>
                  <a:schemeClr val="tx1"/>
                </a:solidFill>
              </a:rPr>
              <a:t>debe de asegurar que el valor que se quiere medir este comprendido dentro del Campo de Medida, pues los fabricantes solo garantizan la exactitud del Instrumento dentro del 25 % Y 75% del Campo de Indicación</a:t>
            </a:r>
            <a:endParaRPr lang="es-CO" sz="3600" dirty="0"/>
          </a:p>
        </p:txBody>
      </p:sp>
    </p:spTree>
    <p:extLst>
      <p:ext uri="{BB962C8B-B14F-4D97-AF65-F5344CB8AC3E}">
        <p14:creationId xmlns:p14="http://schemas.microsoft.com/office/powerpoint/2010/main" val="2224155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836712"/>
            <a:ext cx="8521824" cy="5328592"/>
          </a:xfrm>
        </p:spPr>
        <p:txBody>
          <a:bodyPr>
            <a:normAutofit fontScale="90000"/>
          </a:bodyPr>
          <a:lstStyle/>
          <a:p>
            <a:r>
              <a:rPr lang="es-CO" b="1" dirty="0" smtClean="0">
                <a:solidFill>
                  <a:schemeClr val="accent5">
                    <a:lumMod val="50000"/>
                  </a:schemeClr>
                </a:solidFill>
              </a:rPr>
              <a:t>NOTA </a:t>
            </a:r>
            <a:r>
              <a:rPr lang="es-CO" b="1" dirty="0" smtClean="0">
                <a:solidFill>
                  <a:schemeClr val="accent5">
                    <a:lumMod val="50000"/>
                  </a:schemeClr>
                </a:solidFill>
              </a:rPr>
              <a:t>2</a:t>
            </a:r>
            <a:br>
              <a:rPr lang="es-CO" b="1" dirty="0" smtClean="0">
                <a:solidFill>
                  <a:schemeClr val="accent5">
                    <a:lumMod val="50000"/>
                  </a:schemeClr>
                </a:solidFill>
              </a:rPr>
            </a:br>
            <a:r>
              <a:rPr lang="es-CO" sz="2800" dirty="0" smtClean="0">
                <a:solidFill>
                  <a:schemeClr val="tx1"/>
                </a:solidFill>
              </a:rPr>
              <a:t>Para facilidades de trabajo el valor de la variable que se quiere medir se toma aproximadamente igual al 50%  del Máximo valor del Campo de Indicación.</a:t>
            </a:r>
            <a:br>
              <a:rPr lang="es-CO" sz="2800" dirty="0" smtClean="0">
                <a:solidFill>
                  <a:schemeClr val="tx1"/>
                </a:solidFill>
              </a:rPr>
            </a:br>
            <a:r>
              <a:rPr lang="es-CO" sz="2800" dirty="0">
                <a:solidFill>
                  <a:schemeClr val="tx1"/>
                </a:solidFill>
              </a:rPr>
              <a:t/>
            </a:r>
            <a:br>
              <a:rPr lang="es-CO" sz="2800" dirty="0">
                <a:solidFill>
                  <a:schemeClr val="tx1"/>
                </a:solidFill>
              </a:rPr>
            </a:br>
            <a:r>
              <a:rPr lang="es-CO" sz="2800" dirty="0" smtClean="0">
                <a:solidFill>
                  <a:schemeClr val="tx1"/>
                </a:solidFill>
              </a:rPr>
              <a:t>Ejemplo:  </a:t>
            </a:r>
            <a:br>
              <a:rPr lang="es-CO" sz="2800" dirty="0" smtClean="0">
                <a:solidFill>
                  <a:schemeClr val="tx1"/>
                </a:solidFill>
              </a:rPr>
            </a:br>
            <a:r>
              <a:rPr lang="es-CO" sz="2800" b="1" dirty="0" smtClean="0">
                <a:solidFill>
                  <a:schemeClr val="tx1"/>
                </a:solidFill>
              </a:rPr>
              <a:t>Para medir 30 amperios</a:t>
            </a:r>
            <a:r>
              <a:rPr lang="es-CO" sz="2800" dirty="0" smtClean="0">
                <a:solidFill>
                  <a:schemeClr val="tx1"/>
                </a:solidFill>
              </a:rPr>
              <a:t>.</a:t>
            </a:r>
            <a:br>
              <a:rPr lang="es-CO" sz="2800" dirty="0" smtClean="0">
                <a:solidFill>
                  <a:schemeClr val="tx1"/>
                </a:solidFill>
              </a:rPr>
            </a:br>
            <a:r>
              <a:rPr lang="es-CO" sz="2800" dirty="0" smtClean="0">
                <a:solidFill>
                  <a:schemeClr val="tx1"/>
                </a:solidFill>
              </a:rPr>
              <a:t>Se selecciona un Instrumento Medidor de corriente con un campo de indicación de  (0 ; 60) Amperios</a:t>
            </a:r>
            <a:br>
              <a:rPr lang="es-CO" sz="2800" dirty="0" smtClean="0">
                <a:solidFill>
                  <a:schemeClr val="tx1"/>
                </a:solidFill>
              </a:rPr>
            </a:br>
            <a:r>
              <a:rPr lang="es-CO" sz="2800" dirty="0">
                <a:solidFill>
                  <a:schemeClr val="tx1"/>
                </a:solidFill>
              </a:rPr>
              <a:t/>
            </a:r>
            <a:br>
              <a:rPr lang="es-CO" sz="2800" dirty="0">
                <a:solidFill>
                  <a:schemeClr val="tx1"/>
                </a:solidFill>
              </a:rPr>
            </a:br>
            <a:r>
              <a:rPr lang="es-CO" sz="2800" b="1" dirty="0" smtClean="0">
                <a:solidFill>
                  <a:schemeClr val="tx1"/>
                </a:solidFill>
              </a:rPr>
              <a:t>Para medir 60 RPM</a:t>
            </a:r>
            <a:r>
              <a:rPr lang="es-CO" sz="2800" dirty="0" smtClean="0">
                <a:solidFill>
                  <a:schemeClr val="tx1"/>
                </a:solidFill>
              </a:rPr>
              <a:t>.</a:t>
            </a:r>
            <a:br>
              <a:rPr lang="es-CO" sz="2800" dirty="0" smtClean="0">
                <a:solidFill>
                  <a:schemeClr val="tx1"/>
                </a:solidFill>
              </a:rPr>
            </a:br>
            <a:r>
              <a:rPr lang="es-CO" sz="2800" dirty="0" smtClean="0">
                <a:solidFill>
                  <a:schemeClr val="tx1"/>
                </a:solidFill>
              </a:rPr>
              <a:t>Se selecciona un Instrumentos Medidor de velocidad con un Campo de Indicación de (0 ; 120)RPM</a:t>
            </a:r>
            <a:endParaRPr lang="es-CO" sz="2800" dirty="0">
              <a:solidFill>
                <a:schemeClr val="tx1"/>
              </a:solidFill>
            </a:endParaRPr>
          </a:p>
        </p:txBody>
      </p:sp>
    </p:spTree>
    <p:extLst>
      <p:ext uri="{BB962C8B-B14F-4D97-AF65-F5344CB8AC3E}">
        <p14:creationId xmlns:p14="http://schemas.microsoft.com/office/powerpoint/2010/main" val="274753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Título"/>
          <p:cNvSpPr>
            <a:spLocks noGrp="1"/>
          </p:cNvSpPr>
          <p:nvPr>
            <p:ph type="title"/>
          </p:nvPr>
        </p:nvSpPr>
        <p:spPr>
          <a:xfrm>
            <a:off x="785813" y="704850"/>
            <a:ext cx="7572375" cy="1143000"/>
          </a:xfrm>
        </p:spPr>
        <p:txBody>
          <a:bodyPr/>
          <a:lstStyle/>
          <a:p>
            <a:pPr eaLnBrk="1" hangingPunct="1"/>
            <a:r>
              <a:rPr lang="es-CO" b="1" dirty="0" smtClean="0">
                <a:solidFill>
                  <a:schemeClr val="accent5">
                    <a:lumMod val="50000"/>
                  </a:schemeClr>
                </a:solidFill>
                <a:latin typeface="Tahoma" panose="020B0604030504040204" pitchFamily="34" charset="0"/>
                <a:cs typeface="Tahoma" panose="020B0604030504040204" pitchFamily="34" charset="0"/>
              </a:rPr>
              <a:t>ERROR</a:t>
            </a:r>
            <a:endParaRPr lang="es-CO" b="1" dirty="0" smtClean="0">
              <a:solidFill>
                <a:schemeClr val="accent5">
                  <a:lumMod val="50000"/>
                </a:schemeClr>
              </a:solidFill>
              <a:latin typeface="Tahoma" panose="020B0604030504040204" pitchFamily="34" charset="0"/>
              <a:cs typeface="Tahoma" panose="020B0604030504040204" pitchFamily="34" charset="0"/>
            </a:endParaRPr>
          </a:p>
        </p:txBody>
      </p:sp>
      <p:sp>
        <p:nvSpPr>
          <p:cNvPr id="14339" name="1 Marcador de contenido"/>
          <p:cNvSpPr>
            <a:spLocks noGrp="1"/>
          </p:cNvSpPr>
          <p:nvPr>
            <p:ph idx="1"/>
          </p:nvPr>
        </p:nvSpPr>
        <p:spPr/>
        <p:txBody>
          <a:bodyPr/>
          <a:lstStyle/>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Es la diferencia algebraica entre el valor leído o transmitido por el instrumento y el valor </a:t>
            </a:r>
            <a:r>
              <a:rPr lang="es-CO" b="1" i="1" dirty="0" smtClean="0">
                <a:latin typeface="Tahoma" panose="020B0604030504040204" pitchFamily="34" charset="0"/>
                <a:cs typeface="Tahoma" panose="020B0604030504040204" pitchFamily="34" charset="0"/>
              </a:rPr>
              <a:t>convencionalmente verdadero </a:t>
            </a:r>
            <a:r>
              <a:rPr lang="es-CO" dirty="0" smtClean="0">
                <a:latin typeface="Tahoma" panose="020B0604030504040204" pitchFamily="34" charset="0"/>
                <a:cs typeface="Tahoma" panose="020B0604030504040204" pitchFamily="34" charset="0"/>
              </a:rPr>
              <a:t>de la variable medida. Si el proceso está en condiciones de régimen permanente (estado estable) se denomina </a:t>
            </a:r>
            <a:r>
              <a:rPr lang="es-CO" i="1" dirty="0" smtClean="0">
                <a:latin typeface="Tahoma" panose="020B0604030504040204" pitchFamily="34" charset="0"/>
                <a:cs typeface="Tahoma" panose="020B0604030504040204" pitchFamily="34" charset="0"/>
              </a:rPr>
              <a:t>error estático</a:t>
            </a:r>
            <a:r>
              <a:rPr lang="es-CO" dirty="0" smtClean="0">
                <a:latin typeface="Tahoma" panose="020B0604030504040204" pitchFamily="34" charset="0"/>
                <a:cs typeface="Tahoma" panose="020B0604030504040204" pitchFamily="34" charset="0"/>
              </a:rPr>
              <a:t>. En condiciones dinámicas el error puede cambiar (</a:t>
            </a:r>
            <a:r>
              <a:rPr lang="es-CO" i="1" dirty="0" smtClean="0">
                <a:latin typeface="Tahoma" panose="020B0604030504040204" pitchFamily="34" charset="0"/>
                <a:cs typeface="Tahoma" panose="020B0604030504040204" pitchFamily="34" charset="0"/>
              </a:rPr>
              <a:t>error dinámico</a:t>
            </a:r>
            <a:r>
              <a:rPr lang="es-CO" dirty="0" smtClean="0">
                <a:latin typeface="Tahoma" panose="020B0604030504040204" pitchFamily="34" charset="0"/>
                <a:cs typeface="Tahoma" panose="020B0604030504040204"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700088" y="285750"/>
            <a:ext cx="8229600" cy="1143000"/>
          </a:xfrm>
        </p:spPr>
        <p:txBody>
          <a:bodyPr/>
          <a:lstStyle/>
          <a:p>
            <a:pPr eaLnBrk="1" hangingPunct="1"/>
            <a:r>
              <a:rPr lang="es-CO" sz="4000" b="1" dirty="0" smtClean="0">
                <a:solidFill>
                  <a:schemeClr val="accent5">
                    <a:lumMod val="50000"/>
                  </a:schemeClr>
                </a:solidFill>
                <a:latin typeface="Tahoma" panose="020B0604030504040204" pitchFamily="34" charset="0"/>
                <a:cs typeface="Tahoma" panose="020B0604030504040204" pitchFamily="34" charset="0"/>
              </a:rPr>
              <a:t>TIPOS DE ERRORES</a:t>
            </a:r>
          </a:p>
        </p:txBody>
      </p:sp>
      <p:sp>
        <p:nvSpPr>
          <p:cNvPr id="15363" name="2 Marcador de contenido"/>
          <p:cNvSpPr>
            <a:spLocks noGrp="1"/>
          </p:cNvSpPr>
          <p:nvPr>
            <p:ph idx="1"/>
          </p:nvPr>
        </p:nvSpPr>
        <p:spPr>
          <a:xfrm>
            <a:off x="457200" y="1571625"/>
            <a:ext cx="8229600" cy="4389438"/>
          </a:xfrm>
        </p:spPr>
        <p:txBody>
          <a:bodyPr/>
          <a:lstStyle/>
          <a:p>
            <a:pPr algn="just" eaLnBrk="1" hangingPunct="1">
              <a:buFont typeface="Wingdings 2" panose="05020102010507070707" pitchFamily="18" charset="2"/>
              <a:buNone/>
            </a:pPr>
            <a:r>
              <a:rPr lang="es-CO" b="1" dirty="0" smtClean="0">
                <a:solidFill>
                  <a:schemeClr val="accent5">
                    <a:lumMod val="50000"/>
                  </a:schemeClr>
                </a:solidFill>
                <a:latin typeface="Tahoma" panose="020B0604030504040204" pitchFamily="34" charset="0"/>
                <a:cs typeface="Tahoma" panose="020B0604030504040204" pitchFamily="34" charset="0"/>
              </a:rPr>
              <a:t>ERROR ALEATORIO:  </a:t>
            </a:r>
            <a:r>
              <a:rPr lang="es-CO" dirty="0" smtClean="0">
                <a:latin typeface="Tahoma" panose="020B0604030504040204" pitchFamily="34" charset="0"/>
                <a:cs typeface="Tahoma" panose="020B0604030504040204" pitchFamily="34" charset="0"/>
              </a:rPr>
              <a:t>se debe a efectos fortuitos no controlados por el operador del instrumento de medición. Las causas principales de errores aleatorios son:</a:t>
            </a:r>
          </a:p>
          <a:p>
            <a:pPr algn="just" eaLnBrk="1" hangingPunct="1">
              <a:buFont typeface="Wingdings 2" panose="05020102010507070707" pitchFamily="18" charset="2"/>
              <a:buNone/>
            </a:pPr>
            <a:endParaRPr lang="es-CO" dirty="0" smtClean="0">
              <a:latin typeface="Tahoma" panose="020B0604030504040204" pitchFamily="34" charset="0"/>
              <a:cs typeface="Tahoma" panose="020B0604030504040204" pitchFamily="34" charset="0"/>
            </a:endParaRPr>
          </a:p>
          <a:p>
            <a:pPr algn="just" eaLnBrk="1" hangingPunct="1"/>
            <a:r>
              <a:rPr lang="es-CO" dirty="0" smtClean="0">
                <a:latin typeface="Tahoma" panose="020B0604030504040204" pitchFamily="34" charset="0"/>
                <a:cs typeface="Tahoma" panose="020B0604030504040204" pitchFamily="34" charset="0"/>
              </a:rPr>
              <a:t>	Rozamientos internos	</a:t>
            </a:r>
          </a:p>
          <a:p>
            <a:pPr algn="just" eaLnBrk="1" hangingPunct="1"/>
            <a:r>
              <a:rPr lang="es-CO" dirty="0" smtClean="0">
                <a:latin typeface="Tahoma" panose="020B0604030504040204" pitchFamily="34" charset="0"/>
                <a:cs typeface="Tahoma" panose="020B0604030504040204" pitchFamily="34" charset="0"/>
              </a:rPr>
              <a:t>	Acción externa combinada</a:t>
            </a:r>
          </a:p>
          <a:p>
            <a:pPr algn="just" eaLnBrk="1" hangingPunct="1"/>
            <a:r>
              <a:rPr lang="es-CO" dirty="0" smtClean="0">
                <a:latin typeface="Tahoma" panose="020B0604030504040204" pitchFamily="34" charset="0"/>
                <a:cs typeface="Tahoma" panose="020B0604030504040204" pitchFamily="34" charset="0"/>
              </a:rPr>
              <a:t>	Errores de apreciación de la indicación</a:t>
            </a:r>
          </a:p>
          <a:p>
            <a:pPr algn="just" eaLnBrk="1" hangingPunct="1">
              <a:buFont typeface="Wingdings 2" panose="05020102010507070707" pitchFamily="18" charset="2"/>
              <a:buNone/>
            </a:pPr>
            <a:r>
              <a:rPr lang="es-CO" dirty="0" smtClean="0">
                <a:latin typeface="Tahoma" panose="020B0604030504040204" pitchFamily="34" charset="0"/>
                <a:cs typeface="Tahoma" panose="020B0604030504040204"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457200" y="928688"/>
            <a:ext cx="8229600" cy="5395912"/>
          </a:xfrm>
        </p:spPr>
        <p:txBody>
          <a:bodyPr/>
          <a:lstStyle/>
          <a:p>
            <a:pPr eaLnBrk="1" hangingPunct="1">
              <a:buFont typeface="Wingdings 2" panose="05020102010507070707" pitchFamily="18" charset="2"/>
              <a:buNone/>
            </a:pPr>
            <a:r>
              <a:rPr lang="es-CO" b="1" dirty="0" smtClean="0">
                <a:solidFill>
                  <a:schemeClr val="accent5">
                    <a:lumMod val="50000"/>
                  </a:schemeClr>
                </a:solidFill>
                <a:latin typeface="Tahoma" panose="020B0604030504040204" pitchFamily="34" charset="0"/>
                <a:cs typeface="Tahoma" panose="020B0604030504040204" pitchFamily="34" charset="0"/>
              </a:rPr>
              <a:t>ERROR SISTEMATICO: </a:t>
            </a:r>
            <a:r>
              <a:rPr lang="es-CO" dirty="0" smtClean="0">
                <a:latin typeface="Tahoma" panose="020B0604030504040204" pitchFamily="34" charset="0"/>
                <a:cs typeface="Tahoma" panose="020B0604030504040204" pitchFamily="34" charset="0"/>
              </a:rPr>
              <a:t>son aquellos que se repiten de manera “sistemática” en las mediciones que se realizan en condiciones de repetibilidad. Pueden ser producidos por:</a:t>
            </a:r>
          </a:p>
          <a:p>
            <a:pPr eaLnBrk="1" hangingPunct="1"/>
            <a:endParaRPr lang="es-CO" dirty="0" smtClean="0">
              <a:latin typeface="Tahoma" panose="020B0604030504040204" pitchFamily="34" charset="0"/>
              <a:cs typeface="Tahoma" panose="020B0604030504040204" pitchFamily="34" charset="0"/>
            </a:endParaRPr>
          </a:p>
          <a:p>
            <a:pPr eaLnBrk="1" hangingPunct="1"/>
            <a:r>
              <a:rPr lang="es-CO" dirty="0" smtClean="0">
                <a:latin typeface="Tahoma" panose="020B0604030504040204" pitchFamily="34" charset="0"/>
                <a:cs typeface="Tahoma" panose="020B0604030504040204" pitchFamily="34" charset="0"/>
              </a:rPr>
              <a:t>Errores de ajuste de los instrumentos</a:t>
            </a:r>
          </a:p>
          <a:p>
            <a:pPr eaLnBrk="1" hangingPunct="1"/>
            <a:r>
              <a:rPr lang="es-CO" dirty="0" smtClean="0">
                <a:latin typeface="Tahoma" panose="020B0604030504040204" pitchFamily="34" charset="0"/>
                <a:cs typeface="Tahoma" panose="020B0604030504040204" pitchFamily="34" charset="0"/>
              </a:rPr>
              <a:t>Errores de conexión de los instrumentos o errores de método.</a:t>
            </a:r>
          </a:p>
          <a:p>
            <a:pPr eaLnBrk="1" hangingPunct="1"/>
            <a:r>
              <a:rPr lang="es-CO" dirty="0" smtClean="0">
                <a:latin typeface="Tahoma" panose="020B0604030504040204" pitchFamily="34" charset="0"/>
                <a:cs typeface="Tahoma" panose="020B0604030504040204" pitchFamily="34" charset="0"/>
              </a:rPr>
              <a:t>Variaciones en las magnitudes de influencia.</a:t>
            </a:r>
          </a:p>
          <a:p>
            <a:pPr eaLnBrk="1" hangingPunct="1"/>
            <a:r>
              <a:rPr lang="es-CO" dirty="0" smtClean="0">
                <a:latin typeface="Tahoma" panose="020B0604030504040204" pitchFamily="34" charset="0"/>
                <a:cs typeface="Tahoma" panose="020B0604030504040204" pitchFamily="34" charset="0"/>
              </a:rPr>
              <a:t>Errores del observador.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468313" y="908050"/>
            <a:ext cx="8229600" cy="506413"/>
          </a:xfrm>
        </p:spPr>
        <p:txBody>
          <a:bodyPr/>
          <a:lstStyle/>
          <a:p>
            <a:pPr eaLnBrk="1" hangingPunct="1"/>
            <a:r>
              <a:rPr lang="es-CO" sz="3600" b="1" dirty="0" smtClean="0">
                <a:solidFill>
                  <a:schemeClr val="accent5">
                    <a:lumMod val="50000"/>
                  </a:schemeClr>
                </a:solidFill>
                <a:latin typeface="Tahoma" panose="020B0604030504040204" pitchFamily="34" charset="0"/>
              </a:rPr>
              <a:t>ERRORES DE MEDICION</a:t>
            </a:r>
          </a:p>
        </p:txBody>
      </p:sp>
      <p:sp>
        <p:nvSpPr>
          <p:cNvPr id="19459" name="1 Marcador de contenido"/>
          <p:cNvSpPr>
            <a:spLocks/>
          </p:cNvSpPr>
          <p:nvPr/>
        </p:nvSpPr>
        <p:spPr bwMode="auto">
          <a:xfrm>
            <a:off x="611188" y="1557338"/>
            <a:ext cx="691356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eaLnBrk="1" hangingPunct="1">
              <a:buFont typeface="Wingdings 3" panose="05040102010807070707" pitchFamily="18" charset="2"/>
              <a:buNone/>
            </a:pPr>
            <a:r>
              <a:rPr lang="es-CO">
                <a:latin typeface="Tahoma" panose="020B0604030504040204" pitchFamily="34" charset="0"/>
                <a:cs typeface="Tahoma" panose="020B0604030504040204" pitchFamily="34" charset="0"/>
              </a:rPr>
              <a:t>	Se pueden dividir en:</a:t>
            </a:r>
          </a:p>
          <a:p>
            <a:pPr algn="just" eaLnBrk="1" hangingPunct="1">
              <a:buFont typeface="Wingdings 3" panose="05040102010807070707" pitchFamily="18" charset="2"/>
              <a:buNone/>
            </a:pPr>
            <a:endParaRPr lang="es-CO">
              <a:latin typeface="Tahoma" panose="020B0604030504040204" pitchFamily="34" charset="0"/>
              <a:cs typeface="Tahoma" panose="020B0604030504040204" pitchFamily="34" charset="0"/>
            </a:endParaRPr>
          </a:p>
          <a:p>
            <a:pPr algn="just" eaLnBrk="1" hangingPunct="1">
              <a:buFontTx/>
              <a:buChar char="•"/>
            </a:pPr>
            <a:r>
              <a:rPr lang="es-CO">
                <a:latin typeface="Tahoma" panose="020B0604030504040204" pitchFamily="34" charset="0"/>
                <a:cs typeface="Tahoma" panose="020B0604030504040204" pitchFamily="34" charset="0"/>
              </a:rPr>
              <a:t>ERRORES HUMANOS</a:t>
            </a:r>
          </a:p>
          <a:p>
            <a:pPr algn="just" eaLnBrk="1" hangingPunct="1">
              <a:buFontTx/>
              <a:buNone/>
            </a:pPr>
            <a:endParaRPr lang="es-CO">
              <a:latin typeface="Tahoma" panose="020B0604030504040204" pitchFamily="34" charset="0"/>
              <a:cs typeface="Tahoma" panose="020B0604030504040204" pitchFamily="34" charset="0"/>
            </a:endParaRPr>
          </a:p>
          <a:p>
            <a:pPr algn="just" eaLnBrk="1" hangingPunct="1">
              <a:buFontTx/>
              <a:buChar char="•"/>
            </a:pPr>
            <a:r>
              <a:rPr lang="es-CO">
                <a:latin typeface="Tahoma" panose="020B0604030504040204" pitchFamily="34" charset="0"/>
                <a:cs typeface="Tahoma" panose="020B0604030504040204" pitchFamily="34" charset="0"/>
              </a:rPr>
              <a:t>ERRORES DEL SISTEMA:</a:t>
            </a:r>
          </a:p>
          <a:p>
            <a:pPr lvl="1" algn="just" eaLnBrk="1" hangingPunct="1">
              <a:buFontTx/>
              <a:buChar char="•"/>
            </a:pPr>
            <a:r>
              <a:rPr lang="es-CO">
                <a:latin typeface="Tahoma" panose="020B0604030504040204" pitchFamily="34" charset="0"/>
                <a:cs typeface="Tahoma" panose="020B0604030504040204" pitchFamily="34" charset="0"/>
              </a:rPr>
              <a:t>Errores del instrumento</a:t>
            </a:r>
          </a:p>
          <a:p>
            <a:pPr lvl="1" algn="just" eaLnBrk="1" hangingPunct="1">
              <a:buFontTx/>
              <a:buChar char="•"/>
            </a:pPr>
            <a:r>
              <a:rPr lang="es-CO">
                <a:latin typeface="Tahoma" panose="020B0604030504040204" pitchFamily="34" charset="0"/>
                <a:cs typeface="Tahoma" panose="020B0604030504040204" pitchFamily="34" charset="0"/>
              </a:rPr>
              <a:t>Errores ambientales</a:t>
            </a:r>
          </a:p>
          <a:p>
            <a:pPr lvl="1" algn="just" eaLnBrk="1" hangingPunct="1">
              <a:buFontTx/>
              <a:buNone/>
            </a:pPr>
            <a:endParaRPr lang="es-CO">
              <a:latin typeface="Tahoma" panose="020B0604030504040204" pitchFamily="34" charset="0"/>
              <a:cs typeface="Tahoma" panose="020B0604030504040204" pitchFamily="34" charset="0"/>
            </a:endParaRPr>
          </a:p>
          <a:p>
            <a:pPr algn="just" eaLnBrk="1" hangingPunct="1">
              <a:buFontTx/>
              <a:buChar char="•"/>
            </a:pPr>
            <a:r>
              <a:rPr lang="es-CO">
                <a:latin typeface="Tahoma" panose="020B0604030504040204" pitchFamily="34" charset="0"/>
                <a:cs typeface="Tahoma" panose="020B0604030504040204" pitchFamily="34" charset="0"/>
              </a:rPr>
              <a:t>ERRORES ALEATORIOS</a:t>
            </a:r>
          </a:p>
          <a:p>
            <a:pPr algn="just" eaLnBrk="1" hangingPunct="1">
              <a:buFont typeface="Wingdings 3" panose="05040102010807070707" pitchFamily="18" charset="2"/>
              <a:buNone/>
            </a:pPr>
            <a:r>
              <a:rPr lang="es-CO">
                <a:latin typeface="Tahoma" panose="020B0604030504040204" pitchFamily="34" charset="0"/>
                <a:cs typeface="Tahoma" panose="020B0604030504040204" pitchFamily="34" charset="0"/>
              </a:rPr>
              <a:t>			</a:t>
            </a:r>
          </a:p>
          <a:p>
            <a:pPr algn="just" eaLnBrk="1" hangingPunct="1">
              <a:buFont typeface="Wingdings 3" panose="05040102010807070707" pitchFamily="18" charset="2"/>
              <a:buNone/>
            </a:pPr>
            <a:endParaRPr lang="es-CO">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57200" y="549275"/>
            <a:ext cx="8229600" cy="866775"/>
          </a:xfrm>
        </p:spPr>
        <p:txBody>
          <a:bodyPr/>
          <a:lstStyle/>
          <a:p>
            <a:pPr eaLnBrk="1" hangingPunct="1"/>
            <a:r>
              <a:rPr lang="es-CO" sz="3600" b="1" dirty="0" smtClean="0">
                <a:solidFill>
                  <a:schemeClr val="accent5">
                    <a:lumMod val="50000"/>
                  </a:schemeClr>
                </a:solidFill>
                <a:latin typeface="Tahoma" panose="020B0604030504040204" pitchFamily="34" charset="0"/>
              </a:rPr>
              <a:t>ERRORES HUMANOS</a:t>
            </a:r>
            <a:endParaRPr lang="es-ES" sz="3600" b="1" dirty="0" smtClean="0">
              <a:solidFill>
                <a:schemeClr val="accent5">
                  <a:lumMod val="50000"/>
                </a:schemeClr>
              </a:solidFill>
              <a:latin typeface="Tahoma" panose="020B0604030504040204" pitchFamily="34" charset="0"/>
            </a:endParaRPr>
          </a:p>
        </p:txBody>
      </p:sp>
      <p:sp>
        <p:nvSpPr>
          <p:cNvPr id="20483" name="Rectangle 3"/>
          <p:cNvSpPr>
            <a:spLocks noGrp="1"/>
          </p:cNvSpPr>
          <p:nvPr>
            <p:ph type="body" idx="1"/>
          </p:nvPr>
        </p:nvSpPr>
        <p:spPr>
          <a:xfrm>
            <a:off x="457200" y="1700213"/>
            <a:ext cx="8229600" cy="4624387"/>
          </a:xfrm>
        </p:spPr>
        <p:txBody>
          <a:bodyPr/>
          <a:lstStyle/>
          <a:p>
            <a:pPr eaLnBrk="1" hangingPunct="1">
              <a:buFont typeface="Wingdings 2" panose="05020102010507070707" pitchFamily="18" charset="2"/>
              <a:buNone/>
            </a:pPr>
            <a:r>
              <a:rPr lang="es-ES" smtClean="0">
                <a:latin typeface="Tahoma" panose="020B0604030504040204" pitchFamily="34" charset="0"/>
              </a:rPr>
              <a:t>EJEMPLOS:</a:t>
            </a:r>
          </a:p>
          <a:p>
            <a:pPr eaLnBrk="1" hangingPunct="1"/>
            <a:r>
              <a:rPr lang="es-ES" smtClean="0">
                <a:latin typeface="Tahoma" panose="020B0604030504040204" pitchFamily="34" charset="0"/>
              </a:rPr>
              <a:t>Equivocación en la lectura</a:t>
            </a:r>
          </a:p>
          <a:p>
            <a:pPr eaLnBrk="1" hangingPunct="1"/>
            <a:r>
              <a:rPr lang="es-ES" smtClean="0">
                <a:latin typeface="Tahoma" panose="020B0604030504040204" pitchFamily="34" charset="0"/>
              </a:rPr>
              <a:t>Cálculos erróneos</a:t>
            </a:r>
          </a:p>
          <a:p>
            <a:pPr eaLnBrk="1" hangingPunct="1"/>
            <a:r>
              <a:rPr lang="es-ES" smtClean="0">
                <a:latin typeface="Tahoma" panose="020B0604030504040204" pitchFamily="34" charset="0"/>
              </a:rPr>
              <a:t>Selección inadecuada del instrumento.</a:t>
            </a:r>
          </a:p>
          <a:p>
            <a:pPr eaLnBrk="1" hangingPunct="1"/>
            <a:r>
              <a:rPr lang="es-ES" smtClean="0">
                <a:latin typeface="Tahoma" panose="020B0604030504040204" pitchFamily="34" charset="0"/>
              </a:rPr>
              <a:t>Ajuste incorrecto u olvido de ajuste de cero</a:t>
            </a:r>
          </a:p>
          <a:p>
            <a:pPr eaLnBrk="1" hangingPunct="1"/>
            <a:r>
              <a:rPr lang="es-ES" smtClean="0">
                <a:latin typeface="Tahoma" panose="020B0604030504040204" pitchFamily="34" charset="0"/>
              </a:rPr>
              <a:t>No tener en cuenta los efectos de carga</a:t>
            </a:r>
          </a:p>
          <a:p>
            <a:pPr eaLnBrk="1" hangingPunct="1"/>
            <a:endParaRPr lang="es-CO" smtClean="0">
              <a:latin typeface="Tahoma" panose="020B0604030504040204" pitchFamily="34" charset="0"/>
            </a:endParaRPr>
          </a:p>
          <a:p>
            <a:pPr eaLnBrk="1" hangingPunct="1">
              <a:buFont typeface="Wingdings 2" panose="05020102010507070707" pitchFamily="18" charset="2"/>
              <a:buNone/>
            </a:pPr>
            <a:r>
              <a:rPr lang="es-CO" smtClean="0">
                <a:latin typeface="Tahoma" panose="020B0604030504040204" pitchFamily="34" charset="0"/>
              </a:rPr>
              <a:t>No es posible estimar sus valores matemáticamente</a:t>
            </a:r>
            <a:endParaRPr lang="es-ES"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457200" y="692150"/>
            <a:ext cx="8229600" cy="650875"/>
          </a:xfrm>
        </p:spPr>
        <p:txBody>
          <a:bodyPr/>
          <a:lstStyle/>
          <a:p>
            <a:pPr eaLnBrk="1" hangingPunct="1"/>
            <a:r>
              <a:rPr lang="es-CO" sz="3200" b="1" dirty="0" smtClean="0">
                <a:solidFill>
                  <a:schemeClr val="accent5">
                    <a:lumMod val="50000"/>
                  </a:schemeClr>
                </a:solidFill>
                <a:latin typeface="Tahoma" panose="020B0604030504040204" pitchFamily="34" charset="0"/>
              </a:rPr>
              <a:t>ERRORES DEL INSTRUMENTO</a:t>
            </a:r>
            <a:endParaRPr lang="es-ES" sz="3200" b="1" dirty="0" smtClean="0">
              <a:solidFill>
                <a:schemeClr val="accent5">
                  <a:lumMod val="50000"/>
                </a:schemeClr>
              </a:solidFill>
              <a:latin typeface="Tahoma" panose="020B0604030504040204" pitchFamily="34" charset="0"/>
            </a:endParaRPr>
          </a:p>
        </p:txBody>
      </p:sp>
      <p:sp>
        <p:nvSpPr>
          <p:cNvPr id="22531" name="Rectangle 3"/>
          <p:cNvSpPr>
            <a:spLocks noGrp="1"/>
          </p:cNvSpPr>
          <p:nvPr>
            <p:ph type="body" idx="1"/>
          </p:nvPr>
        </p:nvSpPr>
        <p:spPr>
          <a:xfrm>
            <a:off x="457200" y="1557338"/>
            <a:ext cx="8229600" cy="4767262"/>
          </a:xfrm>
        </p:spPr>
        <p:txBody>
          <a:bodyPr/>
          <a:lstStyle/>
          <a:p>
            <a:pPr eaLnBrk="1" hangingPunct="1">
              <a:lnSpc>
                <a:spcPct val="90000"/>
              </a:lnSpc>
              <a:buFont typeface="Wingdings 2" panose="05020102010507070707" pitchFamily="18" charset="2"/>
              <a:buNone/>
            </a:pPr>
            <a:r>
              <a:rPr lang="es-ES" dirty="0" smtClean="0"/>
              <a:t>EJEMPLOS.</a:t>
            </a:r>
          </a:p>
          <a:p>
            <a:pPr eaLnBrk="1" hangingPunct="1">
              <a:lnSpc>
                <a:spcPct val="90000"/>
              </a:lnSpc>
            </a:pPr>
            <a:r>
              <a:rPr lang="es-ES" dirty="0" smtClean="0"/>
              <a:t>Fricción en cojinetes.</a:t>
            </a:r>
          </a:p>
          <a:p>
            <a:pPr eaLnBrk="1" hangingPunct="1">
              <a:lnSpc>
                <a:spcPct val="90000"/>
              </a:lnSpc>
            </a:pPr>
            <a:r>
              <a:rPr lang="es-ES" dirty="0" smtClean="0"/>
              <a:t>No linealidad de componentes.</a:t>
            </a:r>
          </a:p>
          <a:p>
            <a:pPr eaLnBrk="1" hangingPunct="1">
              <a:lnSpc>
                <a:spcPct val="90000"/>
              </a:lnSpc>
            </a:pPr>
            <a:r>
              <a:rPr lang="es-ES" dirty="0" smtClean="0"/>
              <a:t>Errores de Calibración.</a:t>
            </a:r>
          </a:p>
          <a:p>
            <a:pPr eaLnBrk="1" hangingPunct="1">
              <a:lnSpc>
                <a:spcPct val="90000"/>
              </a:lnSpc>
            </a:pPr>
            <a:r>
              <a:rPr lang="es-ES" dirty="0" smtClean="0"/>
              <a:t>Instrumental defectuoso.</a:t>
            </a:r>
          </a:p>
          <a:p>
            <a:pPr eaLnBrk="1" hangingPunct="1">
              <a:lnSpc>
                <a:spcPct val="90000"/>
              </a:lnSpc>
            </a:pPr>
            <a:r>
              <a:rPr lang="es-ES" dirty="0" smtClean="0"/>
              <a:t>Pérdidas durante la transmisión</a:t>
            </a:r>
          </a:p>
          <a:p>
            <a:pPr eaLnBrk="1" hangingPunct="1">
              <a:lnSpc>
                <a:spcPct val="90000"/>
              </a:lnSpc>
              <a:buFont typeface="Wingdings 2" panose="05020102010507070707" pitchFamily="18" charset="2"/>
              <a:buNone/>
            </a:pPr>
            <a:endParaRPr lang="es-CO" dirty="0" smtClean="0"/>
          </a:p>
          <a:p>
            <a:pPr eaLnBrk="1" hangingPunct="1">
              <a:lnSpc>
                <a:spcPct val="90000"/>
              </a:lnSpc>
              <a:buFont typeface="Wingdings 2" panose="05020102010507070707" pitchFamily="18" charset="2"/>
              <a:buNone/>
            </a:pPr>
            <a:r>
              <a:rPr lang="es-CO" dirty="0" smtClean="0"/>
              <a:t>Cómo estimarlos:</a:t>
            </a:r>
          </a:p>
          <a:p>
            <a:pPr eaLnBrk="1" hangingPunct="1">
              <a:lnSpc>
                <a:spcPct val="90000"/>
              </a:lnSpc>
              <a:buFont typeface="Wingdings 2" panose="05020102010507070707" pitchFamily="18" charset="2"/>
              <a:buNone/>
            </a:pPr>
            <a:r>
              <a:rPr lang="es-CO" dirty="0" smtClean="0"/>
              <a:t>1.Comparar con un estándar más exacto</a:t>
            </a:r>
          </a:p>
          <a:p>
            <a:pPr eaLnBrk="1" hangingPunct="1">
              <a:lnSpc>
                <a:spcPct val="90000"/>
              </a:lnSpc>
              <a:buFont typeface="Wingdings 2" panose="05020102010507070707" pitchFamily="18" charset="2"/>
              <a:buNone/>
            </a:pPr>
            <a:r>
              <a:rPr lang="es-CO" dirty="0" smtClean="0"/>
              <a:t>2. Determinar si es error constante o es proporcional</a:t>
            </a:r>
            <a:endParaRPr lang="es-E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57200" y="688975"/>
            <a:ext cx="8229600" cy="579438"/>
          </a:xfrm>
        </p:spPr>
        <p:txBody>
          <a:bodyPr/>
          <a:lstStyle/>
          <a:p>
            <a:pPr eaLnBrk="1" hangingPunct="1"/>
            <a:r>
              <a:rPr lang="es-CO" sz="3200" b="1" dirty="0" smtClean="0">
                <a:solidFill>
                  <a:schemeClr val="accent5">
                    <a:lumMod val="50000"/>
                  </a:schemeClr>
                </a:solidFill>
                <a:latin typeface="Tahoma" panose="020B0604030504040204" pitchFamily="34" charset="0"/>
              </a:rPr>
              <a:t>Métodos de eliminación o reducción</a:t>
            </a:r>
            <a:endParaRPr lang="es-ES" sz="3200" b="1" dirty="0" smtClean="0">
              <a:solidFill>
                <a:schemeClr val="accent5">
                  <a:lumMod val="50000"/>
                </a:schemeClr>
              </a:solidFill>
              <a:latin typeface="Tahoma" panose="020B0604030504040204" pitchFamily="34" charset="0"/>
            </a:endParaRPr>
          </a:p>
        </p:txBody>
      </p:sp>
      <p:sp>
        <p:nvSpPr>
          <p:cNvPr id="23555" name="Rectangle 3"/>
          <p:cNvSpPr>
            <a:spLocks noGrp="1"/>
          </p:cNvSpPr>
          <p:nvPr>
            <p:ph type="body" idx="1"/>
          </p:nvPr>
        </p:nvSpPr>
        <p:spPr>
          <a:xfrm>
            <a:off x="457200" y="1484313"/>
            <a:ext cx="8229600" cy="4840287"/>
          </a:xfrm>
        </p:spPr>
        <p:txBody>
          <a:bodyPr/>
          <a:lstStyle/>
          <a:p>
            <a:pPr eaLnBrk="1" hangingPunct="1"/>
            <a:r>
              <a:rPr lang="es-ES" sz="2800" dirty="0" smtClean="0"/>
              <a:t>Calibración cuidadosa de los instrumentos</a:t>
            </a:r>
          </a:p>
          <a:p>
            <a:pPr eaLnBrk="1" hangingPunct="1"/>
            <a:r>
              <a:rPr lang="es-ES" sz="2800" dirty="0" smtClean="0"/>
              <a:t>Revisión del equipo para asegurar una operación adecuada.</a:t>
            </a:r>
          </a:p>
          <a:p>
            <a:pPr eaLnBrk="1" hangingPunct="1"/>
            <a:r>
              <a:rPr lang="es-ES" sz="2800" dirty="0" smtClean="0"/>
              <a:t>Aplicar factores de corrección después de encontrar un error instrumental.</a:t>
            </a:r>
          </a:p>
          <a:p>
            <a:pPr eaLnBrk="1" hangingPunct="1"/>
            <a:r>
              <a:rPr lang="es-ES" sz="2800" dirty="0" smtClean="0"/>
              <a:t>Usar más de un método para medir un parámetro</a:t>
            </a:r>
          </a:p>
          <a:p>
            <a:pPr eaLnBrk="1" hangingPunct="1"/>
            <a:endParaRPr lang="es-E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692150"/>
            <a:ext cx="8229600" cy="866775"/>
          </a:xfrm>
        </p:spPr>
        <p:txBody>
          <a:bodyPr/>
          <a:lstStyle/>
          <a:p>
            <a:pPr eaLnBrk="1" hangingPunct="1"/>
            <a:r>
              <a:rPr lang="es-CO" sz="3600" b="1" dirty="0" smtClean="0">
                <a:solidFill>
                  <a:schemeClr val="accent5">
                    <a:lumMod val="50000"/>
                  </a:schemeClr>
                </a:solidFill>
                <a:latin typeface="Tahoma" panose="020B0604030504040204" pitchFamily="34" charset="0"/>
              </a:rPr>
              <a:t>ERRORES AMBIENTALES</a:t>
            </a:r>
            <a:endParaRPr lang="es-ES" sz="3600" b="1" dirty="0" smtClean="0">
              <a:solidFill>
                <a:schemeClr val="accent5">
                  <a:lumMod val="50000"/>
                </a:schemeClr>
              </a:solidFill>
              <a:latin typeface="Tahoma" panose="020B0604030504040204" pitchFamily="34" charset="0"/>
            </a:endParaRPr>
          </a:p>
        </p:txBody>
      </p:sp>
      <p:sp>
        <p:nvSpPr>
          <p:cNvPr id="24579" name="Rectangle 3"/>
          <p:cNvSpPr>
            <a:spLocks noGrp="1"/>
          </p:cNvSpPr>
          <p:nvPr>
            <p:ph type="body" idx="1"/>
          </p:nvPr>
        </p:nvSpPr>
        <p:spPr>
          <a:xfrm>
            <a:off x="457200" y="1773238"/>
            <a:ext cx="8229600" cy="4551362"/>
          </a:xfrm>
        </p:spPr>
        <p:txBody>
          <a:bodyPr/>
          <a:lstStyle/>
          <a:p>
            <a:pPr eaLnBrk="1" hangingPunct="1">
              <a:buFont typeface="Wingdings 2" panose="05020102010507070707" pitchFamily="18" charset="2"/>
              <a:buNone/>
            </a:pPr>
            <a:r>
              <a:rPr lang="es-ES" dirty="0" smtClean="0"/>
              <a:t>EJEMPLOS:</a:t>
            </a:r>
          </a:p>
          <a:p>
            <a:pPr eaLnBrk="1" hangingPunct="1"/>
            <a:r>
              <a:rPr lang="es-ES" dirty="0" smtClean="0"/>
              <a:t>Cambios en la temperatura</a:t>
            </a:r>
          </a:p>
          <a:p>
            <a:pPr eaLnBrk="1" hangingPunct="1"/>
            <a:r>
              <a:rPr lang="es-ES" dirty="0" smtClean="0"/>
              <a:t>Variaciones de humedad y presión.</a:t>
            </a:r>
          </a:p>
          <a:p>
            <a:pPr eaLnBrk="1" hangingPunct="1"/>
            <a:r>
              <a:rPr lang="es-ES" dirty="0" smtClean="0"/>
              <a:t>Campos eléctricos y magnéticos parásitos</a:t>
            </a:r>
          </a:p>
          <a:p>
            <a:pPr eaLnBrk="1" hangingPunct="1">
              <a:buFont typeface="Wingdings 2" panose="05020102010507070707" pitchFamily="18" charset="2"/>
              <a:buNone/>
            </a:pPr>
            <a:endParaRPr lang="es-CO" dirty="0" smtClean="0"/>
          </a:p>
          <a:p>
            <a:pPr eaLnBrk="1" hangingPunct="1">
              <a:buFont typeface="Wingdings 2" panose="05020102010507070707" pitchFamily="18" charset="2"/>
              <a:buNone/>
            </a:pPr>
            <a:r>
              <a:rPr lang="es-CO" dirty="0" smtClean="0"/>
              <a:t>Cómo estimarlos:</a:t>
            </a:r>
          </a:p>
          <a:p>
            <a:pPr eaLnBrk="1" hangingPunct="1">
              <a:buFont typeface="Wingdings 2" panose="05020102010507070707" pitchFamily="18" charset="2"/>
              <a:buNone/>
            </a:pPr>
            <a:r>
              <a:rPr lang="es-CO" dirty="0" smtClean="0"/>
              <a:t>1.Vigilancia cuidadosa de cambios en las variables</a:t>
            </a:r>
          </a:p>
          <a:p>
            <a:pPr eaLnBrk="1" hangingPunct="1">
              <a:buFont typeface="Wingdings 2" panose="05020102010507070707" pitchFamily="18" charset="2"/>
              <a:buNone/>
            </a:pPr>
            <a:r>
              <a:rPr lang="es-CO" dirty="0" smtClean="0"/>
              <a:t>2. Cálculo de los cambios estimados</a:t>
            </a:r>
            <a:endParaRPr lang="es-E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contenido"/>
          <p:cNvSpPr>
            <a:spLocks noGrp="1"/>
          </p:cNvSpPr>
          <p:nvPr>
            <p:ph idx="4294967295"/>
          </p:nvPr>
        </p:nvSpPr>
        <p:spPr>
          <a:xfrm>
            <a:off x="0" y="1714500"/>
            <a:ext cx="8501063" cy="3733800"/>
          </a:xfrm>
        </p:spPr>
        <p:txBody>
          <a:bodyPr/>
          <a:lstStyle/>
          <a:p>
            <a:pPr algn="just" eaLnBrk="1" hangingPunct="1"/>
            <a:endParaRPr lang="es-CO" sz="2800" dirty="0" smtClean="0">
              <a:latin typeface="Tahoma" panose="020B0604030504040204" pitchFamily="34" charset="0"/>
              <a:cs typeface="Tahoma" panose="020B0604030504040204" pitchFamily="34" charset="0"/>
            </a:endParaRPr>
          </a:p>
          <a:p>
            <a:pPr algn="just" eaLnBrk="1" hangingPunct="1"/>
            <a:r>
              <a:rPr lang="es-CO" sz="2800" dirty="0" smtClean="0">
                <a:latin typeface="Tahoma" panose="020B0604030504040204" pitchFamily="34" charset="0"/>
                <a:cs typeface="Tahoma" panose="020B0604030504040204" pitchFamily="34" charset="0"/>
              </a:rPr>
              <a:t>Es el conjunto de valores que pueden ser medidos y/o indicados por el Instrumento. </a:t>
            </a:r>
            <a:r>
              <a:rPr lang="es-CO" sz="2800" dirty="0">
                <a:latin typeface="Tahoma" panose="020B0604030504040204" pitchFamily="34" charset="0"/>
                <a:cs typeface="Tahoma" panose="020B0604030504040204" pitchFamily="34" charset="0"/>
              </a:rPr>
              <a:t>E</a:t>
            </a:r>
            <a:r>
              <a:rPr lang="es-CO" sz="2800" dirty="0" smtClean="0">
                <a:latin typeface="Tahoma" panose="020B0604030504040204" pitchFamily="34" charset="0"/>
                <a:cs typeface="Tahoma" panose="020B0604030504040204" pitchFamily="34" charset="0"/>
              </a:rPr>
              <a:t>stán comprendidos entre los límites inferior e superior  de la capacidad de medida o de transmisión del instrumento, se expresa estableciendo los dos valores extremos.</a:t>
            </a:r>
          </a:p>
        </p:txBody>
      </p:sp>
      <p:sp>
        <p:nvSpPr>
          <p:cNvPr id="10243" name="2 Título"/>
          <p:cNvSpPr>
            <a:spLocks noGrp="1"/>
          </p:cNvSpPr>
          <p:nvPr>
            <p:ph type="title" idx="4294967295"/>
          </p:nvPr>
        </p:nvSpPr>
        <p:spPr>
          <a:xfrm>
            <a:off x="395536" y="764704"/>
            <a:ext cx="8229600" cy="1368152"/>
          </a:xfrm>
        </p:spPr>
        <p:txBody>
          <a:bodyPr/>
          <a:lstStyle/>
          <a:p>
            <a:pPr eaLnBrk="1" hangingPunct="1"/>
            <a:r>
              <a:rPr lang="es-CO" sz="4000" dirty="0" smtClean="0">
                <a:latin typeface="Tahoma" panose="020B0604030504040204" pitchFamily="34" charset="0"/>
                <a:cs typeface="Tahoma" panose="020B0604030504040204" pitchFamily="34" charset="0"/>
              </a:rPr>
              <a:t/>
            </a:r>
            <a:br>
              <a:rPr lang="es-CO" sz="4000" dirty="0" smtClean="0">
                <a:latin typeface="Tahoma" panose="020B0604030504040204" pitchFamily="34" charset="0"/>
                <a:cs typeface="Tahoma" panose="020B0604030504040204" pitchFamily="34" charset="0"/>
              </a:rPr>
            </a:br>
            <a:r>
              <a:rPr lang="es-CO" sz="4000" b="1" dirty="0" smtClean="0">
                <a:solidFill>
                  <a:schemeClr val="accent5">
                    <a:lumMod val="50000"/>
                  </a:schemeClr>
                </a:solidFill>
                <a:latin typeface="Tahoma" panose="020B0604030504040204" pitchFamily="34" charset="0"/>
                <a:cs typeface="Tahoma" panose="020B0604030504040204" pitchFamily="34" charset="0"/>
              </a:rPr>
              <a:t>CAMPO DE INDICACIÓN (RANGO)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57200" y="688975"/>
            <a:ext cx="8229600" cy="579438"/>
          </a:xfrm>
        </p:spPr>
        <p:txBody>
          <a:bodyPr/>
          <a:lstStyle/>
          <a:p>
            <a:pPr eaLnBrk="1" hangingPunct="1"/>
            <a:r>
              <a:rPr lang="es-CO" sz="3200" b="1" dirty="0" smtClean="0">
                <a:solidFill>
                  <a:schemeClr val="accent5">
                    <a:lumMod val="50000"/>
                  </a:schemeClr>
                </a:solidFill>
                <a:latin typeface="Tahoma" panose="020B0604030504040204" pitchFamily="34" charset="0"/>
              </a:rPr>
              <a:t>Métodos de eliminación o reducción</a:t>
            </a:r>
            <a:endParaRPr lang="es-ES" sz="3200" b="1" dirty="0" smtClean="0">
              <a:solidFill>
                <a:schemeClr val="accent5">
                  <a:lumMod val="50000"/>
                </a:schemeClr>
              </a:solidFill>
              <a:latin typeface="Tahoma" panose="020B0604030504040204" pitchFamily="34" charset="0"/>
            </a:endParaRPr>
          </a:p>
        </p:txBody>
      </p:sp>
      <p:sp>
        <p:nvSpPr>
          <p:cNvPr id="25603" name="Rectangle 3"/>
          <p:cNvSpPr>
            <a:spLocks noGrp="1"/>
          </p:cNvSpPr>
          <p:nvPr>
            <p:ph type="body" idx="1"/>
          </p:nvPr>
        </p:nvSpPr>
        <p:spPr>
          <a:xfrm>
            <a:off x="457200" y="1484313"/>
            <a:ext cx="8229600" cy="4840287"/>
          </a:xfrm>
        </p:spPr>
        <p:txBody>
          <a:bodyPr/>
          <a:lstStyle/>
          <a:p>
            <a:pPr eaLnBrk="1" hangingPunct="1"/>
            <a:r>
              <a:rPr lang="es-ES" sz="2800" smtClean="0"/>
              <a:t>Sellar herméticamente el equipo y los componentes que se estén probando</a:t>
            </a:r>
          </a:p>
          <a:p>
            <a:pPr eaLnBrk="1" hangingPunct="1"/>
            <a:r>
              <a:rPr lang="es-ES" sz="2800" smtClean="0"/>
              <a:t>Mantener temperatura y humedad constantes mediante el acondicionamiento de aire</a:t>
            </a:r>
          </a:p>
          <a:p>
            <a:pPr eaLnBrk="1" hangingPunct="1"/>
            <a:r>
              <a:rPr lang="es-CO" sz="2800" smtClean="0"/>
              <a:t>Resguardar los componentes y el equipo contra campos magnéticos parásitos (blindaje)</a:t>
            </a:r>
          </a:p>
          <a:p>
            <a:pPr eaLnBrk="1" hangingPunct="1"/>
            <a:r>
              <a:rPr lang="es-CO" sz="2800" smtClean="0"/>
              <a:t>Empleo de equipo que no se afecte mucho por cambios ambientales.</a:t>
            </a:r>
            <a:endParaRPr lang="es-E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7200" y="908050"/>
            <a:ext cx="8229600" cy="579438"/>
          </a:xfrm>
        </p:spPr>
        <p:txBody>
          <a:bodyPr/>
          <a:lstStyle/>
          <a:p>
            <a:pPr eaLnBrk="1" hangingPunct="1"/>
            <a:r>
              <a:rPr lang="es-CO" sz="3200" b="1" dirty="0" smtClean="0">
                <a:solidFill>
                  <a:schemeClr val="accent5">
                    <a:lumMod val="50000"/>
                  </a:schemeClr>
                </a:solidFill>
                <a:latin typeface="Tahoma" panose="020B0604030504040204" pitchFamily="34" charset="0"/>
              </a:rPr>
              <a:t>ERRORES ALEATORIOS</a:t>
            </a:r>
            <a:endParaRPr lang="es-ES" sz="3200" b="1" dirty="0" smtClean="0">
              <a:solidFill>
                <a:schemeClr val="accent5">
                  <a:lumMod val="50000"/>
                </a:schemeClr>
              </a:solidFill>
              <a:latin typeface="Tahoma" panose="020B0604030504040204" pitchFamily="34" charset="0"/>
            </a:endParaRPr>
          </a:p>
        </p:txBody>
      </p:sp>
      <p:sp>
        <p:nvSpPr>
          <p:cNvPr id="26627" name="Rectangle 3"/>
          <p:cNvSpPr>
            <a:spLocks noGrp="1"/>
          </p:cNvSpPr>
          <p:nvPr>
            <p:ph type="body" idx="1"/>
          </p:nvPr>
        </p:nvSpPr>
        <p:spPr>
          <a:xfrm>
            <a:off x="457200" y="1700213"/>
            <a:ext cx="8229600" cy="4624387"/>
          </a:xfrm>
        </p:spPr>
        <p:txBody>
          <a:bodyPr/>
          <a:lstStyle/>
          <a:p>
            <a:pPr eaLnBrk="1" hangingPunct="1">
              <a:buFont typeface="Wingdings 2" panose="05020102010507070707" pitchFamily="18" charset="2"/>
              <a:buNone/>
            </a:pPr>
            <a:r>
              <a:rPr lang="es-CO" sz="2800" dirty="0" smtClean="0"/>
              <a:t>EJEMPLOS:</a:t>
            </a:r>
          </a:p>
          <a:p>
            <a:pPr eaLnBrk="1" hangingPunct="1"/>
            <a:r>
              <a:rPr lang="es-CO" sz="2800" dirty="0" smtClean="0"/>
              <a:t>Eventos desconocidos que causan pequeñas variaciones en las mediciones</a:t>
            </a:r>
          </a:p>
          <a:p>
            <a:pPr eaLnBrk="1" hangingPunct="1"/>
            <a:r>
              <a:rPr lang="es-CO" sz="2800" dirty="0" smtClean="0"/>
              <a:t>Resultados inexplicables y demasiado al azar.</a:t>
            </a:r>
          </a:p>
          <a:p>
            <a:pPr eaLnBrk="1" hangingPunct="1"/>
            <a:endParaRPr lang="es-CO" sz="2800" dirty="0" smtClean="0"/>
          </a:p>
          <a:p>
            <a:pPr eaLnBrk="1" hangingPunct="1">
              <a:buFont typeface="Wingdings 2" panose="05020102010507070707" pitchFamily="18" charset="2"/>
              <a:buNone/>
            </a:pPr>
            <a:r>
              <a:rPr lang="es-CO" sz="2800" dirty="0" smtClean="0"/>
              <a:t>Cómo estimarlos:</a:t>
            </a:r>
          </a:p>
          <a:p>
            <a:pPr eaLnBrk="1" hangingPunct="1">
              <a:buFont typeface="Wingdings 2" panose="05020102010507070707" pitchFamily="18" charset="2"/>
              <a:buNone/>
            </a:pPr>
            <a:r>
              <a:rPr lang="es-CO" sz="2800" dirty="0" smtClean="0"/>
              <a:t>1. Efectuar muchas mediciones y aplicar el análisis estadístico a las variaciones no explicadas.</a:t>
            </a:r>
            <a:endParaRPr lang="es-E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57200" y="688975"/>
            <a:ext cx="8229600" cy="579438"/>
          </a:xfrm>
        </p:spPr>
        <p:txBody>
          <a:bodyPr/>
          <a:lstStyle/>
          <a:p>
            <a:pPr eaLnBrk="1" hangingPunct="1"/>
            <a:r>
              <a:rPr lang="es-CO" sz="3200" b="1" dirty="0" smtClean="0">
                <a:solidFill>
                  <a:schemeClr val="accent5">
                    <a:lumMod val="50000"/>
                  </a:schemeClr>
                </a:solidFill>
                <a:latin typeface="Tahoma" panose="020B0604030504040204" pitchFamily="34" charset="0"/>
              </a:rPr>
              <a:t>Métodos de eliminación o reducción</a:t>
            </a:r>
            <a:endParaRPr lang="es-ES" sz="3200" b="1" dirty="0" smtClean="0">
              <a:solidFill>
                <a:schemeClr val="accent5">
                  <a:lumMod val="50000"/>
                </a:schemeClr>
              </a:solidFill>
              <a:latin typeface="Tahoma" panose="020B0604030504040204" pitchFamily="34" charset="0"/>
            </a:endParaRPr>
          </a:p>
        </p:txBody>
      </p:sp>
      <p:sp>
        <p:nvSpPr>
          <p:cNvPr id="27651" name="Rectangle 3"/>
          <p:cNvSpPr>
            <a:spLocks noGrp="1"/>
          </p:cNvSpPr>
          <p:nvPr>
            <p:ph type="body" idx="1"/>
          </p:nvPr>
        </p:nvSpPr>
        <p:spPr>
          <a:xfrm>
            <a:off x="457200" y="1484313"/>
            <a:ext cx="8229600" cy="4840287"/>
          </a:xfrm>
        </p:spPr>
        <p:txBody>
          <a:bodyPr/>
          <a:lstStyle/>
          <a:p>
            <a:pPr eaLnBrk="1" hangingPunct="1"/>
            <a:r>
              <a:rPr lang="es-ES" sz="2800" dirty="0" smtClean="0"/>
              <a:t>Diseño cuidadoso del aparato de medición para reducir la interferencia.</a:t>
            </a:r>
          </a:p>
          <a:p>
            <a:pPr eaLnBrk="1" hangingPunct="1">
              <a:buFont typeface="Wingdings 2" panose="05020102010507070707" pitchFamily="18" charset="2"/>
              <a:buNone/>
            </a:pPr>
            <a:endParaRPr lang="es-ES" sz="2800" dirty="0" smtClean="0"/>
          </a:p>
          <a:p>
            <a:pPr eaLnBrk="1" hangingPunct="1"/>
            <a:r>
              <a:rPr lang="es-CO" sz="2800" dirty="0" smtClean="0"/>
              <a:t>Uso de evaluación estadística para calcular la mejor estimación de las lectura de medición.</a:t>
            </a:r>
            <a:endParaRPr lang="es-E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857250"/>
            <a:ext cx="8229600" cy="1143000"/>
          </a:xfrm>
        </p:spPr>
        <p:txBody>
          <a:bodyPr>
            <a:normAutofit/>
          </a:bodyPr>
          <a:lstStyle/>
          <a:p>
            <a:pPr eaLnBrk="1" fontAlgn="auto" hangingPunct="1">
              <a:spcAft>
                <a:spcPts val="0"/>
              </a:spcAft>
              <a:defRPr/>
            </a:pPr>
            <a:r>
              <a:rPr lang="es-CO" sz="4000" b="1" dirty="0" smtClean="0">
                <a:solidFill>
                  <a:schemeClr val="accent5">
                    <a:lumMod val="50000"/>
                  </a:schemeClr>
                </a:solidFill>
                <a:latin typeface="Tahoma" pitchFamily="34" charset="0"/>
                <a:ea typeface="Tahoma" pitchFamily="34" charset="0"/>
                <a:cs typeface="Tahoma" pitchFamily="34" charset="0"/>
              </a:rPr>
              <a:t>INCERTIDUMBRE DE MEDICIÓN</a:t>
            </a:r>
            <a:endParaRPr lang="es-CO" sz="4000" b="1" dirty="0">
              <a:solidFill>
                <a:schemeClr val="accent5">
                  <a:lumMod val="50000"/>
                </a:schemeClr>
              </a:solidFill>
              <a:latin typeface="Tahoma" pitchFamily="34" charset="0"/>
              <a:ea typeface="Tahoma" pitchFamily="34" charset="0"/>
              <a:cs typeface="Tahoma" pitchFamily="34" charset="0"/>
            </a:endParaRPr>
          </a:p>
        </p:txBody>
      </p:sp>
      <p:sp>
        <p:nvSpPr>
          <p:cNvPr id="29699" name="1 Marcador de contenido"/>
          <p:cNvSpPr>
            <a:spLocks noGrp="1"/>
          </p:cNvSpPr>
          <p:nvPr>
            <p:ph idx="1"/>
          </p:nvPr>
        </p:nvSpPr>
        <p:spPr>
          <a:xfrm>
            <a:off x="214312" y="2071688"/>
            <a:ext cx="8472487" cy="4525962"/>
          </a:xfrm>
        </p:spPr>
        <p:txBody>
          <a:bodyPr/>
          <a:lstStyle/>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Es la dispersión de los valores que puede ser atribuida razonablemente al valor verdadero de la magnitud medida. </a:t>
            </a:r>
          </a:p>
          <a:p>
            <a:pPr algn="just" eaLnBrk="1" hangingPunct="1">
              <a:buFont typeface="Wingdings 3" panose="05040102010807070707" pitchFamily="18" charset="2"/>
              <a:buNone/>
            </a:pPr>
            <a:endParaRPr lang="es-CO" dirty="0"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En el cálculo de la incertidumbre se deben tener en cuenta las desviaciones de series de mediciones, las características del instrumento, de los patrones, de la calibración,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Título"/>
          <p:cNvSpPr>
            <a:spLocks noGrp="1"/>
          </p:cNvSpPr>
          <p:nvPr>
            <p:ph type="title"/>
          </p:nvPr>
        </p:nvSpPr>
        <p:spPr>
          <a:xfrm>
            <a:off x="459809" y="338138"/>
            <a:ext cx="8229600" cy="1143000"/>
          </a:xfrm>
        </p:spPr>
        <p:txBody>
          <a:bodyPr/>
          <a:lstStyle/>
          <a:p>
            <a:pPr eaLnBrk="1" hangingPunct="1"/>
            <a:r>
              <a:rPr lang="es-CO" b="1" dirty="0" smtClean="0">
                <a:solidFill>
                  <a:schemeClr val="accent5">
                    <a:lumMod val="50000"/>
                  </a:schemeClr>
                </a:solidFill>
                <a:latin typeface="Tahoma" panose="020B0604030504040204" pitchFamily="34" charset="0"/>
                <a:cs typeface="Tahoma" panose="020B0604030504040204" pitchFamily="34" charset="0"/>
              </a:rPr>
              <a:t>EXACTITUD</a:t>
            </a:r>
            <a:endParaRPr lang="es-CO" b="1" dirty="0" smtClean="0">
              <a:solidFill>
                <a:schemeClr val="accent5">
                  <a:lumMod val="50000"/>
                </a:schemeClr>
              </a:solidFill>
              <a:latin typeface="Tahoma" panose="020B0604030504040204" pitchFamily="34" charset="0"/>
              <a:cs typeface="Tahoma" panose="020B0604030504040204" pitchFamily="34" charset="0"/>
            </a:endParaRPr>
          </a:p>
        </p:txBody>
      </p:sp>
      <p:sp>
        <p:nvSpPr>
          <p:cNvPr id="30723" name="1 Marcador de contenido"/>
          <p:cNvSpPr>
            <a:spLocks noGrp="1"/>
          </p:cNvSpPr>
          <p:nvPr>
            <p:ph idx="1"/>
          </p:nvPr>
        </p:nvSpPr>
        <p:spPr>
          <a:xfrm>
            <a:off x="214313" y="1481138"/>
            <a:ext cx="8472487" cy="4525962"/>
          </a:xfrm>
        </p:spPr>
        <p:txBody>
          <a:bodyPr/>
          <a:lstStyle/>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Es la característica del instrumento de medición de obtener medidas próximas al valor verdadero.</a:t>
            </a:r>
          </a:p>
          <a:p>
            <a:pPr algn="just" eaLnBrk="1" hangingPunct="1">
              <a:buFont typeface="Wingdings 3" panose="05040102010807070707" pitchFamily="18" charset="2"/>
              <a:buNone/>
            </a:pPr>
            <a:endParaRPr lang="es-CO" dirty="0"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Usualmente para una serie de mediciones se toma el valor medio para compararlo con el valor </a:t>
            </a:r>
            <a:r>
              <a:rPr lang="es-CO" b="1" i="1" dirty="0" smtClean="0">
                <a:latin typeface="Tahoma" panose="020B0604030504040204" pitchFamily="34" charset="0"/>
                <a:cs typeface="Tahoma" panose="020B0604030504040204" pitchFamily="34" charset="0"/>
              </a:rPr>
              <a:t>convencionalmente verdadero.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2 Título"/>
          <p:cNvSpPr>
            <a:spLocks noGrp="1"/>
          </p:cNvSpPr>
          <p:nvPr>
            <p:ph type="title"/>
          </p:nvPr>
        </p:nvSpPr>
        <p:spPr>
          <a:xfrm>
            <a:off x="785813" y="285750"/>
            <a:ext cx="8229600" cy="1143000"/>
          </a:xfrm>
        </p:spPr>
        <p:txBody>
          <a:bodyPr/>
          <a:lstStyle/>
          <a:p>
            <a:pPr eaLnBrk="1" hangingPunct="1"/>
            <a:r>
              <a:rPr lang="es-CO" sz="4000" b="1" dirty="0" smtClean="0">
                <a:solidFill>
                  <a:schemeClr val="accent5">
                    <a:lumMod val="50000"/>
                  </a:schemeClr>
                </a:solidFill>
                <a:latin typeface="Tahoma" panose="020B0604030504040204" pitchFamily="34" charset="0"/>
                <a:cs typeface="Tahoma" panose="020B0604030504040204" pitchFamily="34" charset="0"/>
              </a:rPr>
              <a:t>TOLERANCIA</a:t>
            </a:r>
          </a:p>
        </p:txBody>
      </p:sp>
      <p:sp>
        <p:nvSpPr>
          <p:cNvPr id="31747" name="1 Marcador de contenido"/>
          <p:cNvSpPr>
            <a:spLocks noGrp="1"/>
          </p:cNvSpPr>
          <p:nvPr>
            <p:ph idx="1"/>
          </p:nvPr>
        </p:nvSpPr>
        <p:spPr>
          <a:xfrm>
            <a:off x="457200" y="1571625"/>
            <a:ext cx="8229600" cy="4610100"/>
          </a:xfrm>
        </p:spPr>
        <p:txBody>
          <a:bodyPr/>
          <a:lstStyle/>
          <a:p>
            <a:pPr algn="just" eaLnBrk="1" hangingPunct="1">
              <a:buFont typeface="Wingdings 3" panose="05040102010807070707" pitchFamily="18" charset="2"/>
              <a:buNone/>
            </a:pPr>
            <a:r>
              <a:rPr lang="es-CO" smtClean="0">
                <a:latin typeface="Tahoma" panose="020B0604030504040204" pitchFamily="34" charset="0"/>
                <a:cs typeface="Tahoma" panose="020B0604030504040204" pitchFamily="34" charset="0"/>
              </a:rPr>
              <a:t>	Determina el rango de valores dentro de los cuales se encuentra el valor verdadero de la medida. Define los límites de error que se presentan cuando el instrumento se utiliza en condiciones normales de operación</a:t>
            </a:r>
          </a:p>
          <a:p>
            <a:pPr algn="just" eaLnBrk="1" hangingPunct="1">
              <a:buFont typeface="Wingdings 3" panose="05040102010807070707" pitchFamily="18" charset="2"/>
              <a:buNone/>
            </a:pPr>
            <a:endParaRPr lang="es-CO"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smtClean="0">
                <a:latin typeface="Tahoma" panose="020B0604030504040204" pitchFamily="34" charset="0"/>
                <a:cs typeface="Tahoma" panose="020B0604030504040204" pitchFamily="34" charset="0"/>
              </a:rPr>
              <a:t>	Existen varias maneras de expresar la tolerancia:</a:t>
            </a:r>
          </a:p>
          <a:p>
            <a:pPr algn="just" eaLnBrk="1" hangingPunct="1">
              <a:buFont typeface="Wingdings 3" panose="05040102010807070707" pitchFamily="18" charset="2"/>
              <a:buNone/>
            </a:pPr>
            <a:endParaRPr lang="es-CO" smtClean="0">
              <a:latin typeface="Tahoma" panose="020B0604030504040204" pitchFamily="34" charset="0"/>
              <a:cs typeface="Tahoma" panose="020B0604030504040204" pitchFamily="34" charset="0"/>
            </a:endParaRPr>
          </a:p>
          <a:p>
            <a:pPr algn="just" eaLnBrk="1" hangingPunct="1"/>
            <a:r>
              <a:rPr lang="es-CO" b="1" smtClean="0">
                <a:latin typeface="Tahoma" panose="020B0604030504040204" pitchFamily="34" charset="0"/>
                <a:cs typeface="Tahoma" panose="020B0604030504040204" pitchFamily="34" charset="0"/>
              </a:rPr>
              <a:t>1. Unidades de la magnitud medida</a:t>
            </a:r>
            <a:r>
              <a:rPr lang="es-CO" smtClean="0">
                <a:latin typeface="Tahoma" panose="020B0604030504040204" pitchFamily="34" charset="0"/>
                <a:cs typeface="Tahoma" panose="020B0604030504040204" pitchFamily="34" charset="0"/>
              </a:rPr>
              <a:t>: por ejemplo ± 0,1 mL.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contenido"/>
          <p:cNvSpPr>
            <a:spLocks noGrp="1"/>
          </p:cNvSpPr>
          <p:nvPr>
            <p:ph idx="1"/>
          </p:nvPr>
        </p:nvSpPr>
        <p:spPr>
          <a:xfrm>
            <a:off x="457200" y="642938"/>
            <a:ext cx="8229600" cy="928687"/>
          </a:xfrm>
        </p:spPr>
        <p:txBody>
          <a:bodyPr/>
          <a:lstStyle/>
          <a:p>
            <a:pPr algn="just" eaLnBrk="1" hangingPunct="1"/>
            <a:r>
              <a:rPr lang="es-CO" sz="2800" b="1" smtClean="0">
                <a:latin typeface="Tahoma" panose="020B0604030504040204" pitchFamily="34" charset="0"/>
                <a:cs typeface="Tahoma" panose="020B0604030504040204" pitchFamily="34" charset="0"/>
              </a:rPr>
              <a:t>2. Porcentaje del alcance: </a:t>
            </a:r>
            <a:r>
              <a:rPr lang="es-CO" sz="2800" smtClean="0">
                <a:latin typeface="Tahoma" panose="020B0604030504040204" pitchFamily="34" charset="0"/>
                <a:cs typeface="Tahoma" panose="020B0604030504040204" pitchFamily="34" charset="0"/>
              </a:rPr>
              <a:t>para el manómetro de la figura, si la lectura es de 45 bar y la tolerancia del instrumento es ± 0,2 % del span:</a:t>
            </a:r>
            <a:r>
              <a:rPr lang="es-CO" sz="2800" b="1" smtClean="0">
                <a:latin typeface="Tahoma" panose="020B0604030504040204" pitchFamily="34" charset="0"/>
                <a:cs typeface="Tahoma" panose="020B0604030504040204" pitchFamily="34" charset="0"/>
              </a:rPr>
              <a:t>  </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3886200"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1 Marcador de contenido"/>
          <p:cNvSpPr txBox="1">
            <a:spLocks/>
          </p:cNvSpPr>
          <p:nvPr/>
        </p:nvSpPr>
        <p:spPr bwMode="auto">
          <a:xfrm>
            <a:off x="4000500" y="2214563"/>
            <a:ext cx="464343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eaLnBrk="1" hangingPunct="1">
              <a:spcBef>
                <a:spcPts val="400"/>
              </a:spcBef>
              <a:buClr>
                <a:schemeClr val="accent1"/>
              </a:buClr>
              <a:buSzPct val="68000"/>
              <a:buFontTx/>
              <a:buNone/>
            </a:pPr>
            <a:r>
              <a:rPr lang="es-CO" sz="2400">
                <a:latin typeface="Tahoma" panose="020B0604030504040204" pitchFamily="34" charset="0"/>
                <a:cs typeface="Tahoma" panose="020B0604030504040204" pitchFamily="34" charset="0"/>
              </a:rPr>
              <a:t>Precisión	= 0,002 x 60 bar </a:t>
            </a:r>
          </a:p>
          <a:p>
            <a:pPr algn="just" eaLnBrk="1" hangingPunct="1">
              <a:spcBef>
                <a:spcPts val="400"/>
              </a:spcBef>
              <a:buClr>
                <a:schemeClr val="accent1"/>
              </a:buClr>
              <a:buSzPct val="68000"/>
              <a:buFontTx/>
              <a:buNone/>
            </a:pPr>
            <a:r>
              <a:rPr lang="es-CO" sz="2400">
                <a:latin typeface="Tahoma" panose="020B0604030504040204" pitchFamily="34" charset="0"/>
                <a:cs typeface="Tahoma" panose="020B0604030504040204" pitchFamily="34" charset="0"/>
              </a:rPr>
              <a:t>			= 0,12 bar</a:t>
            </a:r>
          </a:p>
          <a:p>
            <a:pPr algn="just" eaLnBrk="1" hangingPunct="1">
              <a:spcBef>
                <a:spcPts val="400"/>
              </a:spcBef>
              <a:buClr>
                <a:schemeClr val="accent1"/>
              </a:buClr>
              <a:buSzPct val="68000"/>
              <a:buFontTx/>
              <a:buNone/>
            </a:pPr>
            <a:endParaRPr lang="es-CO" sz="2400">
              <a:latin typeface="Tahoma" panose="020B0604030504040204" pitchFamily="34" charset="0"/>
              <a:cs typeface="Tahoma" panose="020B0604030504040204" pitchFamily="34" charset="0"/>
            </a:endParaRPr>
          </a:p>
          <a:p>
            <a:pPr algn="just" eaLnBrk="1" hangingPunct="1">
              <a:spcBef>
                <a:spcPts val="400"/>
              </a:spcBef>
              <a:buClr>
                <a:schemeClr val="accent1"/>
              </a:buClr>
              <a:buSzPct val="68000"/>
              <a:buFontTx/>
              <a:buNone/>
            </a:pPr>
            <a:r>
              <a:rPr lang="es-CO" sz="2400">
                <a:latin typeface="Tahoma" panose="020B0604030504040204" pitchFamily="34" charset="0"/>
                <a:cs typeface="Tahoma" panose="020B0604030504040204" pitchFamily="34" charset="0"/>
              </a:rPr>
              <a:t>	El valor real de la lectura es  	45 bar ± 0,12 bar</a:t>
            </a:r>
          </a:p>
          <a:p>
            <a:pPr algn="just" eaLnBrk="1" hangingPunct="1">
              <a:spcBef>
                <a:spcPts val="400"/>
              </a:spcBef>
              <a:buClr>
                <a:schemeClr val="accent1"/>
              </a:buClr>
              <a:buSzPct val="68000"/>
              <a:buFontTx/>
              <a:buNone/>
            </a:pPr>
            <a:endParaRPr lang="es-CO" sz="2400">
              <a:latin typeface="Tahoma" panose="020B0604030504040204" pitchFamily="34" charset="0"/>
              <a:cs typeface="Tahoma" panose="020B0604030504040204" pitchFamily="34" charset="0"/>
            </a:endParaRPr>
          </a:p>
          <a:p>
            <a:pPr algn="just" eaLnBrk="1" hangingPunct="1">
              <a:spcBef>
                <a:spcPts val="400"/>
              </a:spcBef>
              <a:buClr>
                <a:schemeClr val="accent1"/>
              </a:buClr>
              <a:buSzPct val="68000"/>
              <a:buFontTx/>
              <a:buNone/>
            </a:pPr>
            <a:endParaRPr lang="es-CO" sz="2400">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457200" y="708025"/>
            <a:ext cx="8229600" cy="5507038"/>
          </a:xfrm>
        </p:spPr>
        <p:txBody>
          <a:bodyPr/>
          <a:lstStyle/>
          <a:p>
            <a:pPr algn="just" eaLnBrk="1" hangingPunct="1">
              <a:buFont typeface="Wingdings 3" panose="05040102010807070707" pitchFamily="18" charset="2"/>
              <a:buNone/>
            </a:pPr>
            <a:r>
              <a:rPr lang="es-CO" b="1" smtClean="0">
                <a:latin typeface="Tahoma" panose="020B0604030504040204" pitchFamily="34" charset="0"/>
                <a:cs typeface="Tahoma" panose="020B0604030504040204" pitchFamily="34" charset="0"/>
              </a:rPr>
              <a:t>3. Porcentaje de la lectura: </a:t>
            </a:r>
            <a:r>
              <a:rPr lang="es-CO" smtClean="0">
                <a:latin typeface="Tahoma" panose="020B0604030504040204" pitchFamily="34" charset="0"/>
                <a:cs typeface="Tahoma" panose="020B0604030504040204" pitchFamily="34" charset="0"/>
              </a:rPr>
              <a:t>si el fabricante reporta una tolerancia de 0,5 % de la lectura, para el caso anterior sería de ± 0,225 bar.</a:t>
            </a:r>
          </a:p>
          <a:p>
            <a:pPr algn="just" eaLnBrk="1" hangingPunct="1">
              <a:buFont typeface="Wingdings 3" panose="05040102010807070707" pitchFamily="18" charset="2"/>
              <a:buNone/>
            </a:pPr>
            <a:endParaRPr lang="es-CO" b="1"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b="1" smtClean="0">
                <a:latin typeface="Tahoma" panose="020B0604030504040204" pitchFamily="34" charset="0"/>
                <a:cs typeface="Tahoma" panose="020B0604030504040204" pitchFamily="34" charset="0"/>
              </a:rPr>
              <a:t>4. Porcentaje del valor máximo de medida: </a:t>
            </a:r>
            <a:r>
              <a:rPr lang="es-CO" smtClean="0">
                <a:latin typeface="Tahoma" panose="020B0604030504040204" pitchFamily="34" charset="0"/>
                <a:cs typeface="Tahoma" panose="020B0604030504040204" pitchFamily="34" charset="0"/>
              </a:rPr>
              <a:t>ejemplo: tolerancia de ±0,5 % de 60 bar, es decir ± 0,3 bar.</a:t>
            </a:r>
          </a:p>
          <a:p>
            <a:pPr algn="just" eaLnBrk="1" hangingPunct="1">
              <a:buFont typeface="Wingdings 3" panose="05040102010807070707" pitchFamily="18" charset="2"/>
              <a:buNone/>
            </a:pPr>
            <a:endParaRPr lang="es-CO" b="1"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b="1" smtClean="0">
                <a:latin typeface="Tahoma" panose="020B0604030504040204" pitchFamily="34" charset="0"/>
                <a:cs typeface="Tahoma" panose="020B0604030504040204" pitchFamily="34" charset="0"/>
              </a:rPr>
              <a:t>5. Porcentaje de la longitud de la escala: </a:t>
            </a:r>
            <a:r>
              <a:rPr lang="es-CO" smtClean="0">
                <a:latin typeface="Tahoma" panose="020B0604030504040204" pitchFamily="34" charset="0"/>
                <a:cs typeface="Tahoma" panose="020B0604030504040204" pitchFamily="34" charset="0"/>
              </a:rPr>
              <a:t>si la longitud de la escala es de 150 mm, una tolerancia de ± 0,5 % representará ± 0,75 mm.</a:t>
            </a:r>
            <a:endParaRPr lang="es-CO" b="1" smtClean="0">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85775" y="71438"/>
            <a:ext cx="8229600" cy="1143000"/>
          </a:xfrm>
        </p:spPr>
        <p:txBody>
          <a:bodyPr lIns="91440" rIns="91440" bIns="45720"/>
          <a:lstStyle/>
          <a:p>
            <a:pPr eaLnBrk="1" hangingPunct="1"/>
            <a:r>
              <a:rPr lang="es-ES" sz="3200" b="1" dirty="0" smtClean="0">
                <a:solidFill>
                  <a:schemeClr val="accent5">
                    <a:lumMod val="50000"/>
                  </a:schemeClr>
                </a:solidFill>
              </a:rPr>
              <a:t>ZONA MUERTA</a:t>
            </a:r>
          </a:p>
        </p:txBody>
      </p:sp>
      <p:sp>
        <p:nvSpPr>
          <p:cNvPr id="34819" name="Rectangle 3"/>
          <p:cNvSpPr>
            <a:spLocks noGrp="1"/>
          </p:cNvSpPr>
          <p:nvPr>
            <p:ph idx="1"/>
          </p:nvPr>
        </p:nvSpPr>
        <p:spPr>
          <a:xfrm>
            <a:off x="500063" y="1143000"/>
            <a:ext cx="8229600" cy="1857375"/>
          </a:xfrm>
        </p:spPr>
        <p:txBody>
          <a:bodyPr/>
          <a:lstStyle/>
          <a:p>
            <a:pPr algn="just" eaLnBrk="1" hangingPunct="1">
              <a:buFont typeface="Wingdings 2" panose="05020102010507070707" pitchFamily="18" charset="2"/>
              <a:buNone/>
            </a:pPr>
            <a:r>
              <a:rPr lang="es-ES" sz="2200" smtClean="0">
                <a:latin typeface="Tahoma" panose="020B0604030504040204" pitchFamily="34" charset="0"/>
                <a:cs typeface="Tahoma" panose="020B0604030504040204" pitchFamily="34" charset="0"/>
              </a:rPr>
              <a:t>Es el campo de valores de la variable que no hace variar la indicación o la señal de salida del instrumento, es decir, que no produce respuesta. Se expresa como porcentaje del alcance.</a:t>
            </a:r>
          </a:p>
        </p:txBody>
      </p:sp>
      <p:sp>
        <p:nvSpPr>
          <p:cNvPr id="4" name="Rectangle 2"/>
          <p:cNvSpPr txBox="1">
            <a:spLocks/>
          </p:cNvSpPr>
          <p:nvPr/>
        </p:nvSpPr>
        <p:spPr bwMode="auto">
          <a:xfrm>
            <a:off x="500063" y="2071688"/>
            <a:ext cx="8229600" cy="1143000"/>
          </a:xfrm>
          <a:prstGeom prst="rect">
            <a:avLst/>
          </a:prstGeom>
          <a:noFill/>
        </p:spPr>
        <p:txBody>
          <a:bodyPr anchor="b">
            <a:normAutofit/>
          </a:bodyPr>
          <a:lstStyle/>
          <a:p>
            <a:pPr eaLnBrk="1" fontAlgn="auto" hangingPunct="1">
              <a:spcAft>
                <a:spcPts val="0"/>
              </a:spcAft>
              <a:defRPr/>
            </a:pPr>
            <a:r>
              <a:rPr lang="es-ES" sz="3200" b="1" dirty="0">
                <a:solidFill>
                  <a:schemeClr val="accent5">
                    <a:lumMod val="50000"/>
                  </a:schemeClr>
                </a:solidFill>
                <a:latin typeface="+mj-lt"/>
                <a:ea typeface="+mj-ea"/>
                <a:cs typeface="+mj-cs"/>
              </a:rPr>
              <a:t>SENSIBILIDAD</a:t>
            </a:r>
          </a:p>
        </p:txBody>
      </p:sp>
      <p:sp>
        <p:nvSpPr>
          <p:cNvPr id="5" name="Rectangle 3"/>
          <p:cNvSpPr txBox="1">
            <a:spLocks/>
          </p:cNvSpPr>
          <p:nvPr/>
        </p:nvSpPr>
        <p:spPr>
          <a:xfrm>
            <a:off x="642938" y="3286125"/>
            <a:ext cx="8229600" cy="1571625"/>
          </a:xfrm>
          <a:prstGeom prst="rect">
            <a:avLst/>
          </a:prstGeom>
        </p:spPr>
        <p:txBody>
          <a:bodyPr>
            <a:normAutofit/>
          </a:bodyPr>
          <a:lstStyle/>
          <a:p>
            <a:pPr marL="274320" indent="-274320" algn="just" eaLnBrk="1" fontAlgn="auto" hangingPunct="1">
              <a:spcBef>
                <a:spcPct val="20000"/>
              </a:spcBef>
              <a:spcAft>
                <a:spcPts val="0"/>
              </a:spcAft>
              <a:buClr>
                <a:schemeClr val="accent3"/>
              </a:buClr>
              <a:buSzPct val="95000"/>
              <a:buFont typeface="Wingdings 2"/>
              <a:buNone/>
              <a:defRPr/>
            </a:pPr>
            <a:r>
              <a:rPr lang="es-ES" sz="2200" dirty="0">
                <a:latin typeface="Tahoma" pitchFamily="34" charset="0"/>
                <a:ea typeface="Tahoma" pitchFamily="34" charset="0"/>
                <a:cs typeface="Tahoma" pitchFamily="34" charset="0"/>
              </a:rPr>
              <a:t>Es la razón entre el incremento de la lectura y el incremento de la variable que lo ocasiona. Por ejemplo si en un transmisor electrónico de 0 – 10 bar, la presión pasa de 5 a 5,5 bar y la señal de salida de 11,9 </a:t>
            </a:r>
            <a:r>
              <a:rPr lang="es-ES" sz="2200" dirty="0" err="1">
                <a:latin typeface="Tahoma" pitchFamily="34" charset="0"/>
                <a:ea typeface="Tahoma" pitchFamily="34" charset="0"/>
                <a:cs typeface="Tahoma" pitchFamily="34" charset="0"/>
              </a:rPr>
              <a:t>mA</a:t>
            </a:r>
            <a:r>
              <a:rPr lang="es-ES" sz="2200" dirty="0">
                <a:latin typeface="Tahoma" pitchFamily="34" charset="0"/>
                <a:ea typeface="Tahoma" pitchFamily="34" charset="0"/>
                <a:cs typeface="Tahoma" pitchFamily="34" charset="0"/>
              </a:rPr>
              <a:t> a 12,3 </a:t>
            </a:r>
            <a:r>
              <a:rPr lang="es-ES" sz="2200" dirty="0" err="1">
                <a:latin typeface="Tahoma" pitchFamily="34" charset="0"/>
                <a:ea typeface="Tahoma" pitchFamily="34" charset="0"/>
                <a:cs typeface="Tahoma" pitchFamily="34" charset="0"/>
              </a:rPr>
              <a:t>mA</a:t>
            </a:r>
            <a:r>
              <a:rPr lang="es-ES" sz="2200" dirty="0">
                <a:latin typeface="Tahoma" pitchFamily="34" charset="0"/>
                <a:ea typeface="Tahoma" pitchFamily="34" charset="0"/>
                <a:cs typeface="Tahoma" pitchFamily="34" charset="0"/>
              </a:rPr>
              <a:t>, la sensibilidad es:</a:t>
            </a:r>
          </a:p>
        </p:txBody>
      </p:sp>
      <p:graphicFrame>
        <p:nvGraphicFramePr>
          <p:cNvPr id="34822" name="Object 2"/>
          <p:cNvGraphicFramePr>
            <a:graphicFrameLocks noChangeAspect="1"/>
          </p:cNvGraphicFramePr>
          <p:nvPr/>
        </p:nvGraphicFramePr>
        <p:xfrm>
          <a:off x="2643188" y="4929188"/>
          <a:ext cx="4119562" cy="882650"/>
        </p:xfrm>
        <a:graphic>
          <a:graphicData uri="http://schemas.openxmlformats.org/presentationml/2006/ole">
            <mc:AlternateContent xmlns:mc="http://schemas.openxmlformats.org/markup-compatibility/2006">
              <mc:Choice xmlns:v="urn:schemas-microsoft-com:vml" Requires="v">
                <p:oleObj spid="_x0000_s34828" name="Ecuación" r:id="rId3" imgW="1955800" imgH="419100" progId="Equation.3">
                  <p:embed/>
                </p:oleObj>
              </mc:Choice>
              <mc:Fallback>
                <p:oleObj name="Ecuación" r:id="rId3" imgW="19558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4929188"/>
                        <a:ext cx="41195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457200" y="357188"/>
            <a:ext cx="8229600" cy="1143000"/>
          </a:xfrm>
        </p:spPr>
        <p:txBody>
          <a:bodyPr/>
          <a:lstStyle/>
          <a:p>
            <a:pPr eaLnBrk="1" hangingPunct="1"/>
            <a:r>
              <a:rPr lang="es-CO" sz="4200" b="1" dirty="0" smtClean="0">
                <a:solidFill>
                  <a:schemeClr val="accent5">
                    <a:lumMod val="50000"/>
                  </a:schemeClr>
                </a:solidFill>
              </a:rPr>
              <a:t>HISTERESIS</a:t>
            </a:r>
          </a:p>
        </p:txBody>
      </p:sp>
      <p:sp>
        <p:nvSpPr>
          <p:cNvPr id="35843" name="2 Marcador de contenido"/>
          <p:cNvSpPr>
            <a:spLocks noGrp="1"/>
          </p:cNvSpPr>
          <p:nvPr>
            <p:ph idx="1"/>
          </p:nvPr>
        </p:nvSpPr>
        <p:spPr>
          <a:xfrm>
            <a:off x="107504" y="1700808"/>
            <a:ext cx="8229600" cy="4331692"/>
          </a:xfrm>
        </p:spPr>
        <p:txBody>
          <a:bodyPr/>
          <a:lstStyle/>
          <a:p>
            <a:pPr algn="just" eaLnBrk="1" hangingPunct="1">
              <a:buFont typeface="Wingdings 2" panose="05020102010507070707" pitchFamily="18" charset="2"/>
              <a:buNone/>
            </a:pPr>
            <a:r>
              <a:rPr lang="es-CO" dirty="0" smtClean="0">
                <a:latin typeface="Tahoma" panose="020B0604030504040204" pitchFamily="34" charset="0"/>
                <a:cs typeface="Tahoma" panose="020B0604030504040204" pitchFamily="34" charset="0"/>
              </a:rPr>
              <a:t>  Es </a:t>
            </a:r>
            <a:r>
              <a:rPr lang="es-CO" dirty="0" smtClean="0">
                <a:latin typeface="Tahoma" panose="020B0604030504040204" pitchFamily="34" charset="0"/>
                <a:cs typeface="Tahoma" panose="020B0604030504040204" pitchFamily="34" charset="0"/>
              </a:rPr>
              <a:t>la diferencia máxima que se observa en los </a:t>
            </a:r>
            <a:r>
              <a:rPr lang="es-CO" dirty="0" smtClean="0">
                <a:latin typeface="Tahoma" panose="020B0604030504040204" pitchFamily="34" charset="0"/>
                <a:cs typeface="Tahoma" panose="020B0604030504040204" pitchFamily="34" charset="0"/>
              </a:rPr>
              <a:t>valores indicados </a:t>
            </a:r>
            <a:r>
              <a:rPr lang="es-CO" dirty="0" smtClean="0">
                <a:latin typeface="Tahoma" panose="020B0604030504040204" pitchFamily="34" charset="0"/>
                <a:cs typeface="Tahoma" panose="020B0604030504040204" pitchFamily="34" charset="0"/>
              </a:rPr>
              <a:t>por el índice para el mismo valor cualquiera del campo de medida, cuando la variable recorre toda la escala en los dos sentidos, ascendente y descendente. Se expresa como porcentaje de la escala de medida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contenido"/>
          <p:cNvSpPr>
            <a:spLocks noGrp="1"/>
          </p:cNvSpPr>
          <p:nvPr>
            <p:ph idx="1"/>
          </p:nvPr>
        </p:nvSpPr>
        <p:spPr>
          <a:xfrm>
            <a:off x="457200" y="692696"/>
            <a:ext cx="8115300" cy="1643063"/>
          </a:xfrm>
        </p:spPr>
        <p:txBody>
          <a:bodyPr/>
          <a:lstStyle/>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Para el manómetro (indicador de presión) de la figura, el campo de indicación ó rango es:</a:t>
            </a:r>
          </a:p>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(0 – 60) bar  ó  0 bar - 60 bar</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444" y="2060848"/>
            <a:ext cx="472281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Marcador de contenido"/>
          <p:cNvSpPr>
            <a:spLocks noGrp="1"/>
          </p:cNvSpPr>
          <p:nvPr>
            <p:ph idx="1"/>
          </p:nvPr>
        </p:nvSpPr>
        <p:spPr>
          <a:xfrm>
            <a:off x="500063" y="785813"/>
            <a:ext cx="8229600" cy="4389437"/>
          </a:xfrm>
        </p:spPr>
        <p:txBody>
          <a:bodyPr/>
          <a:lstStyle/>
          <a:p>
            <a:pPr algn="just" eaLnBrk="1" hangingPunct="1">
              <a:buFont typeface="Wingdings 2" panose="05020102010507070707" pitchFamily="18" charset="2"/>
              <a:buNone/>
            </a:pPr>
            <a:r>
              <a:rPr lang="es-CO" sz="3200" dirty="0" smtClean="0">
                <a:latin typeface="Tahoma" panose="020B0604030504040204" pitchFamily="34" charset="0"/>
                <a:cs typeface="Tahoma" panose="020B0604030504040204" pitchFamily="34" charset="0"/>
              </a:rPr>
              <a:t>	</a:t>
            </a:r>
            <a:r>
              <a:rPr lang="es-CO" sz="3200" b="1" dirty="0" smtClean="0">
                <a:latin typeface="Tahoma" panose="020B0604030504040204" pitchFamily="34" charset="0"/>
                <a:cs typeface="Tahoma" panose="020B0604030504040204" pitchFamily="34" charset="0"/>
              </a:rPr>
              <a:t>Ejemplo</a:t>
            </a:r>
            <a:r>
              <a:rPr lang="es-CO" sz="3200" u="sng" dirty="0" smtClean="0">
                <a:latin typeface="Tahoma" panose="020B0604030504040204" pitchFamily="34" charset="0"/>
                <a:cs typeface="Tahoma" panose="020B0604030504040204" pitchFamily="34" charset="0"/>
              </a:rPr>
              <a:t>:</a:t>
            </a:r>
            <a:r>
              <a:rPr lang="es-CO" sz="3200" dirty="0" smtClean="0">
                <a:latin typeface="Tahoma" panose="020B0604030504040204" pitchFamily="34" charset="0"/>
                <a:cs typeface="Tahoma" panose="020B0604030504040204" pitchFamily="34" charset="0"/>
              </a:rPr>
              <a:t> en un termómetro de 0 – 100 °C, para el valor de la magnitud de 40 °C, si marca 39,9 °C al subir la temperatura desde 0 e indica 40,1 °C al bajar desde 100 °C, el valor de la histéresis es de :</a:t>
            </a:r>
          </a:p>
          <a:p>
            <a:pPr algn="just" eaLnBrk="1" hangingPunct="1">
              <a:buFont typeface="Wingdings 2" panose="05020102010507070707" pitchFamily="18" charset="2"/>
              <a:buNone/>
            </a:pPr>
            <a:endParaRPr lang="es-CO" sz="3200" dirty="0" smtClean="0"/>
          </a:p>
        </p:txBody>
      </p:sp>
      <p:graphicFrame>
        <p:nvGraphicFramePr>
          <p:cNvPr id="36867" name="Object 2"/>
          <p:cNvGraphicFramePr>
            <a:graphicFrameLocks noChangeAspect="1"/>
          </p:cNvGraphicFramePr>
          <p:nvPr/>
        </p:nvGraphicFramePr>
        <p:xfrm>
          <a:off x="1428750" y="3786188"/>
          <a:ext cx="6396038" cy="1357312"/>
        </p:xfrm>
        <a:graphic>
          <a:graphicData uri="http://schemas.openxmlformats.org/presentationml/2006/ole">
            <mc:AlternateContent xmlns:mc="http://schemas.openxmlformats.org/markup-compatibility/2006">
              <mc:Choice xmlns:v="urn:schemas-microsoft-com:vml" Requires="v">
                <p:oleObj spid="_x0000_s36873" name="Ecuación" r:id="rId3" imgW="1854200" imgH="393700" progId="Equation.3">
                  <p:embed/>
                </p:oleObj>
              </mc:Choice>
              <mc:Fallback>
                <p:oleObj name="Ecuación" r:id="rId3" imgW="18542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786188"/>
                        <a:ext cx="6396038"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contenido"/>
          <p:cNvSpPr>
            <a:spLocks noGrp="1"/>
          </p:cNvSpPr>
          <p:nvPr>
            <p:ph idx="1"/>
          </p:nvPr>
        </p:nvSpPr>
        <p:spPr>
          <a:xfrm>
            <a:off x="285750" y="831850"/>
            <a:ext cx="8229600" cy="4525963"/>
          </a:xfrm>
        </p:spPr>
        <p:txBody>
          <a:bodyPr/>
          <a:lstStyle/>
          <a:p>
            <a:pPr algn="just" eaLnBrk="1" hangingPunct="1">
              <a:buFont typeface="Wingdings 3" panose="05040102010807070707" pitchFamily="18" charset="2"/>
              <a:buNone/>
            </a:pPr>
            <a:r>
              <a:rPr lang="es-CO" dirty="0" smtClean="0">
                <a:latin typeface="Tahoma" panose="020B0604030504040204" pitchFamily="34" charset="0"/>
                <a:cs typeface="Tahoma" panose="020B0604030504040204" pitchFamily="34" charset="0"/>
              </a:rPr>
              <a:t>	</a:t>
            </a:r>
            <a:r>
              <a:rPr lang="es-CO" sz="2800" dirty="0" smtClean="0">
                <a:latin typeface="Tahoma" panose="020B0604030504040204" pitchFamily="34" charset="0"/>
                <a:cs typeface="Tahoma" panose="020B0604030504040204" pitchFamily="34" charset="0"/>
              </a:rPr>
              <a:t>Otro térmico usado es la </a:t>
            </a:r>
            <a:r>
              <a:rPr lang="es-CO" sz="2800" b="1" i="1" dirty="0" smtClean="0">
                <a:latin typeface="Tahoma" panose="020B0604030504040204" pitchFamily="34" charset="0"/>
                <a:cs typeface="Tahoma" panose="020B0604030504040204" pitchFamily="34" charset="0"/>
              </a:rPr>
              <a:t>dinámica de medida </a:t>
            </a:r>
            <a:r>
              <a:rPr lang="es-CO" sz="2800" dirty="0" smtClean="0">
                <a:latin typeface="Tahoma" panose="020B0604030504040204" pitchFamily="34" charset="0"/>
                <a:cs typeface="Tahoma" panose="020B0604030504040204" pitchFamily="34" charset="0"/>
              </a:rPr>
              <a:t>o </a:t>
            </a:r>
            <a:r>
              <a:rPr lang="es-CO" sz="2800" b="1" i="1" dirty="0" err="1" smtClean="0">
                <a:latin typeface="Tahoma" panose="020B0604030504040204" pitchFamily="34" charset="0"/>
                <a:cs typeface="Tahoma" panose="020B0604030504040204" pitchFamily="34" charset="0"/>
              </a:rPr>
              <a:t>rangeabilidad</a:t>
            </a:r>
            <a:r>
              <a:rPr lang="es-CO" sz="2800" dirty="0" smtClean="0">
                <a:latin typeface="Tahoma" panose="020B0604030504040204" pitchFamily="34" charset="0"/>
                <a:cs typeface="Tahoma" panose="020B0604030504040204" pitchFamily="34" charset="0"/>
              </a:rPr>
              <a:t> (</a:t>
            </a:r>
            <a:r>
              <a:rPr lang="es-CO" sz="2800" dirty="0" err="1" smtClean="0">
                <a:latin typeface="Tahoma" panose="020B0604030504040204" pitchFamily="34" charset="0"/>
                <a:cs typeface="Tahoma" panose="020B0604030504040204" pitchFamily="34" charset="0"/>
              </a:rPr>
              <a:t>rangeability</a:t>
            </a:r>
            <a:r>
              <a:rPr lang="es-CO" sz="2800" dirty="0" smtClean="0">
                <a:latin typeface="Tahoma" panose="020B0604030504040204" pitchFamily="34" charset="0"/>
                <a:cs typeface="Tahoma" panose="020B0604030504040204" pitchFamily="34" charset="0"/>
              </a:rPr>
              <a:t>), que es el cociente entre el valor de medida superior e inferior de un instrumento. </a:t>
            </a:r>
          </a:p>
          <a:p>
            <a:pPr algn="just" eaLnBrk="1" hangingPunct="1">
              <a:buFont typeface="Wingdings 3" panose="05040102010807070707" pitchFamily="18" charset="2"/>
              <a:buNone/>
            </a:pPr>
            <a:endParaRPr lang="es-CO" sz="2800" dirty="0" smtClean="0">
              <a:latin typeface="Tahoma" panose="020B0604030504040204" pitchFamily="34" charset="0"/>
              <a:cs typeface="Tahoma" panose="020B0604030504040204" pitchFamily="34" charset="0"/>
            </a:endParaRPr>
          </a:p>
          <a:p>
            <a:pPr algn="just" eaLnBrk="1" hangingPunct="1">
              <a:buFont typeface="Wingdings 3" panose="05040102010807070707" pitchFamily="18" charset="2"/>
              <a:buNone/>
            </a:pPr>
            <a:r>
              <a:rPr lang="es-CO" sz="2800" dirty="0" smtClean="0">
                <a:latin typeface="Tahoma" panose="020B0604030504040204" pitchFamily="34" charset="0"/>
                <a:cs typeface="Tahoma" panose="020B0604030504040204" pitchFamily="34" charset="0"/>
              </a:rPr>
              <a:t>	Por ejemplo para un termómetro con campo de indicación ó rango de 50 °C a 250 °C, la </a:t>
            </a:r>
            <a:r>
              <a:rPr lang="es-CO" sz="2800" dirty="0" err="1" smtClean="0">
                <a:latin typeface="Tahoma" panose="020B0604030504040204" pitchFamily="34" charset="0"/>
                <a:cs typeface="Tahoma" panose="020B0604030504040204" pitchFamily="34" charset="0"/>
              </a:rPr>
              <a:t>rangeabilidad</a:t>
            </a:r>
            <a:r>
              <a:rPr lang="es-CO" sz="2800" dirty="0" smtClean="0">
                <a:latin typeface="Tahoma" panose="020B0604030504040204" pitchFamily="34" charset="0"/>
                <a:cs typeface="Tahoma" panose="020B0604030504040204" pitchFamily="34" charset="0"/>
              </a:rPr>
              <a:t> es 250/50 = 5 .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Título"/>
          <p:cNvSpPr>
            <a:spLocks noGrp="1"/>
          </p:cNvSpPr>
          <p:nvPr>
            <p:ph type="title"/>
          </p:nvPr>
        </p:nvSpPr>
        <p:spPr>
          <a:xfrm>
            <a:off x="428625" y="573686"/>
            <a:ext cx="8229600" cy="1143000"/>
          </a:xfrm>
        </p:spPr>
        <p:txBody>
          <a:bodyPr/>
          <a:lstStyle/>
          <a:p>
            <a:pPr eaLnBrk="1" hangingPunct="1"/>
            <a:r>
              <a:rPr lang="es-CO" b="1" dirty="0" smtClean="0">
                <a:solidFill>
                  <a:schemeClr val="accent5">
                    <a:lumMod val="50000"/>
                  </a:schemeClr>
                </a:solidFill>
              </a:rPr>
              <a:t>INTERVALO (SPAN)</a:t>
            </a:r>
          </a:p>
        </p:txBody>
      </p:sp>
      <p:sp>
        <p:nvSpPr>
          <p:cNvPr id="13315" name="1 Marcador de contenido"/>
          <p:cNvSpPr>
            <a:spLocks noGrp="1"/>
          </p:cNvSpPr>
          <p:nvPr>
            <p:ph idx="1"/>
          </p:nvPr>
        </p:nvSpPr>
        <p:spPr>
          <a:xfrm>
            <a:off x="428625" y="1695450"/>
            <a:ext cx="7758113" cy="1376363"/>
          </a:xfrm>
        </p:spPr>
        <p:txBody>
          <a:bodyPr/>
          <a:lstStyle/>
          <a:p>
            <a:pPr algn="just" eaLnBrk="1" hangingPunct="1">
              <a:buFont typeface="Wingdings 3" panose="05040102010807070707" pitchFamily="18" charset="2"/>
              <a:buNone/>
            </a:pPr>
            <a:r>
              <a:rPr lang="es-CO" sz="2800" dirty="0" smtClean="0"/>
              <a:t>	Es la diferencia entre los valores superior e inferior del Campo de Indicación o Rango del instrumento.</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4944"/>
            <a:ext cx="2699718" cy="355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1 Marcador de contenido"/>
          <p:cNvSpPr txBox="1">
            <a:spLocks/>
          </p:cNvSpPr>
          <p:nvPr/>
        </p:nvSpPr>
        <p:spPr bwMode="auto">
          <a:xfrm>
            <a:off x="4074034" y="3662026"/>
            <a:ext cx="4143375" cy="21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eaLnBrk="1" hangingPunct="1">
              <a:spcBef>
                <a:spcPts val="400"/>
              </a:spcBef>
              <a:buClr>
                <a:schemeClr val="accent1"/>
              </a:buClr>
              <a:buSzPct val="68000"/>
              <a:buFont typeface="Wingdings 3" panose="05040102010807070707" pitchFamily="18" charset="2"/>
              <a:buNone/>
            </a:pPr>
            <a:endParaRPr lang="es-CO" sz="2800" dirty="0">
              <a:latin typeface="Lucida Sans Unicode" panose="020B0602030504020204" pitchFamily="34" charset="0"/>
            </a:endParaRPr>
          </a:p>
          <a:p>
            <a:pPr algn="just" eaLnBrk="1" hangingPunct="1">
              <a:spcBef>
                <a:spcPts val="400"/>
              </a:spcBef>
              <a:buClr>
                <a:schemeClr val="accent1"/>
              </a:buClr>
              <a:buSzPct val="68000"/>
              <a:buFont typeface="Wingdings 3" panose="05040102010807070707" pitchFamily="18" charset="2"/>
              <a:buNone/>
            </a:pPr>
            <a:r>
              <a:rPr lang="es-CO" sz="2800" dirty="0" err="1">
                <a:latin typeface="Lucida Sans Unicode" panose="020B0602030504020204" pitchFamily="34" charset="0"/>
              </a:rPr>
              <a:t>Span</a:t>
            </a:r>
            <a:r>
              <a:rPr lang="es-CO" sz="2800" dirty="0">
                <a:latin typeface="Lucida Sans Unicode" panose="020B0602030504020204" pitchFamily="34" charset="0"/>
              </a:rPr>
              <a:t>: (100 – 0) mbar = 100 mbar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8694" y="2852936"/>
            <a:ext cx="8820472" cy="7272808"/>
          </a:xfrm>
        </p:spPr>
        <p:txBody>
          <a:bodyPr>
            <a:normAutofit fontScale="90000"/>
          </a:bodyPr>
          <a:lstStyle/>
          <a:p>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b="1" dirty="0" smtClean="0">
                <a:solidFill>
                  <a:schemeClr val="accent5">
                    <a:lumMod val="50000"/>
                  </a:schemeClr>
                </a:solidFill>
              </a:rPr>
              <a:t>CAMPO DE MEDIDA</a:t>
            </a:r>
            <a:r>
              <a:rPr lang="es-CO" b="1" dirty="0">
                <a:solidFill>
                  <a:schemeClr val="accent5">
                    <a:lumMod val="50000"/>
                  </a:schemeClr>
                </a:solidFill>
              </a:rPr>
              <a:t> </a:t>
            </a:r>
            <a:r>
              <a:rPr lang="es-CO" b="1" dirty="0" smtClean="0">
                <a:solidFill>
                  <a:schemeClr val="accent5">
                    <a:lumMod val="50000"/>
                  </a:schemeClr>
                </a:solidFill>
              </a:rPr>
              <a:t> </a:t>
            </a:r>
            <a:r>
              <a:rPr lang="es-CO" dirty="0" smtClean="0"/>
              <a:t/>
            </a:r>
            <a:br>
              <a:rPr lang="es-CO" dirty="0" smtClean="0"/>
            </a:br>
            <a:r>
              <a:rPr lang="es-CO" dirty="0" smtClean="0"/>
              <a:t/>
            </a:r>
            <a:br>
              <a:rPr lang="es-CO" dirty="0" smtClean="0"/>
            </a:br>
            <a:r>
              <a:rPr lang="es-CO" dirty="0" smtClean="0">
                <a:solidFill>
                  <a:schemeClr val="tx1"/>
                </a:solidFill>
              </a:rPr>
              <a:t>Conjunto de valores que están comprendidos entre el 25% y el 75% del Campo de Indicación.</a:t>
            </a:r>
            <a:r>
              <a:rPr lang="es-CO" dirty="0" smtClean="0"/>
              <a:t> </a:t>
            </a:r>
            <a:br>
              <a:rPr lang="es-CO" dirty="0" smtClean="0"/>
            </a:br>
            <a:r>
              <a:rPr lang="es-CO" dirty="0" smtClean="0"/>
              <a:t/>
            </a:r>
            <a:br>
              <a:rPr lang="es-CO" dirty="0" smtClean="0"/>
            </a:br>
            <a:r>
              <a:rPr lang="es-CO" dirty="0" smtClean="0"/>
              <a:t/>
            </a:r>
            <a:br>
              <a:rPr lang="es-CO" dirty="0" smtClean="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smtClean="0"/>
              <a:t/>
            </a:r>
            <a:br>
              <a:rPr lang="es-CO" dirty="0" smtClean="0"/>
            </a:br>
            <a:endParaRPr lang="es-CO" dirty="0"/>
          </a:p>
        </p:txBody>
      </p:sp>
    </p:spTree>
    <p:extLst>
      <p:ext uri="{BB962C8B-B14F-4D97-AF65-F5344CB8AC3E}">
        <p14:creationId xmlns:p14="http://schemas.microsoft.com/office/powerpoint/2010/main" val="245527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305800" cy="6183560"/>
          </a:xfrm>
        </p:spPr>
        <p:txBody>
          <a:bodyPr>
            <a:normAutofit fontScale="90000"/>
          </a:bodyPr>
          <a:lstStyle/>
          <a:p>
            <a:r>
              <a:rPr lang="es-CO" sz="3600" dirty="0" smtClean="0">
                <a:solidFill>
                  <a:schemeClr val="tx1"/>
                </a:solidFill>
              </a:rPr>
              <a:t>Para calcular el Campo de Medida se recomienda emplear la siguiente ecuación</a:t>
            </a:r>
            <a:r>
              <a:rPr lang="es-CO" dirty="0" smtClean="0"/>
              <a:t/>
            </a:r>
            <a:br>
              <a:rPr lang="es-CO" dirty="0" smtClean="0"/>
            </a:br>
            <a:r>
              <a:rPr lang="es-CO" dirty="0" smtClean="0"/>
              <a:t/>
            </a:r>
            <a:br>
              <a:rPr lang="es-CO" dirty="0" smtClean="0"/>
            </a:br>
            <a:r>
              <a:rPr lang="es-CO" sz="3600" b="1" dirty="0" smtClean="0">
                <a:solidFill>
                  <a:schemeClr val="accent5">
                    <a:lumMod val="50000"/>
                  </a:schemeClr>
                </a:solidFill>
              </a:rPr>
              <a:t>C.M</a:t>
            </a:r>
            <a:r>
              <a:rPr lang="es-CO" sz="3600" dirty="0" smtClean="0"/>
              <a:t> = </a:t>
            </a:r>
            <a:r>
              <a:rPr lang="es-CO" sz="3600" dirty="0" smtClean="0">
                <a:solidFill>
                  <a:schemeClr val="tx1"/>
                </a:solidFill>
              </a:rPr>
              <a:t>25 % Intervalo + Vmin del Campo de       Indicación</a:t>
            </a:r>
            <a:r>
              <a:rPr lang="es-CO" sz="3600" dirty="0" smtClean="0"/>
              <a:t/>
            </a:r>
            <a:br>
              <a:rPr lang="es-CO" sz="3600" dirty="0" smtClean="0"/>
            </a:br>
            <a:r>
              <a:rPr lang="es-CO" sz="3600" dirty="0"/>
              <a:t/>
            </a:r>
            <a:br>
              <a:rPr lang="es-CO" sz="3600" dirty="0"/>
            </a:br>
            <a:r>
              <a:rPr lang="es-CO" sz="3600" b="1" dirty="0">
                <a:solidFill>
                  <a:schemeClr val="accent5">
                    <a:lumMod val="50000"/>
                  </a:schemeClr>
                </a:solidFill>
              </a:rPr>
              <a:t>C.M</a:t>
            </a:r>
            <a:r>
              <a:rPr lang="es-CO" sz="3600" dirty="0">
                <a:solidFill>
                  <a:schemeClr val="accent5">
                    <a:lumMod val="50000"/>
                  </a:schemeClr>
                </a:solidFill>
              </a:rPr>
              <a:t> </a:t>
            </a:r>
            <a:r>
              <a:rPr lang="es-CO" sz="3600" dirty="0"/>
              <a:t>=</a:t>
            </a:r>
            <a:r>
              <a:rPr lang="es-CO" sz="3600" dirty="0">
                <a:solidFill>
                  <a:schemeClr val="tx1"/>
                </a:solidFill>
              </a:rPr>
              <a:t> </a:t>
            </a:r>
            <a:r>
              <a:rPr lang="es-CO" sz="3600" dirty="0" smtClean="0">
                <a:solidFill>
                  <a:schemeClr val="tx1"/>
                </a:solidFill>
              </a:rPr>
              <a:t>75 </a:t>
            </a:r>
            <a:r>
              <a:rPr lang="es-CO" sz="3600" dirty="0">
                <a:solidFill>
                  <a:schemeClr val="tx1"/>
                </a:solidFill>
              </a:rPr>
              <a:t>% Intervalo + Vmin del Campo de       </a:t>
            </a:r>
            <a:r>
              <a:rPr lang="es-CO" sz="3600" dirty="0" smtClean="0">
                <a:solidFill>
                  <a:schemeClr val="tx1"/>
                </a:solidFill>
              </a:rPr>
              <a:t>Indicación</a:t>
            </a:r>
            <a:br>
              <a:rPr lang="es-CO" sz="3600" dirty="0" smtClean="0">
                <a:solidFill>
                  <a:schemeClr val="tx1"/>
                </a:solidFill>
              </a:rPr>
            </a:br>
            <a:r>
              <a:rPr lang="es-CO" sz="3600" dirty="0"/>
              <a:t/>
            </a:r>
            <a:br>
              <a:rPr lang="es-CO" sz="3600" dirty="0"/>
            </a:br>
            <a:r>
              <a:rPr lang="es-CO" sz="3600" b="1" dirty="0" smtClean="0"/>
              <a:t>DONDE</a:t>
            </a:r>
            <a:r>
              <a:rPr lang="es-CO" sz="3600" dirty="0" smtClean="0"/>
              <a:t/>
            </a:r>
            <a:br>
              <a:rPr lang="es-CO" sz="3600" dirty="0" smtClean="0"/>
            </a:br>
            <a:r>
              <a:rPr lang="es-CO" sz="3600" dirty="0" smtClean="0">
                <a:solidFill>
                  <a:schemeClr val="accent5">
                    <a:lumMod val="50000"/>
                  </a:schemeClr>
                </a:solidFill>
              </a:rPr>
              <a:t>Vmin</a:t>
            </a:r>
            <a:r>
              <a:rPr lang="es-CO" sz="3600" dirty="0" smtClean="0"/>
              <a:t>= </a:t>
            </a:r>
            <a:r>
              <a:rPr lang="es-CO" sz="3600" dirty="0" smtClean="0">
                <a:solidFill>
                  <a:schemeClr val="tx1"/>
                </a:solidFill>
              </a:rPr>
              <a:t>valor mínimo</a:t>
            </a:r>
            <a:r>
              <a:rPr lang="es-CO" sz="3600" dirty="0" smtClean="0"/>
              <a:t/>
            </a:r>
            <a:br>
              <a:rPr lang="es-CO" sz="3600" dirty="0" smtClean="0"/>
            </a:br>
            <a:r>
              <a:rPr lang="es-CO" sz="3600" dirty="0" smtClean="0">
                <a:solidFill>
                  <a:schemeClr val="accent5">
                    <a:lumMod val="50000"/>
                  </a:schemeClr>
                </a:solidFill>
              </a:rPr>
              <a:t>C.M</a:t>
            </a:r>
            <a:r>
              <a:rPr lang="es-CO" sz="3600" dirty="0" smtClean="0"/>
              <a:t>= </a:t>
            </a:r>
            <a:r>
              <a:rPr lang="es-CO" sz="3600" dirty="0" smtClean="0">
                <a:solidFill>
                  <a:schemeClr val="tx1"/>
                </a:solidFill>
              </a:rPr>
              <a:t>Campo de Medida</a:t>
            </a:r>
            <a:endParaRPr lang="es-CO" sz="3600" dirty="0">
              <a:solidFill>
                <a:schemeClr val="tx1"/>
              </a:solidFill>
            </a:endParaRPr>
          </a:p>
        </p:txBody>
      </p:sp>
    </p:spTree>
    <p:extLst>
      <p:ext uri="{BB962C8B-B14F-4D97-AF65-F5344CB8AC3E}">
        <p14:creationId xmlns:p14="http://schemas.microsoft.com/office/powerpoint/2010/main" val="381644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692696"/>
            <a:ext cx="7844408" cy="1433872"/>
          </a:xfrm>
        </p:spPr>
        <p:txBody>
          <a:bodyPr/>
          <a:lstStyle/>
          <a:p>
            <a:r>
              <a:rPr lang="es-CO" dirty="0" smtClean="0">
                <a:solidFill>
                  <a:schemeClr val="accent5">
                    <a:lumMod val="50000"/>
                  </a:schemeClr>
                </a:solidFill>
              </a:rPr>
              <a:t>EJEMPLO: </a:t>
            </a:r>
            <a:r>
              <a:rPr lang="es-CO" sz="2400" dirty="0" smtClean="0">
                <a:solidFill>
                  <a:schemeClr val="tx1"/>
                </a:solidFill>
              </a:rPr>
              <a:t>calcular el campo de indicación, intervalo y el campo de medida al siguiente instrumento que se muestra en la figura.</a:t>
            </a:r>
            <a:endParaRPr lang="es-CO" sz="2400" dirty="0">
              <a:solidFill>
                <a:schemeClr val="tx1"/>
              </a:solidFill>
            </a:endParaRPr>
          </a:p>
        </p:txBody>
      </p:sp>
      <p:sp>
        <p:nvSpPr>
          <p:cNvPr id="3" name="Marcador de texto 2"/>
          <p:cNvSpPr>
            <a:spLocks noGrp="1"/>
          </p:cNvSpPr>
          <p:nvPr>
            <p:ph type="body" sz="half" idx="1"/>
          </p:nvPr>
        </p:nvSpPr>
        <p:spPr>
          <a:xfrm>
            <a:off x="685800" y="2348880"/>
            <a:ext cx="4750822" cy="3747120"/>
          </a:xfrm>
        </p:spPr>
        <p:txBody>
          <a:bodyPr/>
          <a:lstStyle/>
          <a:p>
            <a:r>
              <a:rPr lang="es-CO" b="1" dirty="0" smtClean="0"/>
              <a:t>Campo de Indicación </a:t>
            </a:r>
          </a:p>
          <a:p>
            <a:pPr marL="0" indent="0">
              <a:buNone/>
            </a:pPr>
            <a:r>
              <a:rPr lang="es-CO" dirty="0" smtClean="0"/>
              <a:t>     = (0 ; 100) mbar</a:t>
            </a:r>
          </a:p>
          <a:p>
            <a:endParaRPr lang="es-CO" dirty="0" smtClean="0"/>
          </a:p>
          <a:p>
            <a:r>
              <a:rPr lang="es-CO" b="1" dirty="0" smtClean="0"/>
              <a:t>Intervalo ó </a:t>
            </a:r>
            <a:r>
              <a:rPr lang="es-CO" b="1" dirty="0" err="1" smtClean="0"/>
              <a:t>span</a:t>
            </a:r>
            <a:r>
              <a:rPr lang="es-CO" b="1" dirty="0" smtClean="0"/>
              <a:t> </a:t>
            </a:r>
          </a:p>
          <a:p>
            <a:pPr marL="0" indent="0">
              <a:buNone/>
            </a:pPr>
            <a:r>
              <a:rPr lang="es-CO" dirty="0" smtClean="0"/>
              <a:t>    = (100-0)mbar</a:t>
            </a:r>
          </a:p>
          <a:p>
            <a:pPr marL="0" indent="0">
              <a:buNone/>
            </a:pPr>
            <a:r>
              <a:rPr lang="es-CO" dirty="0" smtClean="0"/>
              <a:t>    = 100 mbar</a:t>
            </a:r>
          </a:p>
        </p:txBody>
      </p:sp>
      <p:pic>
        <p:nvPicPr>
          <p:cNvPr id="5" name="Picture 2"/>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bwMode="auto">
          <a:xfrm>
            <a:off x="5076056" y="2126568"/>
            <a:ext cx="3527866" cy="38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26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764704"/>
            <a:ext cx="8377808" cy="5751512"/>
          </a:xfrm>
        </p:spPr>
        <p:txBody>
          <a:bodyPr>
            <a:normAutofit fontScale="90000"/>
          </a:bodyPr>
          <a:lstStyle/>
          <a:p>
            <a:r>
              <a:rPr lang="es-CO" sz="3600" b="1" dirty="0">
                <a:solidFill>
                  <a:schemeClr val="tx1"/>
                </a:solidFill>
              </a:rPr>
              <a:t>Campo de Medida</a:t>
            </a:r>
            <a:r>
              <a:rPr lang="es-CO" sz="3600" dirty="0"/>
              <a:t/>
            </a:r>
            <a:br>
              <a:rPr lang="es-CO" sz="3600" dirty="0"/>
            </a:br>
            <a:r>
              <a:rPr lang="es-CO" sz="3600" dirty="0" smtClean="0"/>
              <a:t/>
            </a:r>
            <a:br>
              <a:rPr lang="es-CO" sz="3600" dirty="0" smtClean="0"/>
            </a:br>
            <a:r>
              <a:rPr lang="es-CO" sz="2700" b="1" dirty="0" smtClean="0">
                <a:solidFill>
                  <a:schemeClr val="accent5">
                    <a:lumMod val="50000"/>
                  </a:schemeClr>
                </a:solidFill>
              </a:rPr>
              <a:t>C.M</a:t>
            </a:r>
            <a:r>
              <a:rPr lang="es-CO" sz="2700" dirty="0" smtClean="0"/>
              <a:t> </a:t>
            </a:r>
            <a:r>
              <a:rPr lang="es-CO" sz="2700" dirty="0">
                <a:solidFill>
                  <a:schemeClr val="tx1"/>
                </a:solidFill>
              </a:rPr>
              <a:t>=</a:t>
            </a:r>
            <a:r>
              <a:rPr lang="es-CO" sz="2700" dirty="0"/>
              <a:t> </a:t>
            </a:r>
            <a:r>
              <a:rPr lang="es-CO" sz="2700" dirty="0">
                <a:solidFill>
                  <a:schemeClr val="tx1"/>
                </a:solidFill>
              </a:rPr>
              <a:t>25 % Intervalo + Vmin del Campo de       </a:t>
            </a:r>
            <a:r>
              <a:rPr lang="es-CO" sz="2700" dirty="0" smtClean="0">
                <a:solidFill>
                  <a:schemeClr val="tx1"/>
                </a:solidFill>
              </a:rPr>
              <a:t>Indicación</a:t>
            </a:r>
            <a:br>
              <a:rPr lang="es-CO" sz="2700" dirty="0" smtClean="0">
                <a:solidFill>
                  <a:schemeClr val="tx1"/>
                </a:solidFill>
              </a:rPr>
            </a:br>
            <a:r>
              <a:rPr lang="es-CO" sz="2700" dirty="0">
                <a:solidFill>
                  <a:schemeClr val="tx1"/>
                </a:solidFill>
              </a:rPr>
              <a:t> </a:t>
            </a:r>
            <a:r>
              <a:rPr lang="es-CO" sz="2700" dirty="0" smtClean="0">
                <a:solidFill>
                  <a:schemeClr val="tx1"/>
                </a:solidFill>
              </a:rPr>
              <a:t>       = 25% (100)mbar + 0 mbar</a:t>
            </a:r>
            <a:br>
              <a:rPr lang="es-CO" sz="2700" dirty="0" smtClean="0">
                <a:solidFill>
                  <a:schemeClr val="tx1"/>
                </a:solidFill>
              </a:rPr>
            </a:br>
            <a:r>
              <a:rPr lang="es-CO" sz="2700" dirty="0" smtClean="0">
                <a:solidFill>
                  <a:schemeClr val="tx1"/>
                </a:solidFill>
              </a:rPr>
              <a:t>        = 25 mbar</a:t>
            </a:r>
            <a:r>
              <a:rPr lang="es-CO" sz="2700" dirty="0"/>
              <a:t/>
            </a:r>
            <a:br>
              <a:rPr lang="es-CO" sz="2700" dirty="0"/>
            </a:br>
            <a:r>
              <a:rPr lang="es-CO" sz="2700" dirty="0"/>
              <a:t/>
            </a:r>
            <a:br>
              <a:rPr lang="es-CO" sz="2700" dirty="0"/>
            </a:br>
            <a:r>
              <a:rPr lang="es-CO" sz="2700" b="1" dirty="0">
                <a:solidFill>
                  <a:schemeClr val="accent5">
                    <a:lumMod val="50000"/>
                  </a:schemeClr>
                </a:solidFill>
              </a:rPr>
              <a:t>C.M</a:t>
            </a:r>
            <a:r>
              <a:rPr lang="es-CO" sz="2700" dirty="0">
                <a:solidFill>
                  <a:schemeClr val="accent5">
                    <a:lumMod val="50000"/>
                  </a:schemeClr>
                </a:solidFill>
              </a:rPr>
              <a:t> </a:t>
            </a:r>
            <a:r>
              <a:rPr lang="es-CO" sz="2700" dirty="0">
                <a:solidFill>
                  <a:schemeClr val="tx1"/>
                </a:solidFill>
              </a:rPr>
              <a:t>= 75 % Intervalo + Vmin del Campo de       </a:t>
            </a:r>
            <a:r>
              <a:rPr lang="es-CO" sz="2700" dirty="0" smtClean="0">
                <a:solidFill>
                  <a:schemeClr val="tx1"/>
                </a:solidFill>
              </a:rPr>
              <a:t>Indicación</a:t>
            </a:r>
            <a:br>
              <a:rPr lang="es-CO" sz="2700" dirty="0" smtClean="0">
                <a:solidFill>
                  <a:schemeClr val="tx1"/>
                </a:solidFill>
              </a:rPr>
            </a:br>
            <a:r>
              <a:rPr lang="es-CO" sz="2700" dirty="0">
                <a:solidFill>
                  <a:schemeClr val="tx1"/>
                </a:solidFill>
              </a:rPr>
              <a:t> </a:t>
            </a:r>
            <a:r>
              <a:rPr lang="es-CO" sz="2700" dirty="0" smtClean="0">
                <a:solidFill>
                  <a:schemeClr val="tx1"/>
                </a:solidFill>
              </a:rPr>
              <a:t>       = 75% </a:t>
            </a:r>
            <a:r>
              <a:rPr lang="es-CO" sz="2700" dirty="0">
                <a:solidFill>
                  <a:schemeClr val="tx1"/>
                </a:solidFill>
              </a:rPr>
              <a:t>(100)mbar + 0 mbar</a:t>
            </a:r>
            <a:br>
              <a:rPr lang="es-CO" sz="2700" dirty="0">
                <a:solidFill>
                  <a:schemeClr val="tx1"/>
                </a:solidFill>
              </a:rPr>
            </a:br>
            <a:r>
              <a:rPr lang="es-CO" sz="2700" dirty="0" smtClean="0">
                <a:solidFill>
                  <a:schemeClr val="tx1"/>
                </a:solidFill>
              </a:rPr>
              <a:t>        = 75 mbar </a:t>
            </a:r>
            <a:br>
              <a:rPr lang="es-CO" sz="2700" dirty="0" smtClean="0">
                <a:solidFill>
                  <a:schemeClr val="tx1"/>
                </a:solidFill>
              </a:rPr>
            </a:br>
            <a:r>
              <a:rPr lang="es-CO" sz="2700" dirty="0">
                <a:solidFill>
                  <a:schemeClr val="tx1"/>
                </a:solidFill>
              </a:rPr>
              <a:t/>
            </a:r>
            <a:br>
              <a:rPr lang="es-CO" sz="2700" dirty="0">
                <a:solidFill>
                  <a:schemeClr val="tx1"/>
                </a:solidFill>
              </a:rPr>
            </a:br>
            <a:r>
              <a:rPr lang="es-CO" sz="2700" dirty="0" smtClean="0">
                <a:solidFill>
                  <a:schemeClr val="accent5">
                    <a:lumMod val="50000"/>
                  </a:schemeClr>
                </a:solidFill>
              </a:rPr>
              <a:t>C.M</a:t>
            </a:r>
            <a:r>
              <a:rPr lang="es-CO" sz="2700" dirty="0" smtClean="0">
                <a:solidFill>
                  <a:schemeClr val="tx1"/>
                </a:solidFill>
              </a:rPr>
              <a:t> = (25  ;  75) mbar.</a:t>
            </a:r>
            <a:r>
              <a:rPr lang="es-CO" sz="2400" dirty="0" smtClean="0">
                <a:solidFill>
                  <a:schemeClr val="tx1"/>
                </a:solidFill>
              </a:rPr>
              <a:t/>
            </a:r>
            <a:br>
              <a:rPr lang="es-CO" sz="2400" dirty="0" smtClean="0">
                <a:solidFill>
                  <a:schemeClr val="tx1"/>
                </a:solidFill>
              </a:rPr>
            </a:br>
            <a:r>
              <a:rPr lang="es-CO" sz="5400" dirty="0"/>
              <a:t/>
            </a:r>
            <a:br>
              <a:rPr lang="es-CO" sz="5400" dirty="0"/>
            </a:br>
            <a:endParaRPr lang="es-CO" dirty="0"/>
          </a:p>
        </p:txBody>
      </p:sp>
    </p:spTree>
    <p:extLst>
      <p:ext uri="{BB962C8B-B14F-4D97-AF65-F5344CB8AC3E}">
        <p14:creationId xmlns:p14="http://schemas.microsoft.com/office/powerpoint/2010/main" val="2488136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626</TotalTime>
  <Words>794</Words>
  <Application>Microsoft Office PowerPoint</Application>
  <PresentationFormat>Presentación en pantalla (4:3)</PresentationFormat>
  <Paragraphs>132</Paragraphs>
  <Slides>30</Slides>
  <Notes>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9" baseType="lpstr">
      <vt:lpstr>Arial</vt:lpstr>
      <vt:lpstr>Calibri</vt:lpstr>
      <vt:lpstr>Constantia</vt:lpstr>
      <vt:lpstr>Lucida Sans Unicode</vt:lpstr>
      <vt:lpstr>Tahoma</vt:lpstr>
      <vt:lpstr>Wingdings 2</vt:lpstr>
      <vt:lpstr>Wingdings 3</vt:lpstr>
      <vt:lpstr>Flujo</vt:lpstr>
      <vt:lpstr>Ecuación</vt:lpstr>
      <vt:lpstr>    CARACTERÍSTICAS GENERALES DE LOS INSTRUMENTOS DE MEDICIÓN</vt:lpstr>
      <vt:lpstr> CAMPO DE INDICACIÓN (RANGO)</vt:lpstr>
      <vt:lpstr>Presentación de PowerPoint</vt:lpstr>
      <vt:lpstr>Presentación de PowerPoint</vt:lpstr>
      <vt:lpstr>INTERVALO (SPAN)</vt:lpstr>
      <vt:lpstr>                          CAMPO DE MEDIDA    Conjunto de valores que están comprendidos entre el 25% y el 75% del Campo de Indicación.          </vt:lpstr>
      <vt:lpstr>Para calcular el Campo de Medida se recomienda emplear la siguiente ecuación  C.M = 25 % Intervalo + Vmin del Campo de       Indicación  C.M = 75 % Intervalo + Vmin del Campo de       Indicación  DONDE Vmin= valor mínimo C.M= Campo de Medida</vt:lpstr>
      <vt:lpstr>EJEMPLO: calcular el campo de indicación, intervalo y el campo de medida al siguiente instrumento que se muestra en la figura.</vt:lpstr>
      <vt:lpstr>Campo de Medida  C.M = 25 % Intervalo + Vmin del Campo de       Indicación         = 25% (100)mbar + 0 mbar         = 25 mbar  C.M = 75 % Intervalo + Vmin del Campo de       Indicación         = 75% (100)mbar + 0 mbar         = 75 mbar   C.M = (25  ;  75) mbar.  </vt:lpstr>
      <vt:lpstr> NOTA 1  Se debe de asegurar que el valor que se quiere medir este comprendido dentro del Campo de Medida, pues los fabricantes solo garantizan la exactitud del Instrumento dentro del 25 % Y 75% del Campo de Indicación</vt:lpstr>
      <vt:lpstr>NOTA 2 Para facilidades de trabajo el valor de la variable que se quiere medir se toma aproximadamente igual al 50%  del Máximo valor del Campo de Indicación.  Ejemplo:   Para medir 30 amperios. Se selecciona un Instrumento Medidor de corriente con un campo de indicación de  (0 ; 60) Amperios  Para medir 60 RPM. Se selecciona un Instrumentos Medidor de velocidad con un Campo de Indicación de (0 ; 120)RPM</vt:lpstr>
      <vt:lpstr>ERROR</vt:lpstr>
      <vt:lpstr>TIPOS DE ERRORES</vt:lpstr>
      <vt:lpstr>Presentación de PowerPoint</vt:lpstr>
      <vt:lpstr>ERRORES DE MEDICION</vt:lpstr>
      <vt:lpstr>ERRORES HUMANOS</vt:lpstr>
      <vt:lpstr>ERRORES DEL INSTRUMENTO</vt:lpstr>
      <vt:lpstr>Métodos de eliminación o reducción</vt:lpstr>
      <vt:lpstr>ERRORES AMBIENTALES</vt:lpstr>
      <vt:lpstr>Métodos de eliminación o reducción</vt:lpstr>
      <vt:lpstr>ERRORES ALEATORIOS</vt:lpstr>
      <vt:lpstr>Métodos de eliminación o reducción</vt:lpstr>
      <vt:lpstr>INCERTIDUMBRE DE MEDICIÓN</vt:lpstr>
      <vt:lpstr>EXACTITUD</vt:lpstr>
      <vt:lpstr>TOLERANCIA</vt:lpstr>
      <vt:lpstr>Presentación de PowerPoint</vt:lpstr>
      <vt:lpstr>Presentación de PowerPoint</vt:lpstr>
      <vt:lpstr>ZONA MUERTA</vt:lpstr>
      <vt:lpstr>HISTERESIS</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CARACTERISTICAS DE LOS INSTRUMENTOS DE MEDICION</dc:title>
  <dc:creator>Edwin Alzate</dc:creator>
  <cp:lastModifiedBy>juan felipe cruz calle</cp:lastModifiedBy>
  <cp:revision>112</cp:revision>
  <dcterms:created xsi:type="dcterms:W3CDTF">2008-03-30T20:44:08Z</dcterms:created>
  <dcterms:modified xsi:type="dcterms:W3CDTF">2016-07-12T21:41:23Z</dcterms:modified>
</cp:coreProperties>
</file>