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9" r:id="rId23"/>
    <p:sldId id="280" r:id="rId2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4" d="100"/>
          <a:sy n="64" d="100"/>
        </p:scale>
        <p:origin x="1566" y="72"/>
      </p:cViewPr>
      <p:guideLst>
        <p:guide orient="horz" pos="2160"/>
        <p:guide pos="2880"/>
      </p:guideLst>
    </p:cSldViewPr>
  </p:slideViewPr>
  <p:outlineViewPr>
    <p:cViewPr>
      <p:scale>
        <a:sx n="33" d="100"/>
        <a:sy n="33" d="100"/>
      </p:scale>
      <p:origin x="42" y="7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1148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39711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1078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292746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68586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1703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81356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281131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63944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75851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ABF9A73-A59F-4C01-87C4-582ED33C1704}" type="datetimeFigureOut">
              <a:rPr lang="es-CO" smtClean="0"/>
              <a:t>12/10/2024</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ADE34D0C-E384-4541-B2C6-DC086DFEB8D4}" type="slidenum">
              <a:rPr lang="es-CO" smtClean="0"/>
              <a:t>‹Nº›</a:t>
            </a:fld>
            <a:endParaRPr lang="es-CO" dirty="0"/>
          </a:p>
        </p:txBody>
      </p:sp>
    </p:spTree>
    <p:extLst>
      <p:ext uri="{BB962C8B-B14F-4D97-AF65-F5344CB8AC3E}">
        <p14:creationId xmlns:p14="http://schemas.microsoft.com/office/powerpoint/2010/main" val="78379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F9A73-A59F-4C01-87C4-582ED33C1704}" type="datetimeFigureOut">
              <a:rPr lang="es-CO" smtClean="0"/>
              <a:t>12/10/2024</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34D0C-E384-4541-B2C6-DC086DFEB8D4}" type="slidenum">
              <a:rPr lang="es-CO" smtClean="0"/>
              <a:t>‹Nº›</a:t>
            </a:fld>
            <a:endParaRPr lang="es-CO" dirty="0"/>
          </a:p>
        </p:txBody>
      </p:sp>
    </p:spTree>
    <p:extLst>
      <p:ext uri="{BB962C8B-B14F-4D97-AF65-F5344CB8AC3E}">
        <p14:creationId xmlns:p14="http://schemas.microsoft.com/office/powerpoint/2010/main" val="3146771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395536" y="274638"/>
            <a:ext cx="8291264" cy="603468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6600" b="1" dirty="0">
                <a:solidFill>
                  <a:schemeClr val="tx1"/>
                </a:solidFill>
                <a:latin typeface="Arial" pitchFamily="34" charset="0"/>
              </a:rPr>
              <a:t>HARDWARE Y SOFTWARE</a:t>
            </a:r>
          </a:p>
        </p:txBody>
      </p:sp>
    </p:spTree>
    <p:extLst>
      <p:ext uri="{BB962C8B-B14F-4D97-AF65-F5344CB8AC3E}">
        <p14:creationId xmlns:p14="http://schemas.microsoft.com/office/powerpoint/2010/main" val="284123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76673"/>
            <a:ext cx="7772400" cy="1296144"/>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dirty="0">
                <a:solidFill>
                  <a:schemeClr val="tx1"/>
                </a:solidFill>
              </a:rPr>
              <a:t>DISPOSITIVOS DE SALIDA TIPICOS</a:t>
            </a:r>
          </a:p>
        </p:txBody>
      </p:sp>
      <p:sp>
        <p:nvSpPr>
          <p:cNvPr id="3" name="2 Subtítulo"/>
          <p:cNvSpPr>
            <a:spLocks noGrp="1"/>
          </p:cNvSpPr>
          <p:nvPr>
            <p:ph type="subTitle" idx="1"/>
          </p:nvPr>
        </p:nvSpPr>
        <p:spPr>
          <a:xfrm>
            <a:off x="683568" y="1700808"/>
            <a:ext cx="7704856" cy="4514056"/>
          </a:xfrm>
        </p:spPr>
        <p:style>
          <a:lnRef idx="1">
            <a:schemeClr val="dk1"/>
          </a:lnRef>
          <a:fillRef idx="2">
            <a:schemeClr val="dk1"/>
          </a:fillRef>
          <a:effectRef idx="1">
            <a:schemeClr val="dk1"/>
          </a:effectRef>
          <a:fontRef idx="minor">
            <a:schemeClr val="dk1"/>
          </a:fontRef>
        </p:style>
        <p:txBody>
          <a:bodyPr>
            <a:normAutofit/>
          </a:bodyPr>
          <a:lstStyle/>
          <a:p>
            <a:r>
              <a:rPr lang="es-CO" sz="3600" cap="all" dirty="0">
                <a:solidFill>
                  <a:schemeClr val="tx1"/>
                </a:solidFill>
              </a:rPr>
              <a:t>pantalla (CRT) o monitor</a:t>
            </a:r>
          </a:p>
          <a:p>
            <a:r>
              <a:rPr lang="es-CO" sz="3600" cap="all" dirty="0">
                <a:solidFill>
                  <a:schemeClr val="tx1"/>
                </a:solidFill>
              </a:rPr>
              <a:t>impresoras </a:t>
            </a:r>
          </a:p>
          <a:p>
            <a:r>
              <a:rPr lang="es-CO" sz="3600" cap="all" dirty="0">
                <a:solidFill>
                  <a:schemeClr val="tx1"/>
                </a:solidFill>
              </a:rPr>
              <a:t>trazadores gráficos (plotters), </a:t>
            </a:r>
          </a:p>
          <a:p>
            <a:r>
              <a:rPr lang="es-CO" sz="3600" cap="all" dirty="0">
                <a:solidFill>
                  <a:schemeClr val="tx1"/>
                </a:solidFill>
              </a:rPr>
              <a:t>reconocedores de voz, </a:t>
            </a:r>
          </a:p>
          <a:p>
            <a:r>
              <a:rPr lang="es-CO" sz="3600" cap="all" dirty="0">
                <a:solidFill>
                  <a:schemeClr val="tx1"/>
                </a:solidFill>
              </a:rPr>
              <a:t>altavoces</a:t>
            </a:r>
          </a:p>
          <a:p>
            <a:r>
              <a:rPr lang="es-CO" sz="3600" cap="all" dirty="0">
                <a:solidFill>
                  <a:schemeClr val="tx1"/>
                </a:solidFill>
              </a:rPr>
              <a:t>grabadora de cinta magnética o de discos magnéticos </a:t>
            </a:r>
          </a:p>
        </p:txBody>
      </p:sp>
    </p:spTree>
    <p:extLst>
      <p:ext uri="{BB962C8B-B14F-4D97-AF65-F5344CB8AC3E}">
        <p14:creationId xmlns:p14="http://schemas.microsoft.com/office/powerpoint/2010/main" val="361285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3568" y="476673"/>
            <a:ext cx="7772400" cy="1152127"/>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3600" dirty="0">
                <a:solidFill>
                  <a:schemeClr val="tx1"/>
                </a:solidFill>
              </a:rPr>
              <a:t>CLASIFICACIÓN DE LAS COMPUTADORAS</a:t>
            </a:r>
          </a:p>
        </p:txBody>
      </p:sp>
      <p:sp>
        <p:nvSpPr>
          <p:cNvPr id="5" name="4 Subtítulo"/>
          <p:cNvSpPr>
            <a:spLocks noGrp="1"/>
          </p:cNvSpPr>
          <p:nvPr>
            <p:ph type="subTitle" idx="1"/>
          </p:nvPr>
        </p:nvSpPr>
        <p:spPr>
          <a:xfrm>
            <a:off x="683568" y="1772816"/>
            <a:ext cx="7848872" cy="4392488"/>
          </a:xfrm>
        </p:spPr>
        <p:style>
          <a:lnRef idx="1">
            <a:schemeClr val="dk1"/>
          </a:lnRef>
          <a:fillRef idx="2">
            <a:schemeClr val="dk1"/>
          </a:fillRef>
          <a:effectRef idx="1">
            <a:schemeClr val="dk1"/>
          </a:effectRef>
          <a:fontRef idx="minor">
            <a:schemeClr val="dk1"/>
          </a:fontRef>
        </p:style>
        <p:txBody>
          <a:bodyPr>
            <a:normAutofit/>
          </a:bodyPr>
          <a:lstStyle/>
          <a:p>
            <a:pPr algn="just"/>
            <a:r>
              <a:rPr lang="es-CO" sz="4000" dirty="0">
                <a:solidFill>
                  <a:schemeClr val="tx1"/>
                </a:solidFill>
              </a:rPr>
              <a:t>LAS COMPUTADORAS MODERNAS SE PUEDEN CLASIFICAR EN COMPUTADORAS PERSONALES, SERVIDORES, MINICOMPUTADORAS, GRANDES COMPUTADORAS (MAINFRAMES) Y SUPERCOMPUTADORAS</a:t>
            </a:r>
          </a:p>
        </p:txBody>
      </p:sp>
    </p:spTree>
    <p:extLst>
      <p:ext uri="{BB962C8B-B14F-4D97-AF65-F5344CB8AC3E}">
        <p14:creationId xmlns:p14="http://schemas.microsoft.com/office/powerpoint/2010/main" val="265970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274638"/>
            <a:ext cx="8229600" cy="6034682"/>
          </a:xfrm>
        </p:spPr>
        <p:style>
          <a:lnRef idx="1">
            <a:schemeClr val="dk1"/>
          </a:lnRef>
          <a:fillRef idx="2">
            <a:schemeClr val="dk1"/>
          </a:fillRef>
          <a:effectRef idx="1">
            <a:schemeClr val="dk1"/>
          </a:effectRef>
          <a:fontRef idx="minor">
            <a:schemeClr val="dk1"/>
          </a:fontRef>
        </p:style>
        <p:txBody>
          <a:bodyPr>
            <a:normAutofit/>
          </a:bodyPr>
          <a:lstStyle/>
          <a:p>
            <a:pPr algn="just"/>
            <a:r>
              <a:rPr lang="es-CO" sz="3600" cap="all" dirty="0">
                <a:solidFill>
                  <a:schemeClr val="tx1"/>
                </a:solidFill>
              </a:rPr>
              <a:t>Las computadoras personales (PC) son los más populares y abarcan desde computadoras portátiles (laptops o notebooks) hasta computadoras de escritorio (desktop) que se suelen utilizar como herramientas en los puestos de trabajo, en oficinas, laboratorios de enseñanza e investigación, empresas, UNIVERSIDADES, etc.</a:t>
            </a:r>
          </a:p>
        </p:txBody>
      </p:sp>
    </p:spTree>
    <p:extLst>
      <p:ext uri="{BB962C8B-B14F-4D97-AF65-F5344CB8AC3E}">
        <p14:creationId xmlns:p14="http://schemas.microsoft.com/office/powerpoint/2010/main" val="232831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ctrTitle"/>
          </p:nvPr>
        </p:nvSpPr>
        <p:spPr>
          <a:xfrm>
            <a:off x="611560" y="332656"/>
            <a:ext cx="7992888" cy="1296143"/>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3200" dirty="0">
                <a:solidFill>
                  <a:schemeClr val="tx1"/>
                </a:solidFill>
              </a:rPr>
              <a:t>ORGANIZACIÓN FISICA DE LA COMPUTADORA</a:t>
            </a:r>
          </a:p>
        </p:txBody>
      </p:sp>
      <p:sp>
        <p:nvSpPr>
          <p:cNvPr id="4" name="3 Subtítulo"/>
          <p:cNvSpPr>
            <a:spLocks noGrp="1"/>
          </p:cNvSpPr>
          <p:nvPr>
            <p:ph type="subTitle" idx="1"/>
          </p:nvPr>
        </p:nvSpPr>
        <p:spPr>
          <a:xfrm>
            <a:off x="539552" y="1340768"/>
            <a:ext cx="8064896" cy="4968552"/>
          </a:xfrm>
        </p:spPr>
        <p:txBody>
          <a:bodyPr/>
          <a:lstStyle/>
          <a:p>
            <a:endParaRPr lang="es-CO" dirty="0"/>
          </a:p>
          <a:p>
            <a:endParaRPr lang="es-CO" dirty="0"/>
          </a:p>
          <a:p>
            <a:endParaRPr lang="es-CO" dirty="0"/>
          </a:p>
          <a:p>
            <a:endParaRPr lang="es-CO"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976438"/>
            <a:ext cx="8208912" cy="4116858"/>
          </a:xfrm>
          <a:prstGeom prst="rect">
            <a:avLst/>
          </a:prstGeom>
          <a:ln/>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357166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76673"/>
            <a:ext cx="7772400" cy="1152128"/>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5400" dirty="0">
                <a:solidFill>
                  <a:schemeClr val="tx1"/>
                </a:solidFill>
              </a:rPr>
              <a:t>MEMORIA PRINCIPAL</a:t>
            </a:r>
          </a:p>
        </p:txBody>
      </p:sp>
      <p:sp>
        <p:nvSpPr>
          <p:cNvPr id="3" name="2 Subtítulo"/>
          <p:cNvSpPr>
            <a:spLocks noGrp="1"/>
          </p:cNvSpPr>
          <p:nvPr>
            <p:ph type="subTitle" idx="1"/>
          </p:nvPr>
        </p:nvSpPr>
        <p:spPr>
          <a:xfrm>
            <a:off x="755576" y="1556792"/>
            <a:ext cx="7704856" cy="4752528"/>
          </a:xfrm>
        </p:spPr>
        <p:style>
          <a:lnRef idx="1">
            <a:schemeClr val="dk1"/>
          </a:lnRef>
          <a:fillRef idx="2">
            <a:schemeClr val="dk1"/>
          </a:fillRef>
          <a:effectRef idx="1">
            <a:schemeClr val="dk1"/>
          </a:effectRef>
          <a:fontRef idx="minor">
            <a:schemeClr val="dk1"/>
          </a:fontRef>
        </p:style>
        <p:txBody>
          <a:bodyPr>
            <a:normAutofit lnSpcReduction="10000"/>
          </a:bodyPr>
          <a:lstStyle/>
          <a:p>
            <a:pPr algn="just"/>
            <a:r>
              <a:rPr lang="es-CO" sz="4000" dirty="0">
                <a:solidFill>
                  <a:schemeClr val="tx1"/>
                </a:solidFill>
              </a:rPr>
              <a:t>CONOCIDA COMO RAM (RANDOM ACCESS MEMORY), ALMACENA INFORMACIÓN (INSTRUCCIONES DE UN PROGRAMA Y LOS DATOS CON LOS QUE OPERAN LAS INSTRUCCIONES) DE MANERA TRANSITORIA, ES DECIR, DURANTE LA EJECUCIÓN DE UN PROGRAMA. </a:t>
            </a:r>
          </a:p>
        </p:txBody>
      </p:sp>
    </p:spTree>
    <p:extLst>
      <p:ext uri="{BB962C8B-B14F-4D97-AF65-F5344CB8AC3E}">
        <p14:creationId xmlns:p14="http://schemas.microsoft.com/office/powerpoint/2010/main" val="160572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29600" cy="6480720"/>
          </a:xfrm>
        </p:spPr>
        <p:style>
          <a:lnRef idx="1">
            <a:schemeClr val="dk1"/>
          </a:lnRef>
          <a:fillRef idx="2">
            <a:schemeClr val="dk1"/>
          </a:fillRef>
          <a:effectRef idx="1">
            <a:schemeClr val="dk1"/>
          </a:effectRef>
          <a:fontRef idx="minor">
            <a:schemeClr val="dk1"/>
          </a:fontRef>
        </p:style>
        <p:txBody>
          <a:bodyPr>
            <a:normAutofit fontScale="90000"/>
          </a:bodyPr>
          <a:lstStyle/>
          <a:p>
            <a:pPr algn="just"/>
            <a:r>
              <a:rPr lang="es-CO" dirty="0"/>
              <a:t>LA MP, LLAMADA MEMORIA CENTRAL, ES UNA UNIDAD DIVIDIDA EN CELDAS QUE SE IDENTIFICAN MEDIANTE UNA DIRECCIÓN. ESTÁ FORMADA POR BLOQUES DE CIRCUITOS INTEGRADOS O CHIPS CAPACES DE ALMACENAR, RETENER INFORMACIÓN DIGITAL; A DICHOS BLOQUES TIENE ACCESO EL MICROPROCESADOR DE LA COMPUTADORA.</a:t>
            </a:r>
          </a:p>
        </p:txBody>
      </p:sp>
    </p:spTree>
    <p:extLst>
      <p:ext uri="{BB962C8B-B14F-4D97-AF65-F5344CB8AC3E}">
        <p14:creationId xmlns:p14="http://schemas.microsoft.com/office/powerpoint/2010/main" val="225230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10669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5400" dirty="0">
                <a:solidFill>
                  <a:schemeClr val="tx1"/>
                </a:solidFill>
              </a:rPr>
              <a:t>TIPOS DE MEMORIA PRINCIPAL EN UN COMPUTADOR.</a:t>
            </a:r>
            <a:br>
              <a:rPr lang="es-CO" sz="5400" dirty="0">
                <a:solidFill>
                  <a:schemeClr val="tx1"/>
                </a:solidFill>
              </a:rPr>
            </a:br>
            <a:br>
              <a:rPr lang="es-CO" sz="5400" dirty="0">
                <a:solidFill>
                  <a:schemeClr val="tx1"/>
                </a:solidFill>
              </a:rPr>
            </a:br>
            <a:r>
              <a:rPr lang="es-CO" sz="5400" dirty="0">
                <a:solidFill>
                  <a:schemeClr val="tx1"/>
                </a:solidFill>
              </a:rPr>
              <a:t>ROM</a:t>
            </a:r>
            <a:br>
              <a:rPr lang="es-CO" sz="5400" dirty="0">
                <a:solidFill>
                  <a:schemeClr val="tx1"/>
                </a:solidFill>
              </a:rPr>
            </a:br>
            <a:r>
              <a:rPr lang="es-CO" sz="5400" dirty="0">
                <a:solidFill>
                  <a:schemeClr val="tx1"/>
                </a:solidFill>
              </a:rPr>
              <a:t>RAM</a:t>
            </a:r>
          </a:p>
        </p:txBody>
      </p:sp>
    </p:spTree>
    <p:extLst>
      <p:ext uri="{BB962C8B-B14F-4D97-AF65-F5344CB8AC3E}">
        <p14:creationId xmlns:p14="http://schemas.microsoft.com/office/powerpoint/2010/main" val="351821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22714"/>
          </a:xfrm>
        </p:spPr>
        <p:style>
          <a:lnRef idx="1">
            <a:schemeClr val="dk1"/>
          </a:lnRef>
          <a:fillRef idx="2">
            <a:schemeClr val="dk1"/>
          </a:fillRef>
          <a:effectRef idx="1">
            <a:schemeClr val="dk1"/>
          </a:effectRef>
          <a:fontRef idx="minor">
            <a:schemeClr val="dk1"/>
          </a:fontRef>
        </p:style>
        <p:txBody>
          <a:bodyPr>
            <a:normAutofit fontScale="90000"/>
          </a:bodyPr>
          <a:lstStyle/>
          <a:p>
            <a:pPr algn="just"/>
            <a:r>
              <a:rPr lang="es-CO" sz="3600" dirty="0"/>
              <a:t>ESTAS MEMORIAS SON CIRCUITOS INTEGRADOS, LLAMADOS COMÚNMENTE CHIPS, QUE SON UNA PEQUEÑA PASTILLA DE MATERIAL SEMICONDUCTOR QUE CONTIENE MÚLTIPLES CIRCUITOS INTEGRADOS, TALES COMO TRANSISTORES, ENTRE OTROS DISPOSITIVOS ELECTRÓNICOS, CON LOS QUE SE REALIZAN NUMEROSAS FUNCIONES EN COMPUTADORAS Y DISPOSITIVOS ELECTRÓNICOS; QUE PERMITEN, INTERRUMPEN O AUMENTAN EL PASO DE LA CORRIENTE</a:t>
            </a:r>
            <a:r>
              <a:rPr lang="es-CO" sz="3200" dirty="0"/>
              <a:t>.</a:t>
            </a:r>
          </a:p>
        </p:txBody>
      </p:sp>
    </p:spTree>
    <p:extLst>
      <p:ext uri="{BB962C8B-B14F-4D97-AF65-F5344CB8AC3E}">
        <p14:creationId xmlns:p14="http://schemas.microsoft.com/office/powerpoint/2010/main" val="408367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7988424" cy="1470025"/>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6600" dirty="0">
                <a:solidFill>
                  <a:schemeClr val="tx1"/>
                </a:solidFill>
              </a:rPr>
              <a:t>MEMORIA ROM</a:t>
            </a:r>
          </a:p>
        </p:txBody>
      </p:sp>
      <p:sp>
        <p:nvSpPr>
          <p:cNvPr id="3" name="2 Subtítulo"/>
          <p:cNvSpPr>
            <a:spLocks noGrp="1"/>
          </p:cNvSpPr>
          <p:nvPr>
            <p:ph type="subTitle" idx="1"/>
          </p:nvPr>
        </p:nvSpPr>
        <p:spPr>
          <a:xfrm>
            <a:off x="539552" y="2060848"/>
            <a:ext cx="7992888" cy="4248472"/>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pPr algn="just"/>
            <a:r>
              <a:rPr lang="es-CO" sz="4300" cap="all" dirty="0">
                <a:solidFill>
                  <a:schemeClr val="tx1"/>
                </a:solidFill>
              </a:rPr>
              <a:t>memoria de sólo lectura (Read Only Memory). Viene grabada de fábrica con una serie de programas. El software de la ROM se divide en dos partes:</a:t>
            </a:r>
          </a:p>
          <a:p>
            <a:pPr algn="just"/>
            <a:r>
              <a:rPr lang="es-CO" sz="4300" b="1" cap="all" dirty="0">
                <a:solidFill>
                  <a:schemeClr val="tx1"/>
                </a:solidFill>
              </a:rPr>
              <a:t>*</a:t>
            </a:r>
            <a:r>
              <a:rPr lang="es-CO" sz="3500" b="1" cap="all" dirty="0">
                <a:solidFill>
                  <a:schemeClr val="tx1"/>
                </a:solidFill>
              </a:rPr>
              <a:t>Rutina de arranque o POST</a:t>
            </a:r>
          </a:p>
          <a:p>
            <a:pPr algn="just"/>
            <a:r>
              <a:rPr lang="es-CO" sz="3500" b="1" cap="all" dirty="0">
                <a:solidFill>
                  <a:schemeClr val="tx1"/>
                </a:solidFill>
              </a:rPr>
              <a:t>*Rutina BIOS o Sistema Básico de Entrada-Salida</a:t>
            </a:r>
          </a:p>
          <a:p>
            <a:pPr algn="just"/>
            <a:endParaRPr lang="es-CO" dirty="0"/>
          </a:p>
        </p:txBody>
      </p:sp>
    </p:spTree>
    <p:extLst>
      <p:ext uri="{BB962C8B-B14F-4D97-AF65-F5344CB8AC3E}">
        <p14:creationId xmlns:p14="http://schemas.microsoft.com/office/powerpoint/2010/main" val="3333994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76672"/>
            <a:ext cx="7772400" cy="1584176"/>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cap="all" dirty="0">
                <a:solidFill>
                  <a:schemeClr val="tx1"/>
                </a:solidFill>
              </a:rPr>
              <a:t>Rutina de arranque o POST</a:t>
            </a:r>
          </a:p>
        </p:txBody>
      </p:sp>
      <p:sp>
        <p:nvSpPr>
          <p:cNvPr id="3" name="2 Subtítulo"/>
          <p:cNvSpPr>
            <a:spLocks noGrp="1"/>
          </p:cNvSpPr>
          <p:nvPr>
            <p:ph type="subTitle" idx="1"/>
          </p:nvPr>
        </p:nvSpPr>
        <p:spPr>
          <a:xfrm>
            <a:off x="611560" y="2276872"/>
            <a:ext cx="7776864" cy="4176464"/>
          </a:xfrm>
        </p:spPr>
        <p:style>
          <a:lnRef idx="1">
            <a:schemeClr val="dk1"/>
          </a:lnRef>
          <a:fillRef idx="2">
            <a:schemeClr val="dk1"/>
          </a:fillRef>
          <a:effectRef idx="1">
            <a:schemeClr val="dk1"/>
          </a:effectRef>
          <a:fontRef idx="minor">
            <a:schemeClr val="dk1"/>
          </a:fontRef>
        </p:style>
        <p:txBody>
          <a:bodyPr>
            <a:normAutofit fontScale="92500"/>
          </a:bodyPr>
          <a:lstStyle/>
          <a:p>
            <a:pPr algn="just"/>
            <a:r>
              <a:rPr lang="es-CO" sz="3600" cap="all" dirty="0">
                <a:solidFill>
                  <a:schemeClr val="tx1"/>
                </a:solidFill>
              </a:rPr>
              <a:t>Realiza el chequeo de los componentes de la computadora; por ejemplo, circuitos controladores de video, de acceso a memoria, el teclado, unidades de disco, etc. Se encarga de determinar cuál es el hardware que está presente y de la puesta a punto de la computadora.</a:t>
            </a:r>
          </a:p>
        </p:txBody>
      </p:sp>
    </p:spTree>
    <p:extLst>
      <p:ext uri="{BB962C8B-B14F-4D97-AF65-F5344CB8AC3E}">
        <p14:creationId xmlns:p14="http://schemas.microsoft.com/office/powerpoint/2010/main" val="170748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76672"/>
            <a:ext cx="7772400" cy="1470025"/>
          </a:xfrm>
        </p:spPr>
        <p:style>
          <a:lnRef idx="1">
            <a:schemeClr val="accent3"/>
          </a:lnRef>
          <a:fillRef idx="3">
            <a:schemeClr val="accent3"/>
          </a:fillRef>
          <a:effectRef idx="2">
            <a:schemeClr val="accent3"/>
          </a:effectRef>
          <a:fontRef idx="minor">
            <a:schemeClr val="lt1"/>
          </a:fontRef>
        </p:style>
        <p:txBody>
          <a:bodyPr/>
          <a:lstStyle/>
          <a:p>
            <a:r>
              <a:rPr lang="es-CO" dirty="0">
                <a:solidFill>
                  <a:schemeClr val="tx1"/>
                </a:solidFill>
              </a:rPr>
              <a:t>QUE ES UN COMPUTADOR?</a:t>
            </a:r>
          </a:p>
        </p:txBody>
      </p:sp>
      <p:sp>
        <p:nvSpPr>
          <p:cNvPr id="3" name="2 Subtítulo"/>
          <p:cNvSpPr>
            <a:spLocks noGrp="1"/>
          </p:cNvSpPr>
          <p:nvPr>
            <p:ph type="subTitle" idx="1"/>
          </p:nvPr>
        </p:nvSpPr>
        <p:spPr>
          <a:xfrm>
            <a:off x="755576" y="2348880"/>
            <a:ext cx="7704856" cy="3816424"/>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s-CO" sz="2800" cap="all" dirty="0">
                <a:solidFill>
                  <a:schemeClr val="tx1"/>
                </a:solidFill>
              </a:rPr>
              <a:t>Es un dispositivo electrónico utilizado para procesar información y obtener resultados. Podemos hacer trabajos de oficina con ella, guardar datos, imágenes, escribir cartas, leer el periódico, comunicarnos a través de correos electrónicos, ver videos, dibujar, hacer informes, crear programas de computadoras que llevan a cabo diversas funciones de ingeniería, entre otras</a:t>
            </a:r>
            <a:r>
              <a:rPr lang="es-CO" sz="2400" cap="all" dirty="0">
                <a:solidFill>
                  <a:schemeClr val="tx1"/>
                </a:solidFill>
              </a:rPr>
              <a:t>.</a:t>
            </a:r>
          </a:p>
        </p:txBody>
      </p:sp>
    </p:spTree>
    <p:extLst>
      <p:ext uri="{BB962C8B-B14F-4D97-AF65-F5344CB8AC3E}">
        <p14:creationId xmlns:p14="http://schemas.microsoft.com/office/powerpoint/2010/main" val="435162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4"/>
            <a:ext cx="8064896" cy="1944216"/>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4800" cap="all" dirty="0">
                <a:solidFill>
                  <a:schemeClr val="tx1"/>
                </a:solidFill>
              </a:rPr>
              <a:t>Rutina BIOS o Sistema Básico de Entrada-Salida</a:t>
            </a:r>
          </a:p>
        </p:txBody>
      </p:sp>
      <p:sp>
        <p:nvSpPr>
          <p:cNvPr id="3" name="2 Subtítulo"/>
          <p:cNvSpPr>
            <a:spLocks noGrp="1"/>
          </p:cNvSpPr>
          <p:nvPr>
            <p:ph type="subTitle" idx="1"/>
          </p:nvPr>
        </p:nvSpPr>
        <p:spPr>
          <a:xfrm>
            <a:off x="683568" y="2780928"/>
            <a:ext cx="7992888" cy="3672408"/>
          </a:xfrm>
        </p:spPr>
        <p:style>
          <a:lnRef idx="1">
            <a:schemeClr val="dk1"/>
          </a:lnRef>
          <a:fillRef idx="2">
            <a:schemeClr val="dk1"/>
          </a:fillRef>
          <a:effectRef idx="1">
            <a:schemeClr val="dk1"/>
          </a:effectRef>
          <a:fontRef idx="minor">
            <a:schemeClr val="dk1"/>
          </a:fontRef>
        </p:style>
        <p:txBody>
          <a:bodyPr>
            <a:normAutofit/>
          </a:bodyPr>
          <a:lstStyle/>
          <a:p>
            <a:pPr algn="just"/>
            <a:r>
              <a:rPr lang="es-CO" sz="4000" cap="all" dirty="0">
                <a:solidFill>
                  <a:schemeClr val="tx1"/>
                </a:solidFill>
              </a:rPr>
              <a:t>permanece activa mientras se está usando el computador. Permite la activación de los periféricos de entrada/salida: teclado, monitor, ratón, etc.</a:t>
            </a:r>
          </a:p>
        </p:txBody>
      </p:sp>
    </p:spTree>
    <p:extLst>
      <p:ext uri="{BB962C8B-B14F-4D97-AF65-F5344CB8AC3E}">
        <p14:creationId xmlns:p14="http://schemas.microsoft.com/office/powerpoint/2010/main" val="23429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20689"/>
            <a:ext cx="7772400" cy="1440160"/>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cap="all" dirty="0">
                <a:solidFill>
                  <a:schemeClr val="tx1"/>
                </a:solidFill>
              </a:rPr>
              <a:t>RAM o memoria de acceso aleatorio</a:t>
            </a:r>
          </a:p>
        </p:txBody>
      </p:sp>
      <p:sp>
        <p:nvSpPr>
          <p:cNvPr id="3" name="2 Subtítulo"/>
          <p:cNvSpPr>
            <a:spLocks noGrp="1"/>
          </p:cNvSpPr>
          <p:nvPr>
            <p:ph type="subTitle" idx="1"/>
          </p:nvPr>
        </p:nvSpPr>
        <p:spPr>
          <a:xfrm>
            <a:off x="683568" y="2204864"/>
            <a:ext cx="7776864" cy="4248472"/>
          </a:xfrm>
        </p:spPr>
        <p:style>
          <a:lnRef idx="1">
            <a:schemeClr val="dk1"/>
          </a:lnRef>
          <a:fillRef idx="2">
            <a:schemeClr val="dk1"/>
          </a:fillRef>
          <a:effectRef idx="1">
            <a:schemeClr val="dk1"/>
          </a:effectRef>
          <a:fontRef idx="minor">
            <a:schemeClr val="dk1"/>
          </a:fontRef>
        </p:style>
        <p:txBody>
          <a:bodyPr>
            <a:noAutofit/>
          </a:bodyPr>
          <a:lstStyle/>
          <a:p>
            <a:pPr algn="just"/>
            <a:r>
              <a:rPr lang="es-CO" sz="3400" cap="all" dirty="0">
                <a:solidFill>
                  <a:schemeClr val="tx1"/>
                </a:solidFill>
              </a:rPr>
              <a:t>Es la memoria del usuario que contiene de forma temporal el programa, los datos y los resultados que están siendo usados por el usuario del computador. En general es volátil, pierde su contenido cuando se apaga el computador.</a:t>
            </a:r>
          </a:p>
        </p:txBody>
      </p:sp>
    </p:spTree>
    <p:extLst>
      <p:ext uri="{BB962C8B-B14F-4D97-AF65-F5344CB8AC3E}">
        <p14:creationId xmlns:p14="http://schemas.microsoft.com/office/powerpoint/2010/main" val="2373007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11560" y="404664"/>
            <a:ext cx="8064896" cy="1470025"/>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cap="all" dirty="0">
                <a:solidFill>
                  <a:schemeClr val="tx1"/>
                </a:solidFill>
              </a:rPr>
              <a:t>La unidad central de proceso (UCP o CPU)</a:t>
            </a:r>
          </a:p>
        </p:txBody>
      </p:sp>
      <p:sp>
        <p:nvSpPr>
          <p:cNvPr id="5" name="4 Subtítulo"/>
          <p:cNvSpPr>
            <a:spLocks noGrp="1"/>
          </p:cNvSpPr>
          <p:nvPr>
            <p:ph type="subTitle" idx="1"/>
          </p:nvPr>
        </p:nvSpPr>
        <p:spPr>
          <a:xfrm>
            <a:off x="611560" y="2060848"/>
            <a:ext cx="7992888" cy="4392488"/>
          </a:xfrm>
        </p:spPr>
        <p:style>
          <a:lnRef idx="1">
            <a:schemeClr val="dk1"/>
          </a:lnRef>
          <a:fillRef idx="2">
            <a:schemeClr val="dk1"/>
          </a:fillRef>
          <a:effectRef idx="1">
            <a:schemeClr val="dk1"/>
          </a:effectRef>
          <a:fontRef idx="minor">
            <a:schemeClr val="dk1"/>
          </a:fontRef>
        </p:style>
        <p:txBody>
          <a:bodyPr>
            <a:normAutofit/>
          </a:bodyPr>
          <a:lstStyle/>
          <a:p>
            <a:pPr algn="just"/>
            <a:r>
              <a:rPr lang="es-CO" sz="3600" cap="all" dirty="0">
                <a:solidFill>
                  <a:schemeClr val="tx1"/>
                </a:solidFill>
              </a:rPr>
              <a:t>es la encargada de interpretar ordenadamente las instrucciones almacenadas en la memoria para poder ser ejecutadas.</a:t>
            </a:r>
          </a:p>
          <a:p>
            <a:pPr algn="just"/>
            <a:r>
              <a:rPr lang="es-CO" sz="3600" cap="all" dirty="0">
                <a:solidFill>
                  <a:schemeClr val="tx1"/>
                </a:solidFill>
              </a:rPr>
              <a:t>se encarga del control general y del envío de información a todos los demás elementos de la máquina</a:t>
            </a:r>
          </a:p>
        </p:txBody>
      </p:sp>
    </p:spTree>
    <p:extLst>
      <p:ext uri="{BB962C8B-B14F-4D97-AF65-F5344CB8AC3E}">
        <p14:creationId xmlns:p14="http://schemas.microsoft.com/office/powerpoint/2010/main" val="205539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4"/>
            <a:ext cx="7920880" cy="1512168"/>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cap="all" dirty="0">
                <a:solidFill>
                  <a:schemeClr val="tx1"/>
                </a:solidFill>
              </a:rPr>
              <a:t>Memoria auxiliar (externa)</a:t>
            </a:r>
          </a:p>
        </p:txBody>
      </p:sp>
      <p:sp>
        <p:nvSpPr>
          <p:cNvPr id="3" name="2 Subtítulo"/>
          <p:cNvSpPr>
            <a:spLocks noGrp="1"/>
          </p:cNvSpPr>
          <p:nvPr>
            <p:ph type="subTitle" idx="1"/>
          </p:nvPr>
        </p:nvSpPr>
        <p:spPr>
          <a:xfrm>
            <a:off x="755576" y="2132856"/>
            <a:ext cx="7776864" cy="3888432"/>
          </a:xfrm>
        </p:spPr>
        <p:style>
          <a:lnRef idx="1">
            <a:schemeClr val="dk1"/>
          </a:lnRef>
          <a:fillRef idx="2">
            <a:schemeClr val="dk1"/>
          </a:fillRef>
          <a:effectRef idx="1">
            <a:schemeClr val="dk1"/>
          </a:effectRef>
          <a:fontRef idx="minor">
            <a:schemeClr val="dk1"/>
          </a:fontRef>
        </p:style>
        <p:txBody>
          <a:bodyPr>
            <a:noAutofit/>
          </a:bodyPr>
          <a:lstStyle/>
          <a:p>
            <a:pPr algn="just"/>
            <a:r>
              <a:rPr lang="es-CO" sz="3100" cap="all" dirty="0">
                <a:solidFill>
                  <a:schemeClr val="tx1"/>
                </a:solidFill>
              </a:rPr>
              <a:t>Es donde se almacenan todos los programas o datos que el usuario desee</a:t>
            </a:r>
          </a:p>
          <a:p>
            <a:pPr algn="just"/>
            <a:r>
              <a:rPr lang="es-CO" sz="3100" cap="all" dirty="0">
                <a:solidFill>
                  <a:schemeClr val="tx1"/>
                </a:solidFill>
              </a:rPr>
              <a:t>es el conjunto de dispositivos (aparatos) y medios (soportes) de almacenamiento, que conforman el subsistema de memoria de una computadora, También llamado periférico de almacenamiento.</a:t>
            </a:r>
          </a:p>
        </p:txBody>
      </p:sp>
    </p:spTree>
    <p:extLst>
      <p:ext uri="{BB962C8B-B14F-4D97-AF65-F5344CB8AC3E}">
        <p14:creationId xmlns:p14="http://schemas.microsoft.com/office/powerpoint/2010/main" val="54873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57200" y="274638"/>
            <a:ext cx="8229600" cy="6034682"/>
          </a:xfrm>
        </p:spPr>
        <p:style>
          <a:lnRef idx="1">
            <a:schemeClr val="accent3"/>
          </a:lnRef>
          <a:fillRef idx="3">
            <a:schemeClr val="accent3"/>
          </a:fillRef>
          <a:effectRef idx="2">
            <a:schemeClr val="accent3"/>
          </a:effectRef>
          <a:fontRef idx="minor">
            <a:schemeClr val="lt1"/>
          </a:fontRef>
        </p:style>
        <p:txBody>
          <a:bodyPr/>
          <a:lstStyle/>
          <a:p>
            <a:r>
              <a:rPr lang="es-CO" sz="4800" dirty="0">
                <a:solidFill>
                  <a:schemeClr val="tx1"/>
                </a:solidFill>
              </a:rPr>
              <a:t>PARTES BÁSICAS QUE COMPONEN UN COMPUTADOR</a:t>
            </a:r>
            <a:br>
              <a:rPr lang="es-CO" dirty="0">
                <a:solidFill>
                  <a:schemeClr val="tx1"/>
                </a:solidFill>
              </a:rPr>
            </a:br>
            <a:br>
              <a:rPr lang="es-CO" dirty="0">
                <a:solidFill>
                  <a:schemeClr val="tx1"/>
                </a:solidFill>
              </a:rPr>
            </a:br>
            <a:br>
              <a:rPr lang="es-CO" dirty="0">
                <a:solidFill>
                  <a:schemeClr val="tx1"/>
                </a:solidFill>
              </a:rPr>
            </a:br>
            <a:r>
              <a:rPr lang="es-CO" dirty="0">
                <a:solidFill>
                  <a:schemeClr val="tx1"/>
                </a:solidFill>
              </a:rPr>
              <a:t>*</a:t>
            </a:r>
            <a:r>
              <a:rPr lang="es-CO" sz="4800" dirty="0">
                <a:solidFill>
                  <a:schemeClr val="tx1"/>
                </a:solidFill>
              </a:rPr>
              <a:t>HARDWARE</a:t>
            </a:r>
            <a:br>
              <a:rPr lang="es-CO" sz="4800" dirty="0">
                <a:solidFill>
                  <a:schemeClr val="tx1"/>
                </a:solidFill>
              </a:rPr>
            </a:br>
            <a:r>
              <a:rPr lang="es-CO" sz="4800" dirty="0">
                <a:solidFill>
                  <a:schemeClr val="tx1"/>
                </a:solidFill>
              </a:rPr>
              <a:t>*SOFTWARE</a:t>
            </a:r>
          </a:p>
        </p:txBody>
      </p:sp>
    </p:spTree>
    <p:extLst>
      <p:ext uri="{BB962C8B-B14F-4D97-AF65-F5344CB8AC3E}">
        <p14:creationId xmlns:p14="http://schemas.microsoft.com/office/powerpoint/2010/main" val="117121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8640"/>
            <a:ext cx="7772400" cy="1224135"/>
          </a:xfrm>
        </p:spPr>
        <p:style>
          <a:lnRef idx="1">
            <a:schemeClr val="accent3"/>
          </a:lnRef>
          <a:fillRef idx="3">
            <a:schemeClr val="accent3"/>
          </a:fillRef>
          <a:effectRef idx="2">
            <a:schemeClr val="accent3"/>
          </a:effectRef>
          <a:fontRef idx="minor">
            <a:schemeClr val="lt1"/>
          </a:fontRef>
        </p:style>
        <p:txBody>
          <a:bodyPr/>
          <a:lstStyle/>
          <a:p>
            <a:r>
              <a:rPr lang="es-CO" dirty="0">
                <a:solidFill>
                  <a:schemeClr val="tx1"/>
                </a:solidFill>
              </a:rPr>
              <a:t>HARDWARE</a:t>
            </a:r>
          </a:p>
        </p:txBody>
      </p:sp>
      <p:sp>
        <p:nvSpPr>
          <p:cNvPr id="3" name="2 Subtítulo"/>
          <p:cNvSpPr>
            <a:spLocks noGrp="1"/>
          </p:cNvSpPr>
          <p:nvPr>
            <p:ph type="subTitle" idx="1"/>
          </p:nvPr>
        </p:nvSpPr>
        <p:spPr>
          <a:xfrm>
            <a:off x="611560" y="1628800"/>
            <a:ext cx="7992888" cy="4680520"/>
          </a:xfrm>
        </p:spPr>
        <p:style>
          <a:lnRef idx="1">
            <a:schemeClr val="dk1"/>
          </a:lnRef>
          <a:fillRef idx="2">
            <a:schemeClr val="dk1"/>
          </a:fillRef>
          <a:effectRef idx="1">
            <a:schemeClr val="dk1"/>
          </a:effectRef>
          <a:fontRef idx="minor">
            <a:schemeClr val="dk1"/>
          </a:fontRef>
        </p:style>
        <p:txBody>
          <a:bodyPr>
            <a:noAutofit/>
          </a:bodyPr>
          <a:lstStyle/>
          <a:p>
            <a:pPr algn="just"/>
            <a:r>
              <a:rPr lang="es-CO" sz="3000" dirty="0">
                <a:solidFill>
                  <a:schemeClr val="tx1"/>
                </a:solidFill>
              </a:rPr>
              <a:t>COMPONENTES FÍSICOS QUE CONSTITUYEN LA COMPUTADORA, JUNTO CON LOS DISPOSITIVOS QUE REALIZAN LAS TAREAS DE ENTRADA Y SALIDA. SON TODAS LAS PARTES FÍSICAS Y TANGIBLES DE UNA COMPUTADORA: SUS COMPONENTES ELÉCTRICOS,ELECTRÓNICOS, ELECTROMECÁNICOS Y MECÁNICOS; SUS CABLES, GABINETES O CAJAS, PERIFÉRICOS DE TODO TIPO Y CUALQUIER OTRO ELEMENTO FÍSICO INVOLUCRADO.</a:t>
            </a:r>
          </a:p>
        </p:txBody>
      </p:sp>
    </p:spTree>
    <p:extLst>
      <p:ext uri="{BB962C8B-B14F-4D97-AF65-F5344CB8AC3E}">
        <p14:creationId xmlns:p14="http://schemas.microsoft.com/office/powerpoint/2010/main" val="351885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76672"/>
            <a:ext cx="7772400" cy="1470025"/>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5400" dirty="0">
                <a:solidFill>
                  <a:schemeClr val="tx1"/>
                </a:solidFill>
              </a:rPr>
              <a:t>SOFTWARE</a:t>
            </a:r>
          </a:p>
        </p:txBody>
      </p:sp>
      <p:sp>
        <p:nvSpPr>
          <p:cNvPr id="3" name="2 Subtítulo"/>
          <p:cNvSpPr>
            <a:spLocks noGrp="1"/>
          </p:cNvSpPr>
          <p:nvPr>
            <p:ph type="subTitle" idx="1"/>
          </p:nvPr>
        </p:nvSpPr>
        <p:spPr>
          <a:xfrm>
            <a:off x="683568" y="2204864"/>
            <a:ext cx="7776864" cy="3960440"/>
          </a:xfrm>
        </p:spPr>
        <p:style>
          <a:lnRef idx="1">
            <a:schemeClr val="dk1"/>
          </a:lnRef>
          <a:fillRef idx="2">
            <a:schemeClr val="dk1"/>
          </a:fillRef>
          <a:effectRef idx="1">
            <a:schemeClr val="dk1"/>
          </a:effectRef>
          <a:fontRef idx="minor">
            <a:schemeClr val="dk1"/>
          </a:fontRef>
        </p:style>
        <p:txBody>
          <a:bodyPr>
            <a:normAutofit fontScale="92500"/>
          </a:bodyPr>
          <a:lstStyle/>
          <a:p>
            <a:pPr algn="just"/>
            <a:r>
              <a:rPr lang="es-CO" sz="4400" dirty="0">
                <a:solidFill>
                  <a:schemeClr val="tx1"/>
                </a:solidFill>
              </a:rPr>
              <a:t>ES EL CONJUNTO DE PROGRAMAS ESCRITOS PARA UNA COMPUTADORA, ES UN TÉRMINO GENÉRICO PARA LOS PROGRAMAS QUE FUNCIONAN EN EL INTERIOR DE UNA COMPUTADORA.</a:t>
            </a:r>
          </a:p>
        </p:txBody>
      </p:sp>
    </p:spTree>
    <p:extLst>
      <p:ext uri="{BB962C8B-B14F-4D97-AF65-F5344CB8AC3E}">
        <p14:creationId xmlns:p14="http://schemas.microsoft.com/office/powerpoint/2010/main" val="138878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5800" y="548680"/>
            <a:ext cx="7772400" cy="5328591"/>
          </a:xfrm>
        </p:spPr>
        <p:style>
          <a:lnRef idx="2">
            <a:schemeClr val="accent3">
              <a:shade val="50000"/>
            </a:schemeClr>
          </a:lnRef>
          <a:fillRef idx="1">
            <a:schemeClr val="accent3"/>
          </a:fillRef>
          <a:effectRef idx="0">
            <a:schemeClr val="accent3"/>
          </a:effectRef>
          <a:fontRef idx="minor">
            <a:schemeClr val="lt1"/>
          </a:fontRef>
        </p:style>
        <p:txBody>
          <a:bodyPr/>
          <a:lstStyle/>
          <a:p>
            <a:endParaRPr lang="es-CO" dirty="0"/>
          </a:p>
        </p:txBody>
      </p:sp>
      <p:sp>
        <p:nvSpPr>
          <p:cNvPr id="5" name="4 Subtítulo"/>
          <p:cNvSpPr>
            <a:spLocks noGrp="1"/>
          </p:cNvSpPr>
          <p:nvPr>
            <p:ph type="subTitle" idx="1"/>
          </p:nvPr>
        </p:nvSpPr>
        <p:spPr>
          <a:xfrm>
            <a:off x="1371600" y="1124743"/>
            <a:ext cx="6400800" cy="4644727"/>
          </a:xfrm>
        </p:spPr>
        <p:txBody>
          <a:bodyPr>
            <a:normAutofit/>
          </a:bodyPr>
          <a:lstStyle/>
          <a:p>
            <a:r>
              <a:rPr lang="es-CO" sz="3600" dirty="0">
                <a:solidFill>
                  <a:schemeClr val="tx1"/>
                </a:solidFill>
              </a:rPr>
              <a:t>DISPOSITIVOS DE ENTRADA Y SALIDA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2348880"/>
            <a:ext cx="6448425" cy="342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3568" y="620688"/>
            <a:ext cx="7772400" cy="1470025"/>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dirty="0">
                <a:solidFill>
                  <a:schemeClr val="tx1"/>
                </a:solidFill>
              </a:rPr>
              <a:t>DISPOSITIVOS DE ENTRADA</a:t>
            </a:r>
          </a:p>
        </p:txBody>
      </p:sp>
      <p:sp>
        <p:nvSpPr>
          <p:cNvPr id="5" name="4 Subtítulo"/>
          <p:cNvSpPr>
            <a:spLocks noGrp="1"/>
          </p:cNvSpPr>
          <p:nvPr>
            <p:ph type="subTitle" idx="1"/>
          </p:nvPr>
        </p:nvSpPr>
        <p:spPr>
          <a:xfrm>
            <a:off x="683568" y="2204864"/>
            <a:ext cx="7704856" cy="4176464"/>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pPr algn="just"/>
            <a:r>
              <a:rPr lang="es-CO" dirty="0">
                <a:solidFill>
                  <a:schemeClr val="tx1"/>
                </a:solidFill>
              </a:rPr>
              <a:t>LOS DISPOSITIVOS DE ENTRADA, COMO SU NOMBRE INDICA, SIRVEN PARA INTRODUCIR DATOS (INFORMACIÓN) EN LA COMPUTADORA PARA SU PROCESO. LOS DATOS SE LEEN DE LOS DISPOSITIVOS DE ENTRADA Y SE ALMACENAN EN LA MEMORIA CENTRAL O INTERNA. </a:t>
            </a:r>
          </a:p>
          <a:p>
            <a:pPr algn="just"/>
            <a:r>
              <a:rPr lang="es-CO" dirty="0">
                <a:solidFill>
                  <a:schemeClr val="tx1"/>
                </a:solidFill>
              </a:rPr>
              <a:t>LOS DISPOSITIVOS DE ENTRADA CONVIERTEN LA INFORMACIÓN DE ENTRADA EN SEÑALES ELÉCTRICAS QUE SE ALMACENAN EN LA MEMORIA CENTRAL</a:t>
            </a:r>
          </a:p>
        </p:txBody>
      </p:sp>
    </p:spTree>
    <p:extLst>
      <p:ext uri="{BB962C8B-B14F-4D97-AF65-F5344CB8AC3E}">
        <p14:creationId xmlns:p14="http://schemas.microsoft.com/office/powerpoint/2010/main" val="268811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404665"/>
            <a:ext cx="7772400" cy="108012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s-CO" sz="4000" dirty="0">
                <a:solidFill>
                  <a:schemeClr val="tx1"/>
                </a:solidFill>
              </a:rPr>
              <a:t>DISPOSITIVOS DE ENTRADA TIPICOS</a:t>
            </a:r>
          </a:p>
        </p:txBody>
      </p:sp>
      <p:sp>
        <p:nvSpPr>
          <p:cNvPr id="3" name="2 Subtítulo"/>
          <p:cNvSpPr>
            <a:spLocks noGrp="1"/>
          </p:cNvSpPr>
          <p:nvPr>
            <p:ph type="subTitle" idx="1"/>
          </p:nvPr>
        </p:nvSpPr>
        <p:spPr>
          <a:xfrm>
            <a:off x="683568" y="1628800"/>
            <a:ext cx="7776864" cy="4680520"/>
          </a:xfrm>
        </p:spPr>
        <p:style>
          <a:lnRef idx="1">
            <a:schemeClr val="dk1"/>
          </a:lnRef>
          <a:fillRef idx="2">
            <a:schemeClr val="dk1"/>
          </a:fillRef>
          <a:effectRef idx="1">
            <a:schemeClr val="dk1"/>
          </a:effectRef>
          <a:fontRef idx="minor">
            <a:schemeClr val="dk1"/>
          </a:fontRef>
        </p:style>
        <p:txBody>
          <a:bodyPr>
            <a:normAutofit/>
          </a:bodyPr>
          <a:lstStyle/>
          <a:p>
            <a:r>
              <a:rPr lang="es-CO" sz="3600" dirty="0">
                <a:solidFill>
                  <a:schemeClr val="tx1"/>
                </a:solidFill>
              </a:rPr>
              <a:t>TECLADOS          MOUSE</a:t>
            </a:r>
          </a:p>
          <a:p>
            <a:r>
              <a:rPr lang="es-CO" sz="3600" dirty="0">
                <a:solidFill>
                  <a:schemeClr val="tx1"/>
                </a:solidFill>
              </a:rPr>
              <a:t>LECTORES DE TARJETAS  </a:t>
            </a:r>
          </a:p>
          <a:p>
            <a:r>
              <a:rPr lang="es-CO" sz="3600" dirty="0">
                <a:solidFill>
                  <a:schemeClr val="tx1"/>
                </a:solidFill>
              </a:rPr>
              <a:t>LÁPICES ÓPTICOS</a:t>
            </a:r>
          </a:p>
          <a:p>
            <a:r>
              <a:rPr lang="es-CO" sz="3600" dirty="0">
                <a:solidFill>
                  <a:schemeClr val="tx1"/>
                </a:solidFill>
              </a:rPr>
              <a:t>PALANCAS DE MANDO (</a:t>
            </a:r>
            <a:r>
              <a:rPr lang="es-CO" sz="3600" i="1" dirty="0">
                <a:solidFill>
                  <a:schemeClr val="tx1"/>
                </a:solidFill>
              </a:rPr>
              <a:t>JOYSTICK</a:t>
            </a:r>
            <a:r>
              <a:rPr lang="es-CO" sz="3600" dirty="0">
                <a:solidFill>
                  <a:schemeClr val="tx1"/>
                </a:solidFill>
              </a:rPr>
              <a:t>) </a:t>
            </a:r>
          </a:p>
          <a:p>
            <a:r>
              <a:rPr lang="es-CO" sz="3600" dirty="0">
                <a:solidFill>
                  <a:schemeClr val="tx1"/>
                </a:solidFill>
              </a:rPr>
              <a:t>LECTORES DE CÓDIGOS DE BARRAS</a:t>
            </a:r>
          </a:p>
          <a:p>
            <a:r>
              <a:rPr lang="es-CO" sz="3600" dirty="0">
                <a:solidFill>
                  <a:schemeClr val="tx1"/>
                </a:solidFill>
              </a:rPr>
              <a:t> ESCÁNERES, </a:t>
            </a:r>
          </a:p>
          <a:p>
            <a:r>
              <a:rPr lang="es-CO" sz="3600" dirty="0">
                <a:solidFill>
                  <a:schemeClr val="tx1"/>
                </a:solidFill>
              </a:rPr>
              <a:t>MICRÓFONOS</a:t>
            </a:r>
            <a:r>
              <a:rPr lang="es-CO" sz="3600" b="1" dirty="0">
                <a:solidFill>
                  <a:schemeClr val="tx1"/>
                </a:solidFill>
              </a:rPr>
              <a:t>, </a:t>
            </a:r>
            <a:r>
              <a:rPr lang="es-CO" sz="3600" dirty="0">
                <a:solidFill>
                  <a:schemeClr val="tx1"/>
                </a:solidFill>
              </a:rPr>
              <a:t>ETC. </a:t>
            </a:r>
          </a:p>
        </p:txBody>
      </p:sp>
    </p:spTree>
    <p:extLst>
      <p:ext uri="{BB962C8B-B14F-4D97-AF65-F5344CB8AC3E}">
        <p14:creationId xmlns:p14="http://schemas.microsoft.com/office/powerpoint/2010/main" val="23729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476673"/>
            <a:ext cx="7772400" cy="1296144"/>
          </a:xfrm>
        </p:spPr>
        <p:style>
          <a:lnRef idx="2">
            <a:schemeClr val="accent3">
              <a:shade val="50000"/>
            </a:schemeClr>
          </a:lnRef>
          <a:fillRef idx="1">
            <a:schemeClr val="accent3"/>
          </a:fillRef>
          <a:effectRef idx="0">
            <a:schemeClr val="accent3"/>
          </a:effectRef>
          <a:fontRef idx="minor">
            <a:schemeClr val="lt1"/>
          </a:fontRef>
        </p:style>
        <p:txBody>
          <a:bodyPr/>
          <a:lstStyle/>
          <a:p>
            <a:r>
              <a:rPr lang="es-CO" dirty="0">
                <a:solidFill>
                  <a:schemeClr val="tx1"/>
                </a:solidFill>
              </a:rPr>
              <a:t>DISPOSITIVOS DE SALIDA</a:t>
            </a:r>
          </a:p>
        </p:txBody>
      </p:sp>
      <p:sp>
        <p:nvSpPr>
          <p:cNvPr id="3" name="2 Subtítulo"/>
          <p:cNvSpPr>
            <a:spLocks noGrp="1"/>
          </p:cNvSpPr>
          <p:nvPr>
            <p:ph type="subTitle" idx="1"/>
          </p:nvPr>
        </p:nvSpPr>
        <p:spPr>
          <a:xfrm>
            <a:off x="611560" y="1916832"/>
            <a:ext cx="7776864" cy="4608512"/>
          </a:xfrm>
        </p:spPr>
        <p:style>
          <a:lnRef idx="1">
            <a:schemeClr val="dk1"/>
          </a:lnRef>
          <a:fillRef idx="2">
            <a:schemeClr val="dk1"/>
          </a:fillRef>
          <a:effectRef idx="1">
            <a:schemeClr val="dk1"/>
          </a:effectRef>
          <a:fontRef idx="minor">
            <a:schemeClr val="dk1"/>
          </a:fontRef>
        </p:style>
        <p:txBody>
          <a:bodyPr/>
          <a:lstStyle/>
          <a:p>
            <a:pPr algn="just"/>
            <a:r>
              <a:rPr lang="es-CO" dirty="0">
                <a:solidFill>
                  <a:schemeClr val="tx1"/>
                </a:solidFill>
              </a:rPr>
              <a:t>LOS DISPOSITIVOS DE SALIDA SON AQUELLOS QUE RECIBEN INFORMACIÓN DE LA COMPUTADORA, SU FUNCIÓN ES EMINENTEMENTE RECEPTORA Y POR ENDE ESTÁN IMPOSIBILITADOS PARA ENVIAR INFORMACIÓN.</a:t>
            </a:r>
          </a:p>
          <a:p>
            <a:pPr algn="just"/>
            <a:r>
              <a:rPr lang="es-CO" dirty="0">
                <a:solidFill>
                  <a:schemeClr val="tx1"/>
                </a:solidFill>
              </a:rPr>
              <a:t>LOS DISPOSITIVOS DE SALIDA PERMITEN REPRESENTAR LOS RESULTADOS (SALIDA) DEL PROCESO DE LOS DATOS.</a:t>
            </a:r>
          </a:p>
        </p:txBody>
      </p:sp>
    </p:spTree>
    <p:extLst>
      <p:ext uri="{BB962C8B-B14F-4D97-AF65-F5344CB8AC3E}">
        <p14:creationId xmlns:p14="http://schemas.microsoft.com/office/powerpoint/2010/main" val="41530900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873</Words>
  <Application>Microsoft Office PowerPoint</Application>
  <PresentationFormat>Presentación en pantalla (4:3)</PresentationFormat>
  <Paragraphs>57</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Calibri</vt:lpstr>
      <vt:lpstr>Tema de Office</vt:lpstr>
      <vt:lpstr>HARDWARE Y SOFTWARE</vt:lpstr>
      <vt:lpstr>QUE ES UN COMPUTADOR?</vt:lpstr>
      <vt:lpstr>PARTES BÁSICAS QUE COMPONEN UN COMPUTADOR   *HARDWARE *SOFTWARE</vt:lpstr>
      <vt:lpstr>HARDWARE</vt:lpstr>
      <vt:lpstr>SOFTWARE</vt:lpstr>
      <vt:lpstr>Presentación de PowerPoint</vt:lpstr>
      <vt:lpstr>DISPOSITIVOS DE ENTRADA</vt:lpstr>
      <vt:lpstr>DISPOSITIVOS DE ENTRADA TIPICOS</vt:lpstr>
      <vt:lpstr>DISPOSITIVOS DE SALIDA</vt:lpstr>
      <vt:lpstr>DISPOSITIVOS DE SALIDA TIPICOS</vt:lpstr>
      <vt:lpstr>CLASIFICACIÓN DE LAS COMPUTADORAS</vt:lpstr>
      <vt:lpstr>Las computadoras personales (PC) son los más populares y abarcan desde computadoras portátiles (laptops o notebooks) hasta computadoras de escritorio (desktop) que se suelen utilizar como herramientas en los puestos de trabajo, en oficinas, laboratorios de enseñanza e investigación, empresas, UNIVERSIDADES, etc.</vt:lpstr>
      <vt:lpstr>ORGANIZACIÓN FISICA DE LA COMPUTADORA</vt:lpstr>
      <vt:lpstr>MEMORIA PRINCIPAL</vt:lpstr>
      <vt:lpstr>LA MP, LLAMADA MEMORIA CENTRAL, ES UNA UNIDAD DIVIDIDA EN CELDAS QUE SE IDENTIFICAN MEDIANTE UNA DIRECCIÓN. ESTÁ FORMADA POR BLOQUES DE CIRCUITOS INTEGRADOS O CHIPS CAPACES DE ALMACENAR, RETENER INFORMACIÓN DIGITAL; A DICHOS BLOQUES TIENE ACCESO EL MICROPROCESADOR DE LA COMPUTADORA.</vt:lpstr>
      <vt:lpstr>TIPOS DE MEMORIA PRINCIPAL EN UN COMPUTADOR.  ROM RAM</vt:lpstr>
      <vt:lpstr>ESTAS MEMORIAS SON CIRCUITOS INTEGRADOS, LLAMADOS COMÚNMENTE CHIPS, QUE SON UNA PEQUEÑA PASTILLA DE MATERIAL SEMICONDUCTOR QUE CONTIENE MÚLTIPLES CIRCUITOS INTEGRADOS, TALES COMO TRANSISTORES, ENTRE OTROS DISPOSITIVOS ELECTRÓNICOS, CON LOS QUE SE REALIZAN NUMEROSAS FUNCIONES EN COMPUTADORAS Y DISPOSITIVOS ELECTRÓNICOS; QUE PERMITEN, INTERRUMPEN O AUMENTAN EL PASO DE LA CORRIENTE.</vt:lpstr>
      <vt:lpstr>MEMORIA ROM</vt:lpstr>
      <vt:lpstr>Rutina de arranque o POST</vt:lpstr>
      <vt:lpstr>Rutina BIOS o Sistema Básico de Entrada-Salida</vt:lpstr>
      <vt:lpstr>RAM o memoria de acceso aleatorio</vt:lpstr>
      <vt:lpstr>La unidad central de proceso (UCP o CPU)</vt:lpstr>
      <vt:lpstr>Memoria auxiliar (externa)</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CAE INGENIERIA ASISTIDA POR COMPUTADOR</dc:title>
  <dc:creator>admin</dc:creator>
  <cp:lastModifiedBy>Usuario</cp:lastModifiedBy>
  <cp:revision>22</cp:revision>
  <dcterms:created xsi:type="dcterms:W3CDTF">2014-08-27T16:19:52Z</dcterms:created>
  <dcterms:modified xsi:type="dcterms:W3CDTF">2024-10-13T03:30:25Z</dcterms:modified>
</cp:coreProperties>
</file>