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OpdSOdwolSTIZXt6g3/VUmlL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655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51" name="Google Shape;151;p1:notes"/>
          <p:cNvSpPr txBox="1">
            <a:spLocks noGrp="1"/>
          </p:cNvSpPr>
          <p:nvPr>
            <p:ph type="sldNum" idx="12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6d94ea843_0_121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d6d94ea84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94ea843_0_112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d6d94ea84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293" name="Google Shape;293;p14:notes"/>
          <p:cNvSpPr txBox="1">
            <a:spLocks noGrp="1"/>
          </p:cNvSpPr>
          <p:nvPr>
            <p:ph type="sldNum" idx="12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73" name="Google Shape;173;p3:notes"/>
          <p:cNvSpPr txBox="1">
            <a:spLocks noGrp="1"/>
          </p:cNvSpPr>
          <p:nvPr>
            <p:ph type="sldNum" idx="12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225" tIns="48600" rIns="97225" bIns="486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d94ea843_0_3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d6d94ea84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d94ea843_0_10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6d94ea8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6d94ea843_0_17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d6d94ea8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d94ea843_0_80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d6d94ea84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6d94ea843_0_90:notes"/>
          <p:cNvSpPr txBox="1">
            <a:spLocks noGrp="1"/>
          </p:cNvSpPr>
          <p:nvPr>
            <p:ph type="body" idx="1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spcFirstLastPara="1" wrap="square" lIns="97225" tIns="48600" rIns="97225" bIns="486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d6d94ea84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728663"/>
            <a:ext cx="4741862" cy="35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 i="0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2 Content" type="txAndTwoObj">
  <p:cSld name="TEXT_AND_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3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lip Art and Text" type="clipArtAndTx">
  <p:cSld name="CLIPART_AND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>
            <a:spLocks noGrp="1"/>
          </p:cNvSpPr>
          <p:nvPr>
            <p:ph type="clipArt" idx="2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x">
  <p:cSld name="TITLE_AND_BOD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marL="1828800" lvl="3" indent="-228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4pPr>
            <a:lvl5pPr marL="2286000" lvl="4" indent="-228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_OBJECTS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d94ea843_0_6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d6d94ea843_0_6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 rtl="0"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marL="914400" lvl="1" indent="-365760" algn="l" rtl="0"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marL="1371600" lvl="2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marL="2286000" lvl="4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marL="2743200" lvl="5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marL="3657600" lvl="7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>
            <a:endParaRPr/>
          </a:p>
        </p:txBody>
      </p:sp>
      <p:sp>
        <p:nvSpPr>
          <p:cNvPr id="145" name="Google Shape;145;gd6d94ea843_0_63"/>
          <p:cNvSpPr txBox="1">
            <a:spLocks noGrp="1"/>
          </p:cNvSpPr>
          <p:nvPr>
            <p:ph type="body" idx="2"/>
          </p:nvPr>
        </p:nvSpPr>
        <p:spPr>
          <a:xfrm>
            <a:off x="4800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 rtl="0"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marL="914400" lvl="1" indent="-365760" algn="l" rtl="0"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marL="1371600" lvl="2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marL="2286000" lvl="4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marL="2743200" lvl="5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marL="3657600" lvl="7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>
            <a:endParaRPr/>
          </a:p>
        </p:txBody>
      </p:sp>
      <p:sp>
        <p:nvSpPr>
          <p:cNvPr id="146" name="Google Shape;146;gd6d94ea843_0_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6d94ea843_0_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6d94ea843_0_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 i="0" u="none" strike="noStrike" cap="non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" name="Google Shape;4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sz="3200"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u.ac.in/content/rk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msec.umn.edu/directory/jaideep-srivastava" TargetMode="External"/><Relationship Id="rId4" Type="http://schemas.openxmlformats.org/officeDocument/2006/relationships/hyperlink" Target="https://faculty.iiit.ac.in/~pkredd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Anomaly detection in graphs - past, present and future.</a:t>
            </a:r>
            <a:endParaRPr/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i="1"/>
              <a:t>Leman Akoglu </a:t>
            </a:r>
            <a:r>
              <a:rPr lang="en-US" sz="3600"/>
              <a:t>CMU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i="1"/>
              <a:t>Mary McGlohon </a:t>
            </a:r>
            <a:r>
              <a:rPr lang="en-US" sz="3600"/>
              <a:t>Google</a:t>
            </a:r>
            <a:endParaRPr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i="1"/>
              <a:t>Christos Faloutsos </a:t>
            </a:r>
            <a:r>
              <a:rPr lang="en-US" sz="3600"/>
              <a:t>CMU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d94ea843_0_1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OddBall: Detecting outliers from pattern</a:t>
            </a:r>
            <a:endParaRPr sz="3400"/>
          </a:p>
        </p:txBody>
      </p:sp>
      <p:sp>
        <p:nvSpPr>
          <p:cNvPr id="257" name="Google Shape;257;gd6d94ea843_0_1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58" name="Google Shape;258;gd6d94ea843_0_121" descr="obs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913" y="1718154"/>
            <a:ext cx="641826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d6d94ea843_0_121"/>
          <p:cNvSpPr/>
          <p:nvPr/>
        </p:nvSpPr>
        <p:spPr>
          <a:xfrm>
            <a:off x="5530553" y="3712868"/>
            <a:ext cx="328500" cy="370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6d94ea843_0_121"/>
          <p:cNvSpPr txBox="1"/>
          <p:nvPr/>
        </p:nvSpPr>
        <p:spPr>
          <a:xfrm>
            <a:off x="6004531" y="3932027"/>
            <a:ext cx="187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Enron CEO</a:t>
            </a:r>
            <a:endParaRPr/>
          </a:p>
        </p:txBody>
      </p:sp>
      <p:sp>
        <p:nvSpPr>
          <p:cNvPr id="261" name="Google Shape;261;gd6d94ea843_0_121"/>
          <p:cNvSpPr txBox="1"/>
          <p:nvPr/>
        </p:nvSpPr>
        <p:spPr>
          <a:xfrm>
            <a:off x="1063950" y="1191200"/>
            <a:ext cx="695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distance from fitting line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6d94ea843_0_1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OddBall: More applicable patterns</a:t>
            </a:r>
            <a:endParaRPr sz="3900"/>
          </a:p>
        </p:txBody>
      </p:sp>
      <p:sp>
        <p:nvSpPr>
          <p:cNvPr id="267" name="Google Shape;267;gd6d94ea843_0_112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Egonet Weight Power Law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Detects “heavy vicinity”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Egonet </a:t>
            </a:r>
            <a:r>
              <a:rPr lang="en-US" sz="2800">
                <a:solidFill>
                  <a:srgbClr val="00297A"/>
                </a:solidFill>
              </a:rPr>
              <a:t>λ</a:t>
            </a:r>
            <a:r>
              <a:rPr lang="en-US" sz="2800" baseline="-25000">
                <a:solidFill>
                  <a:srgbClr val="00297A"/>
                </a:solidFill>
                <a:latin typeface="Georgia"/>
                <a:ea typeface="Georgia"/>
                <a:cs typeface="Georgia"/>
                <a:sym typeface="Georgia"/>
              </a:rPr>
              <a:t>w </a:t>
            </a:r>
            <a:r>
              <a:rPr lang="en-US" sz="2800"/>
              <a:t>Power Law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Detects “dominant heavy link”</a:t>
            </a:r>
            <a:endParaRPr sz="28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/>
          </a:p>
          <a:p>
            <a:pPr marL="9144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68" name="Google Shape;268;gd6d94ea843_0_1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69" name="Google Shape;269;gd6d94ea843_0_112" descr="1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9175" y="1933150"/>
            <a:ext cx="1219200" cy="118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d6d94ea843_0_112" descr="2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2100" y="3589625"/>
            <a:ext cx="1371600" cy="146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Summary</a:t>
            </a:r>
            <a:endParaRPr/>
          </a:p>
        </p:txBody>
      </p:sp>
      <p:sp>
        <p:nvSpPr>
          <p:cNvPr id="276" name="Google Shape;276;p12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Oddball is a </a:t>
            </a:r>
            <a:r>
              <a:rPr lang="en-US" i="1"/>
              <a:t>node-level, feature-based </a:t>
            </a:r>
            <a:r>
              <a:rPr lang="en-US"/>
              <a:t>approach to graph anomaly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Method: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extract </a:t>
            </a:r>
            <a:r>
              <a:rPr lang="en-US" b="1"/>
              <a:t>features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(node embedding, representation learning)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study </a:t>
            </a:r>
            <a:r>
              <a:rPr lang="en-US" b="1"/>
              <a:t>patterns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define </a:t>
            </a:r>
            <a:r>
              <a:rPr lang="en-US" b="1"/>
              <a:t>rules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identify </a:t>
            </a:r>
            <a:r>
              <a:rPr lang="en-US" b="1"/>
              <a:t>outliers</a:t>
            </a:r>
            <a:endParaRPr b="1"/>
          </a:p>
        </p:txBody>
      </p:sp>
      <p:sp>
        <p:nvSpPr>
          <p:cNvPr id="277" name="Google Shape;277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278" name="Google Shape;278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7" name="Google Shape;258;gd6d94ea843_0_121" descr="obs12.png">
            <a:extLst>
              <a:ext uri="{FF2B5EF4-FFF2-40B4-BE49-F238E27FC236}">
                <a16:creationId xmlns:a16="http://schemas.microsoft.com/office/drawing/2014/main" id="{23DC4075-746B-4646-BC35-EEDD6580EA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789" y="3846785"/>
            <a:ext cx="2895601" cy="201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96" name="Google Shape;296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Thank you!</a:t>
            </a:r>
            <a:endParaRPr/>
          </a:p>
        </p:txBody>
      </p:sp>
      <p:sp>
        <p:nvSpPr>
          <p:cNvPr id="298" name="Google Shape;298;p14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pic>
        <p:nvPicPr>
          <p:cNvPr id="301" name="Google Shape;301;p14" descr="A person smiling for the camera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6313" y="4253835"/>
            <a:ext cx="1259504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85" y="425383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4161" y="425383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4" descr="obs1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430923" y="483477"/>
            <a:ext cx="8208579" cy="49503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body" idx="1"/>
          </p:nvPr>
        </p:nvSpPr>
        <p:spPr>
          <a:xfrm>
            <a:off x="1093077" y="1524000"/>
            <a:ext cx="7546426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  <a:p>
            <a:r>
              <a:rPr lang="en-US" dirty="0"/>
              <a:t>Prof. </a:t>
            </a:r>
            <a:r>
              <a:rPr lang="en-US" dirty="0">
                <a:hlinkClick r:id="rId3"/>
              </a:rPr>
              <a:t>R.K Agrawal</a:t>
            </a:r>
            <a:r>
              <a:rPr lang="en-US" dirty="0"/>
              <a:t> (</a:t>
            </a:r>
            <a:r>
              <a:rPr lang="en-US" dirty="0" err="1"/>
              <a:t>Jawharlal</a:t>
            </a:r>
            <a:r>
              <a:rPr lang="en-US" dirty="0"/>
              <a:t> Nehru University)</a:t>
            </a:r>
          </a:p>
          <a:p>
            <a:r>
              <a:rPr lang="en-US" dirty="0">
                <a:hlinkClick r:id="rId4"/>
              </a:rPr>
              <a:t>P. Krishna Reddy</a:t>
            </a:r>
            <a:r>
              <a:rPr lang="en-US" dirty="0"/>
              <a:t> (IIIT Hyderabad)</a:t>
            </a:r>
          </a:p>
          <a:p>
            <a:r>
              <a:rPr lang="en-US" dirty="0">
                <a:hlinkClick r:id="rId5"/>
              </a:rPr>
              <a:t>Jaideep Srivastava</a:t>
            </a:r>
            <a:r>
              <a:rPr lang="en-US" dirty="0"/>
              <a:t> (University of Minnesota)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dirty="0"/>
          </a:p>
        </p:txBody>
      </p:sp>
      <p:sp>
        <p:nvSpPr>
          <p:cNvPr id="166" name="Google Shape;166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68" name="Google Shape;168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Roadmap</a:t>
            </a:r>
            <a:endParaRPr/>
          </a:p>
        </p:txBody>
      </p:sp>
      <p:sp>
        <p:nvSpPr>
          <p:cNvPr id="178" name="Google Shape;178;p3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Introduction – Motivation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 dirty="0"/>
              <a:t>Why study anomalies?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Past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Present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dirty="0"/>
              <a:t>Future</a:t>
            </a:r>
            <a:endParaRPr dirty="0"/>
          </a:p>
        </p:txBody>
      </p:sp>
      <p:sp>
        <p:nvSpPr>
          <p:cNvPr id="179" name="Google Shape;179;p3"/>
          <p:cNvSpPr/>
          <p:nvPr/>
        </p:nvSpPr>
        <p:spPr>
          <a:xfrm>
            <a:off x="201613" y="164147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pic>
        <p:nvPicPr>
          <p:cNvPr id="181" name="Google Shape;181;p3" descr="energygen-roa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7450" y="1371600"/>
            <a:ext cx="245745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 (2010): Motivation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Given a weighted graph, which nodes are strange/abnormal/extreme?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networks: spammers, port scanners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Phone-call network: telemarketers, misbehaving costumers, faulty equipment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network: ‘popularity contests’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39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6d94ea843_0_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Premise</a:t>
            </a:r>
            <a:endParaRPr/>
          </a:p>
        </p:txBody>
      </p:sp>
      <p:sp>
        <p:nvSpPr>
          <p:cNvPr id="204" name="Google Shape;204;gd6d94ea843_0_3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Pattern and law discovery, then application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Unless the majority of our nodes closely obey a pattern, only then can we confidently consider as outliers the few nodes that deviate.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05" name="Google Shape;205;gd6d94ea843_0_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06" name="Google Shape;206;gd6d94ea843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39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d94ea843_0_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Egonets</a:t>
            </a:r>
            <a:endParaRPr/>
          </a:p>
        </p:txBody>
      </p:sp>
      <p:sp>
        <p:nvSpPr>
          <p:cNvPr id="212" name="Google Shape;212;gd6d94ea843_0_10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extract patterns in </a:t>
            </a:r>
            <a:r>
              <a:rPr lang="en-US" sz="2800" b="1" i="1"/>
              <a:t>egonets</a:t>
            </a:r>
            <a:r>
              <a:rPr lang="en-US" sz="2800" i="1"/>
              <a:t>--</a:t>
            </a:r>
            <a:r>
              <a:rPr lang="en-US" sz="2800"/>
              <a:t> for any given node, its ego-net is the network formed by its neighbors </a:t>
            </a:r>
            <a:r>
              <a:rPr lang="en-US" sz="2800" i="1"/>
              <a:t>and</a:t>
            </a:r>
            <a:r>
              <a:rPr lang="en-US" sz="2800"/>
              <a:t> edges between them.</a:t>
            </a:r>
            <a:endParaRPr sz="2800"/>
          </a:p>
        </p:txBody>
      </p:sp>
      <p:sp>
        <p:nvSpPr>
          <p:cNvPr id="213" name="Google Shape;213;gd6d94ea843_0_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14" name="Google Shape;214;gd6d94ea843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845075"/>
            <a:ext cx="5747776" cy="37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d6d94ea843_0_10"/>
          <p:cNvSpPr txBox="1"/>
          <p:nvPr/>
        </p:nvSpPr>
        <p:spPr>
          <a:xfrm>
            <a:off x="1295388" y="3290750"/>
            <a:ext cx="666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Ego</a:t>
            </a:r>
            <a:endParaRPr sz="2400"/>
          </a:p>
        </p:txBody>
      </p:sp>
      <p:cxnSp>
        <p:nvCxnSpPr>
          <p:cNvPr id="216" name="Google Shape;216;gd6d94ea843_0_10"/>
          <p:cNvCxnSpPr/>
          <p:nvPr/>
        </p:nvCxnSpPr>
        <p:spPr>
          <a:xfrm>
            <a:off x="1757975" y="3781700"/>
            <a:ext cx="1260600" cy="624600"/>
          </a:xfrm>
          <a:prstGeom prst="straightConnector1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d94ea843_0_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Anomalous egonets</a:t>
            </a:r>
            <a:endParaRPr/>
          </a:p>
        </p:txBody>
      </p:sp>
      <p:sp>
        <p:nvSpPr>
          <p:cNvPr id="222" name="Google Shape;222;gd6d94ea843_0_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23" name="Google Shape;223;gd6d94ea843_0_17" descr="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00200"/>
            <a:ext cx="19272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d6d94ea843_0_17" descr="1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1676400"/>
            <a:ext cx="2133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d6d94ea843_0_17" descr="1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1219200"/>
            <a:ext cx="3276600" cy="239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d6d94ea843_0_17" descr="1_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3600" y="4167187"/>
            <a:ext cx="1905000" cy="185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d6d94ea843_0_17" descr="2_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6800" y="3962400"/>
            <a:ext cx="1930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d6d94ea843_0_17"/>
          <p:cNvSpPr txBox="1"/>
          <p:nvPr/>
        </p:nvSpPr>
        <p:spPr>
          <a:xfrm>
            <a:off x="1174750" y="3657600"/>
            <a:ext cx="113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Near-star</a:t>
            </a:r>
            <a:endParaRPr/>
          </a:p>
        </p:txBody>
      </p:sp>
      <p:sp>
        <p:nvSpPr>
          <p:cNvPr id="229" name="Google Shape;229;gd6d94ea843_0_17"/>
          <p:cNvSpPr txBox="1"/>
          <p:nvPr/>
        </p:nvSpPr>
        <p:spPr>
          <a:xfrm>
            <a:off x="3733800" y="3657600"/>
            <a:ext cx="13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Near-clique</a:t>
            </a:r>
            <a:endParaRPr/>
          </a:p>
        </p:txBody>
      </p:sp>
      <p:sp>
        <p:nvSpPr>
          <p:cNvPr id="230" name="Google Shape;230;gd6d94ea843_0_17"/>
          <p:cNvSpPr txBox="1"/>
          <p:nvPr/>
        </p:nvSpPr>
        <p:spPr>
          <a:xfrm>
            <a:off x="6248400" y="3671887"/>
            <a:ext cx="198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Near-isolated star</a:t>
            </a:r>
            <a:endParaRPr/>
          </a:p>
        </p:txBody>
      </p:sp>
      <p:sp>
        <p:nvSpPr>
          <p:cNvPr id="231" name="Google Shape;231;gd6d94ea843_0_17"/>
          <p:cNvSpPr txBox="1"/>
          <p:nvPr/>
        </p:nvSpPr>
        <p:spPr>
          <a:xfrm>
            <a:off x="2247900" y="6019800"/>
            <a:ext cx="158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vicinity</a:t>
            </a:r>
            <a:endParaRPr/>
          </a:p>
        </p:txBody>
      </p:sp>
      <p:sp>
        <p:nvSpPr>
          <p:cNvPr id="232" name="Google Shape;232;gd6d94ea843_0_17"/>
          <p:cNvSpPr txBox="1"/>
          <p:nvPr/>
        </p:nvSpPr>
        <p:spPr>
          <a:xfrm>
            <a:off x="4845050" y="6019800"/>
            <a:ext cx="224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Dominant heavy link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d94ea843_0_8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Patterns</a:t>
            </a:r>
            <a:endParaRPr/>
          </a:p>
        </p:txBody>
      </p:sp>
      <p:sp>
        <p:nvSpPr>
          <p:cNvPr id="238" name="Google Shape;238;gd6d94ea843_0_80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Analyzed networks from various domains: citation graphs, campaign donations, blog links, emails, packet traffic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Discovered power-law relationships in egonets</a:t>
            </a:r>
            <a:endParaRPr sz="2800"/>
          </a:p>
          <a:p>
            <a:pPr marL="9144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39" name="Google Shape;239;gd6d94ea843_0_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d94ea843_0_9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OddBall: Egonet Density Power Law</a:t>
            </a:r>
            <a:endParaRPr sz="3600"/>
          </a:p>
        </p:txBody>
      </p:sp>
      <p:sp>
        <p:nvSpPr>
          <p:cNvPr id="245" name="Google Shape;245;gd6d94ea843_0_9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/>
          </a:p>
          <a:p>
            <a:pPr marL="9144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46" name="Google Shape;246;gd6d94ea843_0_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47" name="Google Shape;247;gd6d94ea843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6324600" cy="4938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d6d94ea843_0_90"/>
          <p:cNvSpPr txBox="1"/>
          <p:nvPr/>
        </p:nvSpPr>
        <p:spPr>
          <a:xfrm>
            <a:off x="6248400" y="1600200"/>
            <a:ext cx="2590800" cy="1159500"/>
          </a:xfrm>
          <a:prstGeom prst="rect">
            <a:avLst/>
          </a:prstGeom>
          <a:solidFill>
            <a:srgbClr val="EAA7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</a:t>
            </a:r>
            <a:r>
              <a:rPr lang="en-US" sz="32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∝ N</a:t>
            </a:r>
            <a:r>
              <a:rPr lang="en-US" sz="32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200" b="0" i="0" u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≤ α ≤ 2</a:t>
            </a:r>
            <a:endParaRPr/>
          </a:p>
        </p:txBody>
      </p:sp>
      <p:sp>
        <p:nvSpPr>
          <p:cNvPr id="249" name="Google Shape;249;gd6d94ea843_0_90"/>
          <p:cNvSpPr txBox="1"/>
          <p:nvPr/>
        </p:nvSpPr>
        <p:spPr>
          <a:xfrm>
            <a:off x="6705600" y="3200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43900" bIns="35700" anchor="b" anchorCtr="0">
            <a:noAutofit/>
          </a:bodyPr>
          <a:lstStyle/>
          <a:p>
            <a:pPr marL="111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520"/>
              <a:buFont typeface="Times New Roman"/>
              <a:buNone/>
            </a:pPr>
            <a:r>
              <a:rPr lang="en-US" sz="2800" b="0" i="0" u="none">
                <a:solidFill>
                  <a:srgbClr val="00297A"/>
                </a:solidFill>
                <a:latin typeface="Arial"/>
                <a:ea typeface="Arial"/>
                <a:cs typeface="Arial"/>
                <a:sym typeface="Arial"/>
              </a:rPr>
              <a:t>Near clique/star</a:t>
            </a:r>
            <a:endParaRPr/>
          </a:p>
        </p:txBody>
      </p:sp>
      <p:pic>
        <p:nvPicPr>
          <p:cNvPr id="250" name="Google Shape;250;gd6d94ea843_0_90" descr="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0" y="4267200"/>
            <a:ext cx="1031875" cy="106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d6d94ea843_0_90" descr="1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0800" y="4343400"/>
            <a:ext cx="1143000" cy="97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On-screen Show (4:3)</PresentationFormat>
  <Paragraphs>91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Georgia</vt:lpstr>
      <vt:lpstr>Noto Sans Symbols</vt:lpstr>
      <vt:lpstr>Times New Roman</vt:lpstr>
      <vt:lpstr>template</vt:lpstr>
      <vt:lpstr>Anomaly detection in graphs - past, present and future.</vt:lpstr>
      <vt:lpstr>Thank you!</vt:lpstr>
      <vt:lpstr>Roadmap</vt:lpstr>
      <vt:lpstr>OddBall (2010): Motivation</vt:lpstr>
      <vt:lpstr>OddBall: Premise</vt:lpstr>
      <vt:lpstr>OddBall: Egonets</vt:lpstr>
      <vt:lpstr>OddBall: Anomalous egonets</vt:lpstr>
      <vt:lpstr>OddBall: Patterns</vt:lpstr>
      <vt:lpstr>OddBall: Egonet Density Power Law</vt:lpstr>
      <vt:lpstr>OddBall: Detecting outliers from pattern</vt:lpstr>
      <vt:lpstr>OddBall: More applicable patterns</vt:lpstr>
      <vt:lpstr>OddBall: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graphs - past, present and future.</dc:title>
  <dc:creator>Christos Faloutsos</dc:creator>
  <cp:lastModifiedBy>Christos Nick Faloutsos</cp:lastModifiedBy>
  <cp:revision>1</cp:revision>
  <dcterms:created xsi:type="dcterms:W3CDTF">2017-06-13T01:24:20Z</dcterms:created>
  <dcterms:modified xsi:type="dcterms:W3CDTF">2021-05-07T00:12:29Z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