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1" roundtripDataSignature="AMtx7mhOpdSOdwolSTIZXt6g3/VUmlLj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3" orient="horz"/>
        <p:guide pos="230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655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2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151" name="Google Shape;151;p1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:notes"/>
          <p:cNvSpPr/>
          <p:nvPr>
            <p:ph idx="3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6d94ea843_0_90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d6d94ea843_0_90:notes"/>
          <p:cNvSpPr/>
          <p:nvPr>
            <p:ph idx="2" type="sldImg"/>
          </p:nvPr>
        </p:nvSpPr>
        <p:spPr>
          <a:xfrm>
            <a:off x="1287463" y="728663"/>
            <a:ext cx="4741800" cy="35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6d94ea843_0_121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d6d94ea843_0_121:notes"/>
          <p:cNvSpPr/>
          <p:nvPr>
            <p:ph idx="2" type="sldImg"/>
          </p:nvPr>
        </p:nvSpPr>
        <p:spPr>
          <a:xfrm>
            <a:off x="1287463" y="728663"/>
            <a:ext cx="4741800" cy="35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6d94ea843_0_112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d6d94ea843_0_112:notes"/>
          <p:cNvSpPr/>
          <p:nvPr>
            <p:ph idx="2" type="sldImg"/>
          </p:nvPr>
        </p:nvSpPr>
        <p:spPr>
          <a:xfrm>
            <a:off x="1287463" y="728663"/>
            <a:ext cx="4741800" cy="35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:notes"/>
          <p:cNvSpPr txBox="1"/>
          <p:nvPr>
            <p:ph idx="3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293" name="Google Shape;293;p14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 txBox="1"/>
          <p:nvPr>
            <p:ph idx="3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161" name="Google Shape;161;p2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 txBox="1"/>
          <p:nvPr>
            <p:ph idx="3" type="hdr"/>
          </p:nvPr>
        </p:nvSpPr>
        <p:spPr>
          <a:xfrm>
            <a:off x="0" y="0"/>
            <a:ext cx="3170238" cy="48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Faloutsos</a:t>
            </a:r>
            <a:endParaRPr/>
          </a:p>
        </p:txBody>
      </p:sp>
      <p:sp>
        <p:nvSpPr>
          <p:cNvPr id="173" name="Google Shape;173;p3:notes"/>
          <p:cNvSpPr txBox="1"/>
          <p:nvPr>
            <p:ph idx="12" type="sldNum"/>
          </p:nvPr>
        </p:nvSpPr>
        <p:spPr>
          <a:xfrm>
            <a:off x="4146550" y="9132888"/>
            <a:ext cx="3170238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600" lIns="97225" spcFirstLastPara="1" rIns="97225" wrap="square" tIns="48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974725" y="4525963"/>
            <a:ext cx="5367338" cy="4365625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287463" y="728663"/>
            <a:ext cx="4741862" cy="35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6d94ea843_0_3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d6d94ea843_0_3:notes"/>
          <p:cNvSpPr/>
          <p:nvPr>
            <p:ph idx="2" type="sldImg"/>
          </p:nvPr>
        </p:nvSpPr>
        <p:spPr>
          <a:xfrm>
            <a:off x="1287463" y="728663"/>
            <a:ext cx="4741800" cy="35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6d94ea843_0_10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d6d94ea843_0_10:notes"/>
          <p:cNvSpPr/>
          <p:nvPr>
            <p:ph idx="2" type="sldImg"/>
          </p:nvPr>
        </p:nvSpPr>
        <p:spPr>
          <a:xfrm>
            <a:off x="1287463" y="728663"/>
            <a:ext cx="4741800" cy="35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6d94ea843_0_17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d6d94ea843_0_17:notes"/>
          <p:cNvSpPr/>
          <p:nvPr>
            <p:ph idx="2" type="sldImg"/>
          </p:nvPr>
        </p:nvSpPr>
        <p:spPr>
          <a:xfrm>
            <a:off x="1287463" y="728663"/>
            <a:ext cx="4741800" cy="35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6d94ea843_0_80:notes"/>
          <p:cNvSpPr txBox="1"/>
          <p:nvPr>
            <p:ph idx="1" type="body"/>
          </p:nvPr>
        </p:nvSpPr>
        <p:spPr>
          <a:xfrm>
            <a:off x="974725" y="4525963"/>
            <a:ext cx="5367300" cy="4365600"/>
          </a:xfrm>
          <a:prstGeom prst="rect">
            <a:avLst/>
          </a:prstGeom>
        </p:spPr>
        <p:txBody>
          <a:bodyPr anchorCtr="0" anchor="ctr" bIns="48600" lIns="97225" spcFirstLastPara="1" rIns="97225" wrap="square" tIns="486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d6d94ea843_0_80:notes"/>
          <p:cNvSpPr/>
          <p:nvPr>
            <p:ph idx="2" type="sldImg"/>
          </p:nvPr>
        </p:nvSpPr>
        <p:spPr>
          <a:xfrm>
            <a:off x="1287463" y="728663"/>
            <a:ext cx="4741800" cy="35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5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6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showMasterSp="0" type="txAndTwoObj">
  <p:cSld name="TEXT_AND_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7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2" type="body"/>
          </p:nvPr>
        </p:nvSpPr>
        <p:spPr>
          <a:xfrm>
            <a:off x="4648200" y="14478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3" type="body"/>
          </p:nvPr>
        </p:nvSpPr>
        <p:spPr>
          <a:xfrm>
            <a:off x="4648200" y="3848100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showMasterSp="0" type="clipArtAndTx">
  <p:cSld name="CLIPART_AND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/>
          <p:nvPr>
            <p:ph idx="2" type="clipArt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9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/>
          <p:nvPr/>
        </p:nvSpPr>
        <p:spPr>
          <a:xfrm>
            <a:off x="0" y="1"/>
            <a:ext cx="9144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-1" y="6445604"/>
            <a:ext cx="9144001" cy="41909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-1" y="6445604"/>
            <a:ext cx="796835" cy="419096"/>
          </a:xfrm>
          <a:prstGeom prst="rect">
            <a:avLst/>
          </a:prstGeom>
          <a:solidFill>
            <a:srgbClr val="F96A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0"/>
          <p:cNvSpPr txBox="1"/>
          <p:nvPr>
            <p:ph type="title"/>
          </p:nvPr>
        </p:nvSpPr>
        <p:spPr>
          <a:xfrm>
            <a:off x="1143000" y="1122364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1pPr>
            <a:lvl2pPr indent="-228600" lvl="1" marL="9144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4pPr>
            <a:lvl5pPr indent="-228600" lvl="4" marL="22860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8318207" y="6400059"/>
            <a:ext cx="197144" cy="2777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_OBJECTS 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d94ea843_0_63"/>
          <p:cNvSpPr txBox="1"/>
          <p:nvPr>
            <p:ph type="title"/>
          </p:nvPr>
        </p:nvSpPr>
        <p:spPr>
          <a:xfrm>
            <a:off x="457200" y="277812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d6d94ea843_0_63"/>
          <p:cNvSpPr txBox="1"/>
          <p:nvPr>
            <p:ph idx="1" type="body"/>
          </p:nvPr>
        </p:nvSpPr>
        <p:spPr>
          <a:xfrm>
            <a:off x="6096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rtl="0" algn="l">
              <a:spcBef>
                <a:spcPts val="560"/>
              </a:spcBef>
              <a:spcAft>
                <a:spcPts val="0"/>
              </a:spcAft>
              <a:buSzPts val="2520"/>
              <a:buChar char="•"/>
              <a:defRPr sz="2800"/>
            </a:lvl1pPr>
            <a:lvl2pPr indent="-365760" lvl="1" marL="914400" rtl="0" algn="l">
              <a:spcBef>
                <a:spcPts val="480"/>
              </a:spcBef>
              <a:spcAft>
                <a:spcPts val="0"/>
              </a:spcAft>
              <a:buSzPts val="2160"/>
              <a:buChar char="–"/>
              <a:defRPr sz="2400"/>
            </a:lvl2pPr>
            <a:lvl3pPr indent="-342900" lvl="2" marL="137160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31469" lvl="3" marL="1828800" rtl="0" algn="l">
              <a:spcBef>
                <a:spcPts val="360"/>
              </a:spcBef>
              <a:spcAft>
                <a:spcPts val="0"/>
              </a:spcAft>
              <a:buSzPts val="1620"/>
              <a:buChar char="–"/>
              <a:defRPr sz="1800"/>
            </a:lvl4pPr>
            <a:lvl5pPr indent="-331470" lvl="4" marL="22860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5pPr>
            <a:lvl6pPr indent="-331470" lvl="5" marL="27432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6pPr>
            <a:lvl7pPr indent="-331470" lvl="6" marL="32004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7pPr>
            <a:lvl8pPr indent="-331470" lvl="7" marL="36576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8pPr>
            <a:lvl9pPr indent="-331470" lvl="8" marL="41148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9pPr>
          </a:lstStyle>
          <a:p/>
        </p:txBody>
      </p:sp>
      <p:sp>
        <p:nvSpPr>
          <p:cNvPr id="145" name="Google Shape;145;gd6d94ea843_0_63"/>
          <p:cNvSpPr txBox="1"/>
          <p:nvPr>
            <p:ph idx="2" type="body"/>
          </p:nvPr>
        </p:nvSpPr>
        <p:spPr>
          <a:xfrm>
            <a:off x="48006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rtl="0" algn="l">
              <a:spcBef>
                <a:spcPts val="560"/>
              </a:spcBef>
              <a:spcAft>
                <a:spcPts val="0"/>
              </a:spcAft>
              <a:buSzPts val="2520"/>
              <a:buChar char="•"/>
              <a:defRPr sz="2800"/>
            </a:lvl1pPr>
            <a:lvl2pPr indent="-365760" lvl="1" marL="914400" rtl="0" algn="l">
              <a:spcBef>
                <a:spcPts val="480"/>
              </a:spcBef>
              <a:spcAft>
                <a:spcPts val="0"/>
              </a:spcAft>
              <a:buSzPts val="2160"/>
              <a:buChar char="–"/>
              <a:defRPr sz="2400"/>
            </a:lvl2pPr>
            <a:lvl3pPr indent="-342900" lvl="2" marL="137160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31469" lvl="3" marL="1828800" rtl="0" algn="l">
              <a:spcBef>
                <a:spcPts val="360"/>
              </a:spcBef>
              <a:spcAft>
                <a:spcPts val="0"/>
              </a:spcAft>
              <a:buSzPts val="1620"/>
              <a:buChar char="–"/>
              <a:defRPr sz="1800"/>
            </a:lvl4pPr>
            <a:lvl5pPr indent="-331470" lvl="4" marL="22860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5pPr>
            <a:lvl6pPr indent="-331470" lvl="5" marL="27432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6pPr>
            <a:lvl7pPr indent="-331470" lvl="6" marL="32004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7pPr>
            <a:lvl8pPr indent="-331470" lvl="7" marL="36576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8pPr>
            <a:lvl9pPr indent="-331470" lvl="8" marL="4114800" rtl="0" algn="l">
              <a:spcBef>
                <a:spcPts val="360"/>
              </a:spcBef>
              <a:spcAft>
                <a:spcPts val="0"/>
              </a:spcAft>
              <a:buSzPts val="1620"/>
              <a:buChar char="»"/>
              <a:defRPr sz="1800"/>
            </a:lvl9pPr>
          </a:lstStyle>
          <a:p/>
        </p:txBody>
      </p:sp>
      <p:sp>
        <p:nvSpPr>
          <p:cNvPr id="146" name="Google Shape;146;gd6d94ea843_0_6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147" name="Google Shape;147;gd6d94ea843_0_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1pPr>
            <a:lvl2pPr lvl="1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3pPr>
            <a:lvl4pPr lvl="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4pPr>
            <a:lvl5pPr lvl="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5pPr>
            <a:lvl6pPr lvl="5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6pPr>
            <a:lvl7pPr lvl="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8pPr>
            <a:lvl9pPr lvl="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148" name="Google Shape;148;gd6d94ea843_0_6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i="0" sz="32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" name="Google Shape;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" name="Google Shape;4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9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" name="Google Shape;5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5" name="Google Shape;55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6" name="Google Shape;56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1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78" name="Google Shape;78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/>
        </p:nvSpPr>
        <p:spPr>
          <a:xfrm>
            <a:off x="615950" y="0"/>
            <a:ext cx="86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CMU SCS</a:t>
            </a:r>
            <a:endParaRPr b="1" sz="3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88" name="Google Shape;88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444625" cy="412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704850" y="1379538"/>
            <a:ext cx="7772400" cy="236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Anomaly detection in graphs - past, present and future.</a:t>
            </a:r>
            <a:endParaRPr/>
          </a:p>
        </p:txBody>
      </p:sp>
      <p:sp>
        <p:nvSpPr>
          <p:cNvPr id="156" name="Google Shape;156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i="1" lang="en-US" sz="3600"/>
              <a:t>Leman Akoglu </a:t>
            </a:r>
            <a:r>
              <a:rPr lang="en-US" sz="3600"/>
              <a:t>CMU</a:t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i="1" lang="en-US" sz="3600"/>
              <a:t>Mary McGlohon </a:t>
            </a:r>
            <a:r>
              <a:rPr lang="en-US" sz="3600"/>
              <a:t>Google</a:t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i="1" lang="en-US" sz="3600"/>
              <a:t>Christos Faloutsos </a:t>
            </a:r>
            <a:r>
              <a:rPr lang="en-US" sz="3600"/>
              <a:t>CMU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6d94ea843_0_90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OddBall: Egonet Density Power Law</a:t>
            </a:r>
            <a:endParaRPr sz="3600"/>
          </a:p>
        </p:txBody>
      </p:sp>
      <p:sp>
        <p:nvSpPr>
          <p:cNvPr id="245" name="Google Shape;245;gd6d94ea843_0_90"/>
          <p:cNvSpPr txBox="1"/>
          <p:nvPr>
            <p:ph idx="1" type="body"/>
          </p:nvPr>
        </p:nvSpPr>
        <p:spPr>
          <a:xfrm>
            <a:off x="685800" y="1143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endParaRPr sz="2800"/>
          </a:p>
        </p:txBody>
      </p:sp>
      <p:sp>
        <p:nvSpPr>
          <p:cNvPr id="246" name="Google Shape;246;gd6d94ea843_0_9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gd6d94ea843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6324600" cy="493871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d6d94ea843_0_90"/>
          <p:cNvSpPr txBox="1"/>
          <p:nvPr/>
        </p:nvSpPr>
        <p:spPr>
          <a:xfrm>
            <a:off x="6248400" y="1600200"/>
            <a:ext cx="2590800" cy="1159500"/>
          </a:xfrm>
          <a:prstGeom prst="rect">
            <a:avLst/>
          </a:prstGeom>
          <a:solidFill>
            <a:srgbClr val="EAA7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A700"/>
              </a:buClr>
              <a:buSzPts val="288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</a:t>
            </a:r>
            <a:r>
              <a:rPr b="0" baseline="-2500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∝ N</a:t>
            </a:r>
            <a:r>
              <a:rPr b="0" baseline="-2500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3000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AA700"/>
              </a:buClr>
              <a:buSzPts val="288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≤ α ≤ 2</a:t>
            </a:r>
            <a:endParaRPr/>
          </a:p>
        </p:txBody>
      </p:sp>
      <p:sp>
        <p:nvSpPr>
          <p:cNvPr id="249" name="Google Shape;249;gd6d94ea843_0_90"/>
          <p:cNvSpPr txBox="1"/>
          <p:nvPr/>
        </p:nvSpPr>
        <p:spPr>
          <a:xfrm>
            <a:off x="6705600" y="3200400"/>
            <a:ext cx="1828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00" lIns="35700" spcFirstLastPara="1" rIns="43900" wrap="square" tIns="35700">
            <a:noAutofit/>
          </a:bodyPr>
          <a:lstStyle/>
          <a:p>
            <a:pPr indent="0" lvl="0" marL="11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A700"/>
              </a:buClr>
              <a:buSzPts val="2520"/>
              <a:buFont typeface="Times New Roman"/>
              <a:buNone/>
            </a:pPr>
            <a:r>
              <a:rPr b="0" i="0" lang="en-US" sz="2800" u="none">
                <a:solidFill>
                  <a:srgbClr val="00297A"/>
                </a:solidFill>
                <a:latin typeface="Arial"/>
                <a:ea typeface="Arial"/>
                <a:cs typeface="Arial"/>
                <a:sym typeface="Arial"/>
              </a:rPr>
              <a:t>Near clique/star</a:t>
            </a:r>
            <a:endParaRPr/>
          </a:p>
        </p:txBody>
      </p:sp>
      <p:pic>
        <p:nvPicPr>
          <p:cNvPr descr="1_1" id="250" name="Google Shape;250;gd6d94ea843_0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0" y="4267200"/>
            <a:ext cx="1031875" cy="1062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2" id="251" name="Google Shape;251;gd6d94ea843_0_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0800" y="4343400"/>
            <a:ext cx="1143000" cy="97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6d94ea843_0_121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OddBall: Detecting outliers from pattern</a:t>
            </a:r>
            <a:endParaRPr sz="3400"/>
          </a:p>
        </p:txBody>
      </p:sp>
      <p:sp>
        <p:nvSpPr>
          <p:cNvPr id="257" name="Google Shape;257;gd6d94ea843_0_1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obs12.png" id="258" name="Google Shape;258;gd6d94ea843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913" y="1718154"/>
            <a:ext cx="6418263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d6d94ea843_0_121"/>
          <p:cNvSpPr/>
          <p:nvPr/>
        </p:nvSpPr>
        <p:spPr>
          <a:xfrm>
            <a:off x="5530553" y="3712868"/>
            <a:ext cx="328500" cy="370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d6d94ea843_0_121"/>
          <p:cNvSpPr txBox="1"/>
          <p:nvPr/>
        </p:nvSpPr>
        <p:spPr>
          <a:xfrm>
            <a:off x="6004531" y="3932027"/>
            <a:ext cx="187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Enron CEO</a:t>
            </a:r>
            <a:endParaRPr/>
          </a:p>
        </p:txBody>
      </p:sp>
      <p:sp>
        <p:nvSpPr>
          <p:cNvPr id="261" name="Google Shape;261;gd6d94ea843_0_121"/>
          <p:cNvSpPr txBox="1"/>
          <p:nvPr/>
        </p:nvSpPr>
        <p:spPr>
          <a:xfrm>
            <a:off x="1063950" y="1191200"/>
            <a:ext cx="695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distance from fitting line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6d94ea843_0_112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OddBall: More applicable patterns</a:t>
            </a:r>
            <a:endParaRPr sz="3900"/>
          </a:p>
        </p:txBody>
      </p:sp>
      <p:sp>
        <p:nvSpPr>
          <p:cNvPr id="267" name="Google Shape;267;gd6d94ea843_0_11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Egonet Weight Power Law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Detects “heavy vicinity”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Egonet </a:t>
            </a:r>
            <a:r>
              <a:rPr lang="en-US" sz="2800">
                <a:solidFill>
                  <a:srgbClr val="00297A"/>
                </a:solidFill>
              </a:rPr>
              <a:t>λ</a:t>
            </a:r>
            <a:r>
              <a:rPr baseline="-25000" lang="en-US" sz="2800">
                <a:solidFill>
                  <a:srgbClr val="00297A"/>
                </a:solidFill>
                <a:latin typeface="Georgia"/>
                <a:ea typeface="Georgia"/>
                <a:cs typeface="Georgia"/>
                <a:sym typeface="Georgia"/>
              </a:rPr>
              <a:t>w </a:t>
            </a:r>
            <a:r>
              <a:rPr lang="en-US" sz="2800"/>
              <a:t>Power Law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Detects “dominant heavy link”</a:t>
            </a:r>
            <a:endParaRPr sz="28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endParaRPr sz="2800"/>
          </a:p>
        </p:txBody>
      </p:sp>
      <p:sp>
        <p:nvSpPr>
          <p:cNvPr id="268" name="Google Shape;268;gd6d94ea843_0_1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1_4" id="269" name="Google Shape;269;gd6d94ea843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9175" y="1933150"/>
            <a:ext cx="1219200" cy="1185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_4" id="270" name="Google Shape;270;gd6d94ea843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2100" y="3589625"/>
            <a:ext cx="1371600" cy="146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Summary</a:t>
            </a:r>
            <a:endParaRPr/>
          </a:p>
        </p:txBody>
      </p:sp>
      <p:sp>
        <p:nvSpPr>
          <p:cNvPr id="276" name="Google Shape;276;p1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Oddball is a </a:t>
            </a:r>
            <a:r>
              <a:rPr i="1" lang="en-US"/>
              <a:t>node-level, feature-based </a:t>
            </a:r>
            <a:r>
              <a:rPr lang="en-US"/>
              <a:t>approach to graph anomaly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Method: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extract </a:t>
            </a:r>
            <a:r>
              <a:rPr b="1" lang="en-US"/>
              <a:t>features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(node embedding, representation learning)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study </a:t>
            </a:r>
            <a:r>
              <a:rPr b="1" lang="en-US"/>
              <a:t>patterns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define </a:t>
            </a:r>
            <a:r>
              <a:rPr b="1" lang="en-US"/>
              <a:t>rules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identify </a:t>
            </a:r>
            <a:r>
              <a:rPr b="1" lang="en-US"/>
              <a:t>outliers</a:t>
            </a:r>
            <a:endParaRPr b="1"/>
          </a:p>
        </p:txBody>
      </p:sp>
      <p:sp>
        <p:nvSpPr>
          <p:cNvPr id="277" name="Google Shape;277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PAKDD 2021</a:t>
            </a:r>
            <a:endParaRPr/>
          </a:p>
        </p:txBody>
      </p:sp>
      <p:sp>
        <p:nvSpPr>
          <p:cNvPr id="278" name="Google Shape;278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279" name="Google Shape;279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86" name="Google Shape;286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PAKDD 2021</a:t>
            </a:r>
            <a:endParaRPr/>
          </a:p>
        </p:txBody>
      </p:sp>
      <p:sp>
        <p:nvSpPr>
          <p:cNvPr id="287" name="Google Shape;287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288" name="Google Shape;288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296" name="Google Shape;296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14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Thank you!</a:t>
            </a:r>
            <a:endParaRPr/>
          </a:p>
        </p:txBody>
      </p:sp>
      <p:sp>
        <p:nvSpPr>
          <p:cNvPr id="298" name="Google Shape;298;p1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201613" y="1641475"/>
            <a:ext cx="377825" cy="290513"/>
          </a:xfrm>
          <a:prstGeom prst="rightArrow">
            <a:avLst>
              <a:gd fmla="val 50000" name="adj1"/>
              <a:gd fmla="val 32514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PAKDD 2021</a:t>
            </a:r>
            <a:endParaRPr/>
          </a:p>
        </p:txBody>
      </p:sp>
      <p:pic>
        <p:nvPicPr>
          <p:cNvPr descr="A person smiling for the camera&#10;&#10;Description automatically generated with medium confidence" id="301" name="Google Shape;3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6313" y="4253835"/>
            <a:ext cx="1259504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685" y="4253835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4161" y="4253835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s12.png" id="304" name="Google Shape;30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438" y="1447800"/>
            <a:ext cx="2884159" cy="2208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/>
          <p:nvPr/>
        </p:nvSpPr>
        <p:spPr>
          <a:xfrm>
            <a:off x="567559" y="472966"/>
            <a:ext cx="8208579" cy="495037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65" name="Google Shape;165;p2"/>
          <p:cNvSpPr txBox="1"/>
          <p:nvPr>
            <p:ph idx="1" type="body"/>
          </p:nvPr>
        </p:nvSpPr>
        <p:spPr>
          <a:xfrm>
            <a:off x="2438399" y="1524000"/>
            <a:ext cx="620110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Prof. Reddy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etc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66" name="Google Shape;16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PAKDD 2021</a:t>
            </a:r>
            <a:endParaRPr/>
          </a:p>
        </p:txBody>
      </p:sp>
      <p:sp>
        <p:nvSpPr>
          <p:cNvPr id="167" name="Google Shape;167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168" name="Google Shape;168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176" name="Google Shape;17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3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Roadmap</a:t>
            </a:r>
            <a:endParaRPr/>
          </a:p>
        </p:txBody>
      </p:sp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Introduction – Motivation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Why study anomalies?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Past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Present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Future</a:t>
            </a: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201613" y="1641475"/>
            <a:ext cx="377825" cy="290513"/>
          </a:xfrm>
          <a:prstGeom prst="rightArrow">
            <a:avLst>
              <a:gd fmla="val 50000" name="adj1"/>
              <a:gd fmla="val 32514" name="adj2"/>
            </a:avLst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PAKDD 2021</a:t>
            </a:r>
            <a:endParaRPr/>
          </a:p>
        </p:txBody>
      </p:sp>
      <p:pic>
        <p:nvPicPr>
          <p:cNvPr descr="energygen-roads.jpg" id="181" name="Google Shape;1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450" y="1371600"/>
            <a:ext cx="2457450" cy="12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88" name="Google Shape;18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PAKDD 2021</a:t>
            </a:r>
            <a:endParaRPr/>
          </a:p>
        </p:txBody>
      </p:sp>
      <p:sp>
        <p:nvSpPr>
          <p:cNvPr id="189" name="Google Shape;189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L. Akoglu, M. McGlohon, C. Faloutsos</a:t>
            </a:r>
            <a:endParaRPr/>
          </a:p>
        </p:txBody>
      </p:sp>
      <p:sp>
        <p:nvSpPr>
          <p:cNvPr id="190" name="Google Shape;19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 (2010): Motivation</a:t>
            </a:r>
            <a:endParaRPr/>
          </a:p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Given a weighted graph, which nodes are strange/abnormal/extreme?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297A"/>
              </a:buClr>
              <a:buSzPts val="1800"/>
              <a:buFont typeface="Noto Sans Symbols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networks: spammers, port scanners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297A"/>
              </a:buClr>
              <a:buSzPts val="1800"/>
              <a:buFont typeface="Noto Sans Symbols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Phone-call network: telemarketers, misbehaving costumers, faulty equipment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297A"/>
              </a:buClr>
              <a:buSzPts val="1800"/>
              <a:buFont typeface="Noto Sans Symbols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network: ‘popularity contests’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97" name="Google Shape;197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397" y="4018750"/>
            <a:ext cx="3449657" cy="22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6d94ea843_0_3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Premise</a:t>
            </a:r>
            <a:endParaRPr/>
          </a:p>
        </p:txBody>
      </p:sp>
      <p:sp>
        <p:nvSpPr>
          <p:cNvPr id="204" name="Google Shape;204;gd6d94ea843_0_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Pattern and law discovery, then application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297A"/>
              </a:buClr>
              <a:buSzPts val="1800"/>
              <a:buFont typeface="Noto Sans Symbols"/>
              <a:buChar char="–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Unless the majority of our nodes closely obey a pattern, only then can we confidently consider as outliers the few nodes that deviate.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05" name="Google Shape;205;gd6d94ea843_0_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gd6d94ea843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397" y="4018750"/>
            <a:ext cx="3449657" cy="22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6d94ea843_0_10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Egonets</a:t>
            </a:r>
            <a:endParaRPr/>
          </a:p>
        </p:txBody>
      </p:sp>
      <p:sp>
        <p:nvSpPr>
          <p:cNvPr id="212" name="Google Shape;212;gd6d94ea843_0_1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We extract patterns in </a:t>
            </a:r>
            <a:r>
              <a:rPr b="1" i="1" lang="en-US" sz="2800"/>
              <a:t>egonets</a:t>
            </a:r>
            <a:r>
              <a:rPr i="1" lang="en-US" sz="2800"/>
              <a:t>--</a:t>
            </a:r>
            <a:r>
              <a:rPr lang="en-US" sz="2800"/>
              <a:t> for any given node, its ego-net is the network formed by its neighbors </a:t>
            </a:r>
            <a:r>
              <a:rPr i="1" lang="en-US" sz="2800"/>
              <a:t>and</a:t>
            </a:r>
            <a:r>
              <a:rPr lang="en-US" sz="2800"/>
              <a:t> edges between them.</a:t>
            </a:r>
            <a:endParaRPr sz="2800"/>
          </a:p>
        </p:txBody>
      </p:sp>
      <p:sp>
        <p:nvSpPr>
          <p:cNvPr id="213" name="Google Shape;213;gd6d94ea843_0_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gd6d94ea843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845075"/>
            <a:ext cx="5747776" cy="37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d6d94ea843_0_10"/>
          <p:cNvSpPr txBox="1"/>
          <p:nvPr/>
        </p:nvSpPr>
        <p:spPr>
          <a:xfrm>
            <a:off x="1295388" y="3290750"/>
            <a:ext cx="666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Ego</a:t>
            </a:r>
            <a:endParaRPr sz="2400"/>
          </a:p>
        </p:txBody>
      </p:sp>
      <p:cxnSp>
        <p:nvCxnSpPr>
          <p:cNvPr id="216" name="Google Shape;216;gd6d94ea843_0_10"/>
          <p:cNvCxnSpPr/>
          <p:nvPr/>
        </p:nvCxnSpPr>
        <p:spPr>
          <a:xfrm>
            <a:off x="1757975" y="3781700"/>
            <a:ext cx="1260600" cy="62460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6d94ea843_0_17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Anomalous egonets</a:t>
            </a:r>
            <a:endParaRPr/>
          </a:p>
        </p:txBody>
      </p:sp>
      <p:sp>
        <p:nvSpPr>
          <p:cNvPr id="222" name="Google Shape;222;gd6d94ea843_0_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1_1" id="223" name="Google Shape;223;gd6d94ea843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19272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2" id="224" name="Google Shape;224;gd6d94ea843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1676400"/>
            <a:ext cx="21336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3" id="225" name="Google Shape;225;gd6d94ea843_0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00" y="1219200"/>
            <a:ext cx="3276600" cy="2398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_4" id="226" name="Google Shape;226;gd6d94ea843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3600" y="4167187"/>
            <a:ext cx="1905000" cy="1852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_4" id="227" name="Google Shape;227;gd6d94ea843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6800" y="3962400"/>
            <a:ext cx="19304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d6d94ea843_0_17"/>
          <p:cNvSpPr txBox="1"/>
          <p:nvPr/>
        </p:nvSpPr>
        <p:spPr>
          <a:xfrm>
            <a:off x="1174750" y="3657600"/>
            <a:ext cx="113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Near-star</a:t>
            </a:r>
            <a:endParaRPr/>
          </a:p>
        </p:txBody>
      </p:sp>
      <p:sp>
        <p:nvSpPr>
          <p:cNvPr id="229" name="Google Shape;229;gd6d94ea843_0_17"/>
          <p:cNvSpPr txBox="1"/>
          <p:nvPr/>
        </p:nvSpPr>
        <p:spPr>
          <a:xfrm>
            <a:off x="3733800" y="3657600"/>
            <a:ext cx="135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Near-clique</a:t>
            </a:r>
            <a:endParaRPr/>
          </a:p>
        </p:txBody>
      </p:sp>
      <p:sp>
        <p:nvSpPr>
          <p:cNvPr id="230" name="Google Shape;230;gd6d94ea843_0_17"/>
          <p:cNvSpPr txBox="1"/>
          <p:nvPr/>
        </p:nvSpPr>
        <p:spPr>
          <a:xfrm>
            <a:off x="6248400" y="3671887"/>
            <a:ext cx="198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Near-isolated star</a:t>
            </a:r>
            <a:endParaRPr/>
          </a:p>
        </p:txBody>
      </p:sp>
      <p:sp>
        <p:nvSpPr>
          <p:cNvPr id="231" name="Google Shape;231;gd6d94ea843_0_17"/>
          <p:cNvSpPr txBox="1"/>
          <p:nvPr/>
        </p:nvSpPr>
        <p:spPr>
          <a:xfrm>
            <a:off x="2247900" y="6019800"/>
            <a:ext cx="158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Heavy vicinity</a:t>
            </a:r>
            <a:endParaRPr/>
          </a:p>
        </p:txBody>
      </p:sp>
      <p:sp>
        <p:nvSpPr>
          <p:cNvPr id="232" name="Google Shape;232;gd6d94ea843_0_17"/>
          <p:cNvSpPr txBox="1"/>
          <p:nvPr/>
        </p:nvSpPr>
        <p:spPr>
          <a:xfrm>
            <a:off x="4845050" y="6019800"/>
            <a:ext cx="224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Dominant heavy link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6d94ea843_0_80"/>
          <p:cNvSpPr txBox="1"/>
          <p:nvPr>
            <p:ph type="title"/>
          </p:nvPr>
        </p:nvSpPr>
        <p:spPr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OddBall: Patterns</a:t>
            </a:r>
            <a:endParaRPr/>
          </a:p>
        </p:txBody>
      </p:sp>
      <p:sp>
        <p:nvSpPr>
          <p:cNvPr id="238" name="Google Shape;238;gd6d94ea843_0_8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Analyzed networks from various domains: citation graphs, </a:t>
            </a:r>
            <a:r>
              <a:rPr lang="en-US" sz="2800"/>
              <a:t>campaign</a:t>
            </a:r>
            <a:r>
              <a:rPr lang="en-US" sz="2800"/>
              <a:t> donations, blog links, emails, packet traffic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Discovered power-law relationships in egonets</a:t>
            </a:r>
            <a:endParaRPr sz="2800"/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endParaRPr sz="2800"/>
          </a:p>
        </p:txBody>
      </p:sp>
      <p:sp>
        <p:nvSpPr>
          <p:cNvPr id="239" name="Google Shape;239;gd6d94ea843_0_8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template 11">
      <a:dk1>
        <a:srgbClr val="000066"/>
      </a:dk1>
      <a:lt1>
        <a:srgbClr val="FFFFFF"/>
      </a:lt1>
      <a:dk2>
        <a:srgbClr val="A50021"/>
      </a:dk2>
      <a:lt2>
        <a:srgbClr val="808080"/>
      </a:lt2>
      <a:accent1>
        <a:srgbClr val="FF3300"/>
      </a:accent1>
      <a:accent2>
        <a:srgbClr val="FF3300"/>
      </a:accent2>
      <a:accent3>
        <a:srgbClr val="FFFFFF"/>
      </a:accent3>
      <a:accent4>
        <a:srgbClr val="000056"/>
      </a:accent4>
      <a:accent5>
        <a:srgbClr val="FFADAA"/>
      </a:accent5>
      <a:accent6>
        <a:srgbClr val="E72D00"/>
      </a:accent6>
      <a:hlink>
        <a:srgbClr val="3366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2017-06-13T01:24:20Z</dcterms:created>
  <dc:creator>Christos Faloutsos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C:\WINDOWS\DESKTOP\junk\salerno</vt:lpwstr>
  </property>
</Properties>
</file>