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54"/>
  </p:notesMasterIdLst>
  <p:handoutMasterIdLst>
    <p:handoutMasterId r:id="rId55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3473" r:id="rId14"/>
    <p:sldId id="677" r:id="rId15"/>
    <p:sldId id="3423" r:id="rId16"/>
    <p:sldId id="3433" r:id="rId17"/>
    <p:sldId id="3466" r:id="rId18"/>
    <p:sldId id="675" r:id="rId19"/>
    <p:sldId id="3467" r:id="rId20"/>
    <p:sldId id="3425" r:id="rId21"/>
    <p:sldId id="3464" r:id="rId22"/>
    <p:sldId id="3415" r:id="rId23"/>
    <p:sldId id="3427" r:id="rId24"/>
    <p:sldId id="3430" r:id="rId25"/>
    <p:sldId id="3418" r:id="rId26"/>
    <p:sldId id="3417" r:id="rId27"/>
    <p:sldId id="3472" r:id="rId28"/>
    <p:sldId id="3458" r:id="rId29"/>
    <p:sldId id="3450" r:id="rId30"/>
    <p:sldId id="646" r:id="rId31"/>
    <p:sldId id="3468" r:id="rId32"/>
    <p:sldId id="3451" r:id="rId33"/>
    <p:sldId id="3416" r:id="rId34"/>
    <p:sldId id="3414" r:id="rId35"/>
    <p:sldId id="683" r:id="rId36"/>
    <p:sldId id="3438" r:id="rId37"/>
    <p:sldId id="3437" r:id="rId38"/>
    <p:sldId id="693" r:id="rId39"/>
    <p:sldId id="694" r:id="rId40"/>
    <p:sldId id="695" r:id="rId41"/>
    <p:sldId id="3453" r:id="rId42"/>
    <p:sldId id="687" r:id="rId43"/>
    <p:sldId id="3474" r:id="rId44"/>
    <p:sldId id="2337" r:id="rId45"/>
    <p:sldId id="3454" r:id="rId46"/>
    <p:sldId id="2348" r:id="rId47"/>
    <p:sldId id="3471" r:id="rId48"/>
    <p:sldId id="3455" r:id="rId49"/>
    <p:sldId id="2516" r:id="rId50"/>
    <p:sldId id="3463" r:id="rId51"/>
    <p:sldId id="2994" r:id="rId52"/>
    <p:sldId id="3470" r:id="rId53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1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jpeg"/><Relationship Id="rId4" Type="http://schemas.openxmlformats.org/officeDocument/2006/relationships/image" Target="../media/image36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hyperlink" Target="https://graph500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hyperlink" Target="https://webstockreview.net/explore/bridge-clipart-brige/" TargetMode="Externa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49.png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eg"/><Relationship Id="rId4" Type="http://schemas.openxmlformats.org/officeDocument/2006/relationships/image" Target="../media/image58.tif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jpg"/><Relationship Id="rId7" Type="http://schemas.openxmlformats.org/officeDocument/2006/relationships/image" Target="../media/image18.jpe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62.jpeg"/><Relationship Id="rId10" Type="http://schemas.openxmlformats.org/officeDocument/2006/relationships/image" Target="../media/image65.png"/><Relationship Id="rId4" Type="http://schemas.openxmlformats.org/officeDocument/2006/relationships/image" Target="../media/image61.jpeg"/><Relationship Id="rId9" Type="http://schemas.openxmlformats.org/officeDocument/2006/relationships/hyperlink" Target="https://webstockreview.net/explore/bridge-clipart-brige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jpg"/><Relationship Id="rId7" Type="http://schemas.openxmlformats.org/officeDocument/2006/relationships/image" Target="../media/image18.jpe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62.jpeg"/><Relationship Id="rId10" Type="http://schemas.openxmlformats.org/officeDocument/2006/relationships/image" Target="../media/image65.png"/><Relationship Id="rId4" Type="http://schemas.openxmlformats.org/officeDocument/2006/relationships/image" Target="../media/image61.jpeg"/><Relationship Id="rId9" Type="http://schemas.openxmlformats.org/officeDocument/2006/relationships/hyperlink" Target="https://webstockreview.net/explore/bridge-clipart-brig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D402F-45E0-6548-9DDD-A701EC6A1E5B}"/>
              </a:ext>
            </a:extLst>
          </p:cNvPr>
          <p:cNvSpPr txBox="1"/>
          <p:nvPr/>
        </p:nvSpPr>
        <p:spPr>
          <a:xfrm>
            <a:off x="7581334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44EB-B93D-7E4F-BD5F-84C27AAD3C65}"/>
              </a:ext>
            </a:extLst>
          </p:cNvPr>
          <p:cNvSpPr txBox="1"/>
          <p:nvPr/>
        </p:nvSpPr>
        <p:spPr>
          <a:xfrm>
            <a:off x="4827956" y="14983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2BEA3-DEC5-5948-85AB-5C46C25729CB}"/>
              </a:ext>
            </a:extLst>
          </p:cNvPr>
          <p:cNvSpPr txBox="1"/>
          <p:nvPr/>
        </p:nvSpPr>
        <p:spPr>
          <a:xfrm>
            <a:off x="3002557" y="22062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05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04B97-BD53-3143-B4D5-7E21DC52EE68}"/>
              </a:ext>
            </a:extLst>
          </p:cNvPr>
          <p:cNvSpPr txBox="1"/>
          <p:nvPr/>
        </p:nvSpPr>
        <p:spPr>
          <a:xfrm>
            <a:off x="7854601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D2F2-7175-9342-B25A-8536CEADE6AB}"/>
              </a:ext>
            </a:extLst>
          </p:cNvPr>
          <p:cNvSpPr txBox="1"/>
          <p:nvPr/>
        </p:nvSpPr>
        <p:spPr>
          <a:xfrm>
            <a:off x="980060" y="956849"/>
            <a:ext cx="30476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+mn-lt"/>
              </a:rPr>
              <a:t>uniform/Gaussian -&gt;</a:t>
            </a:r>
          </a:p>
          <a:p>
            <a:r>
              <a:rPr lang="en-US" dirty="0">
                <a:latin typeface="+mn-lt"/>
              </a:rPr>
              <a:t>linear scales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2D9E2-3973-EA49-9818-4867F1FFACFF}"/>
              </a:ext>
            </a:extLst>
          </p:cNvPr>
          <p:cNvSpPr txBox="1"/>
          <p:nvPr/>
        </p:nvSpPr>
        <p:spPr>
          <a:xfrm>
            <a:off x="5131080" y="870145"/>
            <a:ext cx="30299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Pareto/log-logistic -&gt;</a:t>
            </a:r>
          </a:p>
          <a:p>
            <a:r>
              <a:rPr lang="en-US" dirty="0">
                <a:latin typeface="+mn-lt"/>
              </a:rPr>
              <a:t>log scales</a:t>
            </a:r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CF5D86A7-FBE6-B640-A32D-FC9A0D1B4987}"/>
              </a:ext>
            </a:extLst>
          </p:cNvPr>
          <p:cNvSpPr/>
          <p:nvPr/>
        </p:nvSpPr>
        <p:spPr bwMode="auto">
          <a:xfrm>
            <a:off x="7505445" y="4886872"/>
            <a:ext cx="756745" cy="210421"/>
          </a:xfrm>
          <a:custGeom>
            <a:avLst/>
            <a:gdLst>
              <a:gd name="connsiteX0" fmla="*/ 0 w 756745"/>
              <a:gd name="connsiteY0" fmla="*/ 210421 h 210421"/>
              <a:gd name="connsiteX1" fmla="*/ 378373 w 756745"/>
              <a:gd name="connsiteY1" fmla="*/ 214 h 210421"/>
              <a:gd name="connsiteX2" fmla="*/ 756745 w 756745"/>
              <a:gd name="connsiteY2" fmla="*/ 178890 h 2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745" h="210421">
                <a:moveTo>
                  <a:pt x="0" y="210421"/>
                </a:moveTo>
                <a:cubicBezTo>
                  <a:pt x="126124" y="107945"/>
                  <a:pt x="252249" y="5469"/>
                  <a:pt x="378373" y="214"/>
                </a:cubicBezTo>
                <a:cubicBezTo>
                  <a:pt x="504497" y="-5041"/>
                  <a:pt x="630621" y="86924"/>
                  <a:pt x="756745" y="178890"/>
                </a:cubicBezTo>
              </a:path>
            </a:pathLst>
          </a:cu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F2879-FB57-BB43-9120-2C29B2FEFB87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10" name="Picture 9" descr="shutterstock_104520869.jpg">
              <a:extLst>
                <a:ext uri="{FF2B5EF4-FFF2-40B4-BE49-F238E27FC236}">
                  <a16:creationId xmlns:a16="http://schemas.microsoft.com/office/drawing/2014/main" id="{4121BD9B-D5CB-6C47-91C7-2AD70DC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A172B3-B15A-DE4A-828B-1A6769295B3E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AB0EC9-940F-FA4A-8306-15DD1EFF49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4" name="Picture 13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E571B322-25B8-6E4E-841E-450838E87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A78275A-F8E5-9142-8970-64860DFE42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8F0135E-8D10-6F4A-AED3-496D63383A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35079A-9213-8249-8DDF-51E827027B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972E5-EE33-D043-B2EE-79A7A592F081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3BB2C-491D-6145-B503-0B4C8A4774F2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C8E0-3FA0-0F4E-AEA5-20D12EF781A2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F704-1FB2-3A49-8289-7774BC33A335}"/>
              </a:ext>
            </a:extLst>
          </p:cNvPr>
          <p:cNvSpPr txBox="1"/>
          <p:nvPr/>
        </p:nvSpPr>
        <p:spPr>
          <a:xfrm>
            <a:off x="49370" y="4405476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sine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1BE9323-14D7-5544-BA5C-EBDCC1B91C02}"/>
              </a:ext>
            </a:extLst>
          </p:cNvPr>
          <p:cNvSpPr/>
          <p:nvPr/>
        </p:nvSpPr>
        <p:spPr bwMode="auto">
          <a:xfrm rot="678880">
            <a:off x="908052" y="2723010"/>
            <a:ext cx="587703" cy="1640757"/>
          </a:xfrm>
          <a:prstGeom prst="down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great!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27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  <a:p>
            <a:r>
              <a:rPr lang="en-US" dirty="0"/>
              <a:t>MDL (Minimum Description Length)</a:t>
            </a:r>
          </a:p>
          <a:p>
            <a:r>
              <a:rPr lang="en-US" dirty="0"/>
              <a:t>(all of science: reductionism = compression)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FBE38-0881-B044-9576-72E75923C8A3}"/>
              </a:ext>
            </a:extLst>
          </p:cNvPr>
          <p:cNvSpPr txBox="1"/>
          <p:nvPr/>
        </p:nvSpPr>
        <p:spPr>
          <a:xfrm>
            <a:off x="952210" y="4759873"/>
            <a:ext cx="1638590" cy="101566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n-lt"/>
              </a:rPr>
              <a:t>But: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kern="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blipFill>
                <a:blip r:embed="rId2"/>
                <a:stretch>
                  <a:fillRect t="-95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95D6E9-8368-6347-B86D-F40ADF93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476" y="3399635"/>
            <a:ext cx="1141194" cy="101566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34C7A-4746-FD4F-A75B-20E43E09D022}"/>
              </a:ext>
            </a:extLst>
          </p:cNvPr>
          <p:cNvSpPr txBox="1"/>
          <p:nvPr/>
        </p:nvSpPr>
        <p:spPr>
          <a:xfrm>
            <a:off x="5200444" y="368695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9393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28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29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30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</a:t>
            </a:r>
            <a:r>
              <a:rPr lang="en-US" altLang="en-US" u="sng" dirty="0">
                <a:ea typeface="ＭＳ Ｐゴシック" panose="020B0600070205080204" pitchFamily="34" charset="-128"/>
              </a:rPr>
              <a:t>fix</a:t>
            </a:r>
            <a:r>
              <a:rPr lang="en-US" altLang="en-US" dirty="0">
                <a:ea typeface="ＭＳ Ｐゴシック" panose="020B0600070205080204" pitchFamily="34" charset="-128"/>
              </a:rPr>
              <a:t>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FE17F33-2A6D-8949-BDD5-9472E3FD531B}"/>
              </a:ext>
            </a:extLst>
          </p:cNvPr>
          <p:cNvSpPr/>
          <p:nvPr/>
        </p:nvSpPr>
        <p:spPr bwMode="auto">
          <a:xfrm>
            <a:off x="3124199" y="4519448"/>
            <a:ext cx="249622" cy="367862"/>
          </a:xfrm>
          <a:prstGeom prst="downArrow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A8C28-802B-AD4A-8CE0-8123AAEEDD66}"/>
              </a:ext>
            </a:extLst>
          </p:cNvPr>
          <p:cNvSpPr txBox="1"/>
          <p:nvPr/>
        </p:nvSpPr>
        <p:spPr>
          <a:xfrm>
            <a:off x="2215572" y="5011298"/>
            <a:ext cx="198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k-means, ++</a:t>
            </a:r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7" descr="kolmogorov.jpg">
            <a:extLst>
              <a:ext uri="{FF2B5EF4-FFF2-40B4-BE49-F238E27FC236}">
                <a16:creationId xmlns:a16="http://schemas.microsoft.com/office/drawing/2014/main" id="{0D53C3BF-2CDE-E44B-88F6-061FF7202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147033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CC03A-B5E1-DE4C-9200-F33DF7C640C6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9" name="Picture 8" descr="shutterstock_104520869.jpg">
              <a:extLst>
                <a:ext uri="{FF2B5EF4-FFF2-40B4-BE49-F238E27FC236}">
                  <a16:creationId xmlns:a16="http://schemas.microsoft.com/office/drawing/2014/main" id="{6CF87CFC-7A80-8D4A-971C-D46B386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81C0C7-276B-2543-B6EE-CD824E3CFCBD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942731-C1F8-3243-9E1A-58124471BD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3" name="Picture 12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683DC55-7105-414E-A810-1481C1827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1985ACB-08E6-5E44-BAC7-297873372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94C9B6C-489F-F44B-B91A-A8503D7DE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11505A-318D-2844-88DB-10BD64C724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2E0E2290-A8A0-3443-802B-B08A50CA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29" y="4187798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 Examples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1880"/>
            <a:ext cx="7772400" cy="4648200"/>
          </a:xfrm>
        </p:spPr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2049517"/>
            <a:ext cx="8618483" cy="2890345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35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36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37</a:t>
            </a:fld>
            <a:endParaRPr lang="en-US" altLang="en-US" sz="1400" u="none"/>
          </a:p>
        </p:txBody>
      </p:sp>
      <p:pic>
        <p:nvPicPr>
          <p:cNvPr id="76806" name="Content Placeholder 10" descr="gmaps1a.gif">
            <a:extLst>
              <a:ext uri="{FF2B5EF4-FFF2-40B4-BE49-F238E27FC236}">
                <a16:creationId xmlns:a16="http://schemas.microsoft.com/office/drawing/2014/main" id="{096BEB86-2B36-1049-AE36-C3B065E9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3642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8E23C0-C530-3A47-A181-A4C3F887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7827" name="Date Placeholder 3">
            <a:extLst>
              <a:ext uri="{FF2B5EF4-FFF2-40B4-BE49-F238E27FC236}">
                <a16:creationId xmlns:a16="http://schemas.microsoft.com/office/drawing/2014/main" id="{17B68E2C-E791-3440-8BCB-73E08BD72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AA370791-7742-7546-8675-3FB9AD6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2ABD02A4-2771-AF47-A1F8-92D9391A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2D7D56-8D06-204C-8DAD-104AB60FC45C}" type="slidenum">
              <a:rPr lang="en-US" altLang="en-US" sz="1400" u="none"/>
              <a:pPr/>
              <a:t>38</a:t>
            </a:fld>
            <a:endParaRPr lang="en-US" altLang="en-US" sz="1400" u="none"/>
          </a:p>
        </p:txBody>
      </p:sp>
      <p:pic>
        <p:nvPicPr>
          <p:cNvPr id="77830" name="Content Placeholder 10" descr="gmaps1a.gif">
            <a:extLst>
              <a:ext uri="{FF2B5EF4-FFF2-40B4-BE49-F238E27FC236}">
                <a16:creationId xmlns:a16="http://schemas.microsoft.com/office/drawing/2014/main" id="{225BF922-AADD-C945-8D20-D3A336E6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7831" name="Picture 11" descr="gmaps3a.gif">
            <a:extLst>
              <a:ext uri="{FF2B5EF4-FFF2-40B4-BE49-F238E27FC236}">
                <a16:creationId xmlns:a16="http://schemas.microsoft.com/office/drawing/2014/main" id="{F1982FC4-91D2-C746-87EA-2AE1C3C2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7">
            <a:extLst>
              <a:ext uri="{FF2B5EF4-FFF2-40B4-BE49-F238E27FC236}">
                <a16:creationId xmlns:a16="http://schemas.microsoft.com/office/drawing/2014/main" id="{AC16F1B9-35BF-6F40-A075-A9DE4848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7833" name="Straight Connector 8">
            <a:extLst>
              <a:ext uri="{FF2B5EF4-FFF2-40B4-BE49-F238E27FC236}">
                <a16:creationId xmlns:a16="http://schemas.microsoft.com/office/drawing/2014/main" id="{D72F107C-A50C-A74E-9F48-C734A74B98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9">
            <a:extLst>
              <a:ext uri="{FF2B5EF4-FFF2-40B4-BE49-F238E27FC236}">
                <a16:creationId xmlns:a16="http://schemas.microsoft.com/office/drawing/2014/main" id="{D920D316-663C-0645-AE1C-4A1D51E186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099D26E-FFB9-8547-A697-536C7A5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8851" name="Date Placeholder 3">
            <a:extLst>
              <a:ext uri="{FF2B5EF4-FFF2-40B4-BE49-F238E27FC236}">
                <a16:creationId xmlns:a16="http://schemas.microsoft.com/office/drawing/2014/main" id="{B173825D-E916-C24C-B61D-D507D5D2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A9C2F43E-DB3C-3245-A973-C3F91A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0AE4415F-BD86-5A44-B23F-767F3B7F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E1A48-FAFA-234F-85A9-F93DCD8D5315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pic>
        <p:nvPicPr>
          <p:cNvPr id="78854" name="Content Placeholder 10" descr="gmaps1a.gif">
            <a:extLst>
              <a:ext uri="{FF2B5EF4-FFF2-40B4-BE49-F238E27FC236}">
                <a16:creationId xmlns:a16="http://schemas.microsoft.com/office/drawing/2014/main" id="{CE2BBE10-6528-B74A-95F8-9B4FA13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8855" name="Picture 11" descr="gmaps3a.gif">
            <a:extLst>
              <a:ext uri="{FF2B5EF4-FFF2-40B4-BE49-F238E27FC236}">
                <a16:creationId xmlns:a16="http://schemas.microsoft.com/office/drawing/2014/main" id="{C1C7AB4C-A8D6-394D-9875-FA48C111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F5887127-1142-8942-9EA5-4ADFA8D5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8857" name="Straight Connector 9">
            <a:extLst>
              <a:ext uri="{FF2B5EF4-FFF2-40B4-BE49-F238E27FC236}">
                <a16:creationId xmlns:a16="http://schemas.microsoft.com/office/drawing/2014/main" id="{E01AA15F-E99D-5F43-8412-491DD2734A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1">
            <a:extLst>
              <a:ext uri="{FF2B5EF4-FFF2-40B4-BE49-F238E27FC236}">
                <a16:creationId xmlns:a16="http://schemas.microsoft.com/office/drawing/2014/main" id="{8BF327CB-E6D3-B64D-8F29-BB3BC0275B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40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41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" name="Content Placeholder 7" descr="sierpinski.eps">
            <a:extLst>
              <a:ext uri="{FF2B5EF4-FFF2-40B4-BE49-F238E27FC236}">
                <a16:creationId xmlns:a16="http://schemas.microsoft.com/office/drawing/2014/main" id="{339A04FF-DE23-4E4B-ABB8-EAD97C4D1D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-182678" y="406706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9426B16-E4EF-2A49-AFA0-F634088D5E86}"/>
              </a:ext>
            </a:extLst>
          </p:cNvPr>
          <p:cNvSpPr>
            <a:spLocks noChangeAspect="1"/>
          </p:cNvSpPr>
          <p:nvPr/>
        </p:nvSpPr>
        <p:spPr bwMode="auto">
          <a:xfrm>
            <a:off x="424083" y="4877676"/>
            <a:ext cx="994947" cy="993884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42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43</a:t>
            </a:fld>
            <a:endParaRPr lang="en-US" altLang="en-US" sz="1400" u="none" dirty="0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5" y="1467873"/>
            <a:ext cx="4114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u="none" dirty="0"/>
              <a:t>The Fractal Geometry of Nature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u="none" dirty="0"/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E47CD-A12E-3F4B-A9FA-A47E41CE87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713" y="2500950"/>
            <a:ext cx="1196641" cy="1372295"/>
          </a:xfrm>
          <a:prstGeom prst="rect">
            <a:avLst/>
          </a:prstGeom>
        </p:spPr>
      </p:pic>
      <p:pic>
        <p:nvPicPr>
          <p:cNvPr id="18" name="Picture 4" descr="Topo-Rivers-Stations10-bw2">
            <a:extLst>
              <a:ext uri="{FF2B5EF4-FFF2-40B4-BE49-F238E27FC236}">
                <a16:creationId xmlns:a16="http://schemas.microsoft.com/office/drawing/2014/main" id="{1A839BD0-F026-3A46-B6BC-87884E93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4275" y="3491362"/>
            <a:ext cx="1613336" cy="8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dx-ntall1-surf-pv">
            <a:extLst>
              <a:ext uri="{FF2B5EF4-FFF2-40B4-BE49-F238E27FC236}">
                <a16:creationId xmlns:a16="http://schemas.microsoft.com/office/drawing/2014/main" id="{E4665E26-C66A-FE4E-B507-18C288CC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9564" y="4718922"/>
            <a:ext cx="132276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6711AA-C7E4-A447-8C81-5220FB744345}"/>
              </a:ext>
            </a:extLst>
          </p:cNvPr>
          <p:cNvSpPr txBox="1"/>
          <p:nvPr/>
        </p:nvSpPr>
        <p:spPr>
          <a:xfrm>
            <a:off x="8135005" y="3577850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73AA7-2858-A841-839C-D9744D02C0C8}"/>
              </a:ext>
            </a:extLst>
          </p:cNvPr>
          <p:cNvSpPr txBox="1"/>
          <p:nvPr/>
        </p:nvSpPr>
        <p:spPr>
          <a:xfrm>
            <a:off x="8120683" y="4913125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2.7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10CF8-D32F-664A-B878-9F600DC05AA7}"/>
              </a:ext>
            </a:extLst>
          </p:cNvPr>
          <p:cNvCxnSpPr/>
          <p:nvPr/>
        </p:nvCxnSpPr>
        <p:spPr bwMode="auto">
          <a:xfrm>
            <a:off x="4494942" y="1731430"/>
            <a:ext cx="0" cy="392035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68866C-C0AF-E043-A310-16CE42E783B8}"/>
              </a:ext>
            </a:extLst>
          </p:cNvPr>
          <p:cNvSpPr txBox="1"/>
          <p:nvPr/>
        </p:nvSpPr>
        <p:spPr>
          <a:xfrm>
            <a:off x="4895382" y="3491362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Amazon</a:t>
            </a:r>
          </a:p>
          <a:p>
            <a:r>
              <a:rPr lang="en-US" sz="2400" dirty="0">
                <a:latin typeface="+mn-lt"/>
              </a:rPr>
              <a:t>delta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355A1-E115-6045-BA29-D5E6C57049E0}"/>
              </a:ext>
            </a:extLst>
          </p:cNvPr>
          <p:cNvSpPr txBox="1"/>
          <p:nvPr/>
        </p:nvSpPr>
        <p:spPr>
          <a:xfrm>
            <a:off x="4764449" y="4697681"/>
            <a:ext cx="1633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Surface of</a:t>
            </a:r>
          </a:p>
          <a:p>
            <a:r>
              <a:rPr lang="en-US" sz="2400" dirty="0">
                <a:latin typeface="+mn-lt"/>
              </a:rPr>
              <a:t>mammalian</a:t>
            </a:r>
          </a:p>
          <a:p>
            <a:r>
              <a:rPr lang="en-US" sz="2400" dirty="0">
                <a:latin typeface="+mn-lt"/>
              </a:rPr>
              <a:t>brain</a:t>
            </a:r>
          </a:p>
        </p:txBody>
      </p:sp>
      <p:pic>
        <p:nvPicPr>
          <p:cNvPr id="28" name="Content Placeholder 10" descr="gmaps-norway.gif">
            <a:extLst>
              <a:ext uri="{FF2B5EF4-FFF2-40B4-BE49-F238E27FC236}">
                <a16:creationId xmlns:a16="http://schemas.microsoft.com/office/drawing/2014/main" id="{8F33DC6E-CDA6-7C42-870B-178850F5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4625" y="1455584"/>
            <a:ext cx="1132636" cy="1550719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62EA30-4F97-F44C-988D-31DB1CEE552E}"/>
              </a:ext>
            </a:extLst>
          </p:cNvPr>
          <p:cNvSpPr txBox="1"/>
          <p:nvPr/>
        </p:nvSpPr>
        <p:spPr>
          <a:xfrm>
            <a:off x="8120683" y="210560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31170096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award, 2009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F38017B-5E20-E54D-A15B-4BE69F8429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734" y="3771899"/>
            <a:ext cx="2511087" cy="216644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47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94401" y="4089429"/>
            <a:ext cx="1483212" cy="148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AD68-6431-9341-96B0-9EB4EB47DC8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F8504-D94E-284C-8C9B-EEBDA2A7D009}"/>
              </a:ext>
            </a:extLst>
          </p:cNvPr>
          <p:cNvGrpSpPr>
            <a:grpSpLocks noChangeAspect="1"/>
          </p:cNvGrpSpPr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40657F7-DFFA-8F4B-9857-3C2B54C4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EB00B61-BE5E-7845-8A7A-15983F9E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8F77E9CF-16AB-A34E-AE7B-E9EA5A1E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6D5CB6C-04F5-9E45-953B-71F57DF8D0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0C9F5F8D-D6DC-F74D-AF62-15E7B9201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83F8480-48AA-6445-AF73-E454DC70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37EC6D42-1EDD-9047-B725-1540333F4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E5EC5D7-251F-7B42-8852-418AB4B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26A9069-BC78-474C-81A9-68939F140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0834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7CBCA-EE19-F448-9957-ECF84BE4BC75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26" name="Picture 25" descr="shutterstock_104520869.jpg">
              <a:extLst>
                <a:ext uri="{FF2B5EF4-FFF2-40B4-BE49-F238E27FC236}">
                  <a16:creationId xmlns:a16="http://schemas.microsoft.com/office/drawing/2014/main" id="{39ADA4B0-395D-5346-9CCF-BE4EDB0D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637BFB-E8FC-F849-AC4B-CDF326CABC61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F60E4A-658A-BA4B-8221-8DE3FB1863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2" name="Picture 1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135B21E-D443-A84E-8C08-42F3312C0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7B9E332-F5F4-2747-9342-8DFA28D637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54783AF-EEC8-A341-9EC4-92696AE7A9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33C137-E5E0-B347-BC9F-0E615C9B1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 &lt;-&gt;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347767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8061" y="3196021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264351D-1BB3-8847-BADF-B2187D9FB8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7262" y="3196021"/>
            <a:ext cx="3440938" cy="13641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21201F6-2C5E-D847-BD50-EDA014241E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68019" y="419084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  <a:cs typeface="Gill Sans" panose="020B0502020104020203" pitchFamily="34" charset="-79"/>
              </a:rPr>
              <a:t>time</a:t>
            </a:r>
          </a:p>
        </p:txBody>
      </p:sp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8904" y="5354557"/>
            <a:ext cx="789590" cy="73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D22D-CF62-9B4F-B9E8-327F52A50CD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936" y="5279479"/>
            <a:ext cx="789589" cy="7895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4142A-0CAA-3F47-9AA3-7DAFC9214AB2}"/>
              </a:ext>
            </a:extLst>
          </p:cNvPr>
          <p:cNvCxnSpPr/>
          <p:nvPr/>
        </p:nvCxnSpPr>
        <p:spPr bwMode="auto">
          <a:xfrm>
            <a:off x="6202016" y="4431821"/>
            <a:ext cx="126649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7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8D5EBEEB-B6C3-9340-AC6C-D87053A0BB8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477" y="1899319"/>
            <a:ext cx="1660036" cy="12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13378</TotalTime>
  <Words>2223</Words>
  <Application>Microsoft Macintosh PowerPoint</Application>
  <PresentationFormat>On-screen Show (4:3)</PresentationFormat>
  <Paragraphs>442</Paragraphs>
  <Slides>52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7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 &lt;-&gt; time-series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Q2.2) patterns &lt;-&gt; compression</vt:lpstr>
      <vt:lpstr>Q2.2) patterns &lt;-&gt; compression</vt:lpstr>
      <vt:lpstr>Compression is great!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Future – parting thoughts</vt:lpstr>
      <vt:lpstr>Roadmap</vt:lpstr>
      <vt:lpstr>Q3.1 Examples of (surprising) models</vt:lpstr>
      <vt:lpstr>Q: Any pattern?</vt:lpstr>
      <vt:lpstr>A: self similar!</vt:lpstr>
      <vt:lpstr>Real, self similar dataset</vt:lpstr>
      <vt:lpstr>Real, self similar dataset</vt:lpstr>
      <vt:lpstr>Real, self similar dataset</vt:lpstr>
      <vt:lpstr>Real, self similar dataset</vt:lpstr>
      <vt:lpstr>PowerPoint Presentation</vt:lpstr>
      <vt:lpstr>PowerPoint Presentation</vt:lpstr>
      <vt:lpstr>PowerPoint Presentation</vt:lpstr>
      <vt:lpstr>Q: Fractals and Graphs?</vt:lpstr>
      <vt:lpstr>Fractals and Graphs</vt:lpstr>
      <vt:lpstr>Kronecker Graphs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2037</cp:revision>
  <cp:lastPrinted>2016-06-19T14:14:08Z</cp:lastPrinted>
  <dcterms:created xsi:type="dcterms:W3CDTF">2017-06-13T01:24:20Z</dcterms:created>
  <dcterms:modified xsi:type="dcterms:W3CDTF">2021-05-09T23:16:16Z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