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6" r:id="rId1"/>
  </p:sldMasterIdLst>
  <p:notesMasterIdLst>
    <p:notesMasterId r:id="rId16"/>
  </p:notesMasterIdLst>
  <p:handoutMasterIdLst>
    <p:handoutMasterId r:id="rId17"/>
  </p:handoutMasterIdLst>
  <p:sldIdLst>
    <p:sldId id="1334" r:id="rId2"/>
    <p:sldId id="2993" r:id="rId3"/>
    <p:sldId id="2577" r:id="rId4"/>
    <p:sldId id="3397" r:id="rId5"/>
    <p:sldId id="3343" r:id="rId6"/>
    <p:sldId id="3344" r:id="rId7"/>
    <p:sldId id="2811" r:id="rId8"/>
    <p:sldId id="3214" r:id="rId9"/>
    <p:sldId id="2813" r:id="rId10"/>
    <p:sldId id="2814" r:id="rId11"/>
    <p:sldId id="3396" r:id="rId12"/>
    <p:sldId id="3398" r:id="rId13"/>
    <p:sldId id="3399" r:id="rId14"/>
    <p:sldId id="2994" r:id="rId15"/>
  </p:sldIdLst>
  <p:sldSz cx="9144000" cy="6858000" type="screen4x3"/>
  <p:notesSz cx="7315200" cy="9601200"/>
  <p:custShowLst>
    <p:custShow name="short version" id="0">
      <p:sldLst>
        <p:sld r:id="rId2"/>
      </p:sldLst>
    </p:custShow>
  </p:custShow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808000"/>
    <a:srgbClr val="FF8000"/>
    <a:srgbClr val="008080"/>
    <a:srgbClr val="FFCC66"/>
    <a:srgbClr val="FFFF66"/>
    <a:srgbClr val="800080"/>
    <a:srgbClr val="66CCFF"/>
    <a:srgbClr val="0066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0"/>
    <p:restoredTop sz="94558"/>
  </p:normalViewPr>
  <p:slideViewPr>
    <p:cSldViewPr snapToGrid="0" showGuides="1">
      <p:cViewPr varScale="1">
        <p:scale>
          <a:sx n="121" d="100"/>
          <a:sy n="121" d="100"/>
        </p:scale>
        <p:origin x="214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208"/>
    </p:cViewPr>
  </p:sorterViewPr>
  <p:notesViewPr>
    <p:cSldViewPr snapToGrid="0" showGuides="1">
      <p:cViewPr varScale="1">
        <p:scale>
          <a:sx n="93" d="100"/>
          <a:sy n="93" d="100"/>
        </p:scale>
        <p:origin x="-4512" y="-104"/>
      </p:cViewPr>
      <p:guideLst>
        <p:guide orient="horz" pos="3023"/>
        <p:guide pos="2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t" anchorCtr="0" compatLnSpc="1">
            <a:prstTxWarp prst="textNoShape">
              <a:avLst/>
            </a:prstTxWarp>
          </a:bodyPr>
          <a:lstStyle>
            <a:lvl1pPr algn="l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2162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t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2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2250"/>
            <a:ext cx="3170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b" anchorCtr="0" compatLnSpc="1">
            <a:prstTxWarp prst="textNoShape">
              <a:avLst/>
            </a:prstTxWarp>
          </a:bodyPr>
          <a:lstStyle>
            <a:lvl1pPr algn="l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2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12250"/>
            <a:ext cx="317023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b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fld id="{D86BE1FD-C076-8045-A813-A9CEB22909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11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4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>
            <a:lvl1pPr algn="l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70238" cy="484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>
            <a:lvl1pPr algn="r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7463" y="728663"/>
            <a:ext cx="4741862" cy="35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4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25963"/>
            <a:ext cx="5367338" cy="4365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4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32888"/>
            <a:ext cx="3170238" cy="484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b" anchorCtr="0" compatLnSpc="1">
            <a:prstTxWarp prst="textNoShape">
              <a:avLst/>
            </a:prstTxWarp>
          </a:bodyPr>
          <a:lstStyle>
            <a:lvl1pPr algn="l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4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32888"/>
            <a:ext cx="3170238" cy="484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b" anchorCtr="0" compatLnSpc="1">
            <a:prstTxWarp prst="textNoShape">
              <a:avLst/>
            </a:prstTxWarp>
          </a:bodyPr>
          <a:lstStyle>
            <a:lvl1pPr algn="r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fld id="{D7FAE81C-20DD-D146-AEB1-DC28910AAC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9226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Faloutsos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CF7FE9-157B-EF47-8D15-2C8CE684281C}" type="slidenum">
              <a:rPr lang="en-US"/>
              <a:pPr/>
              <a:t>1</a:t>
            </a:fld>
            <a:endParaRPr lang="en-US"/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22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9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30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377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77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8E4E0BD2-09C6-7241-AE84-9E1A8AFC8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EB713-338D-7646-864A-97557A8D5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FBDB5-533E-3145-80B6-A838220DC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7" name="Picture 9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A4DD9-C03C-EF49-8F6F-D5858AC0C9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362D9-64E9-9046-8074-C7BC740C5B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003C9-D139-1642-8368-6C93BF9E34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1"/>
            <a:ext cx="9144000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-1" y="6445604"/>
            <a:ext cx="9144001" cy="419096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-1" y="6445604"/>
            <a:ext cx="796835" cy="419096"/>
          </a:xfrm>
          <a:prstGeom prst="rect">
            <a:avLst/>
          </a:prstGeom>
          <a:solidFill>
            <a:srgbClr val="F96A0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143000" y="1122364"/>
            <a:ext cx="6858000" cy="2387601"/>
          </a:xfrm>
          <a:prstGeom prst="rect">
            <a:avLst/>
          </a:prstGeom>
        </p:spPr>
        <p:txBody>
          <a:bodyPr lIns="34289" tIns="34289" rIns="34289" bIns="34289" anchor="b">
            <a:normAutofit/>
          </a:bodyPr>
          <a:lstStyle>
            <a:lvl1pPr marL="0" indent="0" algn="ctr" defTabSz="685800">
              <a:defRPr sz="4400"/>
            </a:lvl1pPr>
          </a:lstStyle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 marL="0" indent="0" algn="ctr" defTabSz="685800">
              <a:buSzTx/>
              <a:buFontTx/>
              <a:buNone/>
              <a:defRPr sz="1800"/>
            </a:lvl1pPr>
            <a:lvl2pPr marL="0" indent="457200" algn="ctr" defTabSz="685800">
              <a:buSzTx/>
              <a:buFontTx/>
              <a:buNone/>
              <a:defRPr sz="1800"/>
            </a:lvl2pPr>
            <a:lvl3pPr marL="0" indent="914400" algn="ctr" defTabSz="685800">
              <a:buSzTx/>
              <a:buFontTx/>
              <a:buNone/>
              <a:defRPr sz="1800"/>
            </a:lvl3pPr>
            <a:lvl4pPr marL="0" indent="1371600" algn="ctr" defTabSz="685800">
              <a:buSzTx/>
              <a:buFontTx/>
              <a:buNone/>
              <a:defRPr sz="1800"/>
            </a:lvl4pPr>
            <a:lvl5pPr marL="0" indent="1828800" algn="ctr" defTabSz="685800">
              <a:buSzTx/>
              <a:buFont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8318207" y="6400059"/>
            <a:ext cx="197144" cy="277708"/>
          </a:xfrm>
          <a:prstGeom prst="rect">
            <a:avLst/>
          </a:prstGeom>
        </p:spPr>
        <p:txBody>
          <a:bodyPr lIns="34289" tIns="34289" rIns="34289" bIns="34289"/>
          <a:lstStyle>
            <a:lvl1pPr defTabSz="685800"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43987-7F84-BB4A-8611-CDF75B6A7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532E7-99EF-2E4B-AD85-45A009820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0F46C-E5B9-0C42-9643-F4D6606C7F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56CD1-EFB6-4546-BDF5-48AB55646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C5492-91F8-8542-ABB8-0E1026885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3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5676E-2EEE-EE43-9455-E89CF4735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D3D8F-8226-C44F-8600-6FDD01531D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43BB3-5CC7-8942-98DD-6DD0B51EEC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767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2376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376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latin typeface="Times New Roman" charset="0"/>
              </a:defRPr>
            </a:lvl1pPr>
          </a:lstStyle>
          <a:p>
            <a:pPr>
              <a:defRPr/>
            </a:pPr>
            <a:fld id="{6629BCF2-6520-6C49-93E1-80F2FA5CF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059" r:id="rId1"/>
    <p:sldLayoutId id="2147486060" r:id="rId2"/>
    <p:sldLayoutId id="2147486061" r:id="rId3"/>
    <p:sldLayoutId id="2147486062" r:id="rId4"/>
    <p:sldLayoutId id="2147486063" r:id="rId5"/>
    <p:sldLayoutId id="2147486064" r:id="rId6"/>
    <p:sldLayoutId id="2147486065" r:id="rId7"/>
    <p:sldLayoutId id="2147486066" r:id="rId8"/>
    <p:sldLayoutId id="2147486067" r:id="rId9"/>
    <p:sldLayoutId id="2147486068" r:id="rId10"/>
    <p:sldLayoutId id="2147486069" r:id="rId11"/>
    <p:sldLayoutId id="2147486070" r:id="rId12"/>
    <p:sldLayoutId id="2147486071" r:id="rId13"/>
    <p:sldLayoutId id="2147486072" r:id="rId14"/>
    <p:sldLayoutId id="2147486073" r:id="rId15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6.tiff"/><Relationship Id="rId4" Type="http://schemas.openxmlformats.org/officeDocument/2006/relationships/image" Target="../media/image25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379538"/>
            <a:ext cx="7772400" cy="2365375"/>
          </a:xfrm>
        </p:spPr>
        <p:txBody>
          <a:bodyPr/>
          <a:lstStyle/>
          <a:p>
            <a:r>
              <a:rPr lang="en-US"/>
              <a:t>Anomaly detection in graphs - past, present and future.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Leman Akoglu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CMU</a:t>
            </a:r>
          </a:p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Mary McGlohon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Google</a:t>
            </a:r>
          </a:p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Christos Faloutsos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CMU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A7B99-FC7E-AC43-B41E-A99A9A519522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48790" y="5750004"/>
            <a:ext cx="71483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Oddball: Spotting anomalies in weighted graphs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Leman Akoglu, Mary </a:t>
            </a:r>
            <a:r>
              <a:rPr lang="en-US" sz="2400" dirty="0" err="1">
                <a:solidFill>
                  <a:srgbClr val="FFFFFF"/>
                </a:solidFill>
              </a:rPr>
              <a:t>McGlohon</a:t>
            </a:r>
            <a:r>
              <a:rPr lang="en-US" sz="2400" dirty="0">
                <a:solidFill>
                  <a:srgbClr val="FFFFFF"/>
                </a:solidFill>
              </a:rPr>
              <a:t>, Christos Faloutsos</a:t>
            </a:r>
          </a:p>
          <a:p>
            <a:r>
              <a:rPr lang="en-US" sz="2400" i="1" dirty="0">
                <a:solidFill>
                  <a:srgbClr val="FFFFFF"/>
                </a:solidFill>
              </a:rPr>
              <a:t>PAKDD</a:t>
            </a:r>
            <a:r>
              <a:rPr lang="en-US" sz="2400" dirty="0">
                <a:solidFill>
                  <a:srgbClr val="FFFFFF"/>
                </a:solidFill>
              </a:rPr>
              <a:t> 2010</a:t>
            </a:r>
          </a:p>
        </p:txBody>
      </p:sp>
      <p:pic>
        <p:nvPicPr>
          <p:cNvPr id="28" name="Picture 27" descr="obs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3538" y="835104"/>
            <a:ext cx="6418262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4458"/>
            <a:ext cx="8229600" cy="990600"/>
          </a:xfrm>
        </p:spPr>
        <p:txBody>
          <a:bodyPr/>
          <a:lstStyle/>
          <a:p>
            <a:r>
              <a:rPr lang="en-US" dirty="0"/>
              <a:t>Pattern: Ego-net Power Law Density</a:t>
            </a: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7537" y="2438400"/>
            <a:ext cx="8556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7337" y="4038600"/>
            <a:ext cx="8921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Arrow Connector 32"/>
          <p:cNvCxnSpPr/>
          <p:nvPr/>
        </p:nvCxnSpPr>
        <p:spPr bwMode="auto">
          <a:xfrm rot="16200000" flipV="1">
            <a:off x="4015581" y="3891756"/>
            <a:ext cx="304800" cy="2936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 rot="16200000" flipH="1">
            <a:off x="2725737" y="3048000"/>
            <a:ext cx="304800" cy="304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6553200" y="1752600"/>
            <a:ext cx="2057400" cy="107721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Times New Roman" charset="0"/>
              <a:buChar char="n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Times New Roman" charset="0"/>
              <a:buChar char="n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Times New Roman" charset="0"/>
              <a:buChar char="n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Times New Roman" charset="0"/>
              <a:buChar char="n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SzTx/>
              <a:buFont typeface="Wingdings" charset="0"/>
              <a:buNone/>
            </a:pPr>
            <a:r>
              <a:rPr lang="en-US" b="1" dirty="0" err="1">
                <a:solidFill>
                  <a:schemeClr val="bg1"/>
                </a:solidFill>
              </a:rPr>
              <a:t>E</a:t>
            </a:r>
            <a:r>
              <a:rPr lang="en-US" b="1" baseline="-25000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 ∝ N</a:t>
            </a:r>
            <a:r>
              <a:rPr lang="en-US" b="1" baseline="-25000" dirty="0">
                <a:solidFill>
                  <a:schemeClr val="bg1"/>
                </a:solidFill>
              </a:rPr>
              <a:t>i</a:t>
            </a:r>
            <a:r>
              <a:rPr lang="en-US" b="1" baseline="50000" dirty="0">
                <a:solidFill>
                  <a:schemeClr val="bg1"/>
                </a:solidFill>
              </a:rPr>
              <a:t>α</a:t>
            </a:r>
          </a:p>
          <a:p>
            <a:pPr algn="ctr" eaLnBrk="1" hangingPunct="1">
              <a:buClrTx/>
              <a:buSzTx/>
              <a:buFont typeface="Wingdings" charset="0"/>
              <a:buNone/>
            </a:pPr>
            <a:r>
              <a:rPr lang="en-US" b="1" dirty="0">
                <a:solidFill>
                  <a:schemeClr val="bg1"/>
                </a:solidFill>
              </a:rPr>
              <a:t>1 ≤ α ≤ 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A7620-714D-CD4D-957A-21D092C1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F8FE4CB-F286-3D4F-A812-226A2517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D21DA9-DC06-4A46-93B5-0CE6D94B8210}"/>
              </a:ext>
            </a:extLst>
          </p:cNvPr>
          <p:cNvSpPr txBox="1"/>
          <p:nvPr/>
        </p:nvSpPr>
        <p:spPr>
          <a:xfrm>
            <a:off x="28575" y="6034002"/>
            <a:ext cx="9092107" cy="830997"/>
          </a:xfrm>
          <a:prstGeom prst="rect">
            <a:avLst/>
          </a:prstGeom>
          <a:solidFill>
            <a:srgbClr val="FF8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>
                <a:solidFill>
                  <a:srgbClr val="FFFFFF"/>
                </a:solidFill>
              </a:rPr>
              <a:t>Oddball: Spotting anomalies in weighted graphs</a:t>
            </a:r>
            <a:r>
              <a:rPr lang="en-US" sz="2400" b="1" dirty="0">
                <a:solidFill>
                  <a:srgbClr val="FFFFFF"/>
                </a:solidFill>
              </a:rPr>
              <a:t>, Leman Akoglu, Mary </a:t>
            </a:r>
            <a:r>
              <a:rPr lang="en-US" sz="2400" b="1" dirty="0" err="1">
                <a:solidFill>
                  <a:srgbClr val="FFFFFF"/>
                </a:solidFill>
              </a:rPr>
              <a:t>McGlohon</a:t>
            </a:r>
            <a:r>
              <a:rPr lang="en-US" sz="2400" b="1" dirty="0">
                <a:solidFill>
                  <a:srgbClr val="FFFFFF"/>
                </a:solidFill>
              </a:rPr>
              <a:t>, Christos Faloutsos, </a:t>
            </a:r>
            <a:r>
              <a:rPr lang="en-US" sz="2400" b="1" i="1" dirty="0">
                <a:solidFill>
                  <a:srgbClr val="FFFFFF"/>
                </a:solidFill>
              </a:rPr>
              <a:t>PAKDD</a:t>
            </a:r>
            <a:r>
              <a:rPr lang="en-US" sz="2400" b="1" dirty="0">
                <a:solidFill>
                  <a:srgbClr val="FFFFFF"/>
                </a:solidFill>
              </a:rPr>
              <a:t> 2010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257027-6D27-B745-9AA1-2CE90BA38612}"/>
              </a:ext>
            </a:extLst>
          </p:cNvPr>
          <p:cNvSpPr/>
          <p:nvPr/>
        </p:nvSpPr>
        <p:spPr bwMode="auto">
          <a:xfrm>
            <a:off x="4929178" y="2829818"/>
            <a:ext cx="328612" cy="370582"/>
          </a:xfrm>
          <a:prstGeom prst="ellips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20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A7B99-FC7E-AC43-B41E-A99A9A519522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48790" y="5750004"/>
            <a:ext cx="71483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Oddball: Spotting anomalies in weighted graphs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Leman Akoglu, Mary </a:t>
            </a:r>
            <a:r>
              <a:rPr lang="en-US" sz="2400" dirty="0" err="1">
                <a:solidFill>
                  <a:srgbClr val="FFFFFF"/>
                </a:solidFill>
              </a:rPr>
              <a:t>McGlohon</a:t>
            </a:r>
            <a:r>
              <a:rPr lang="en-US" sz="2400" dirty="0">
                <a:solidFill>
                  <a:srgbClr val="FFFFFF"/>
                </a:solidFill>
              </a:rPr>
              <a:t>, Christos Faloutsos</a:t>
            </a:r>
          </a:p>
          <a:p>
            <a:r>
              <a:rPr lang="en-US" sz="2400" i="1" dirty="0">
                <a:solidFill>
                  <a:srgbClr val="FFFFFF"/>
                </a:solidFill>
              </a:rPr>
              <a:t>PAKDD</a:t>
            </a:r>
            <a:r>
              <a:rPr lang="en-US" sz="2400" dirty="0">
                <a:solidFill>
                  <a:srgbClr val="FFFFFF"/>
                </a:solidFill>
              </a:rPr>
              <a:t> 2010</a:t>
            </a:r>
          </a:p>
        </p:txBody>
      </p:sp>
      <p:pic>
        <p:nvPicPr>
          <p:cNvPr id="28" name="Picture 27" descr="obs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3538" y="835104"/>
            <a:ext cx="6418262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4458"/>
            <a:ext cx="8229600" cy="990600"/>
          </a:xfrm>
        </p:spPr>
        <p:txBody>
          <a:bodyPr/>
          <a:lstStyle/>
          <a:p>
            <a:r>
              <a:rPr lang="en-US" dirty="0"/>
              <a:t>Pattern: Ego-net Power Law Density</a:t>
            </a: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7537" y="2438400"/>
            <a:ext cx="8556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7337" y="4038600"/>
            <a:ext cx="8921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Arrow Connector 32"/>
          <p:cNvCxnSpPr/>
          <p:nvPr/>
        </p:nvCxnSpPr>
        <p:spPr bwMode="auto">
          <a:xfrm rot="16200000" flipV="1">
            <a:off x="4015581" y="3891756"/>
            <a:ext cx="304800" cy="2936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 rot="16200000" flipH="1">
            <a:off x="2725737" y="3048000"/>
            <a:ext cx="304800" cy="304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6553200" y="1752600"/>
            <a:ext cx="2057400" cy="107721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Times New Roman" charset="0"/>
              <a:buChar char="n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Times New Roman" charset="0"/>
              <a:buChar char="n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Times New Roman" charset="0"/>
              <a:buChar char="n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Times New Roman" charset="0"/>
              <a:buChar char="n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SzTx/>
              <a:buFont typeface="Wingdings" charset="0"/>
              <a:buNone/>
            </a:pPr>
            <a:r>
              <a:rPr lang="en-US" b="1" dirty="0" err="1">
                <a:solidFill>
                  <a:schemeClr val="bg1"/>
                </a:solidFill>
              </a:rPr>
              <a:t>E</a:t>
            </a:r>
            <a:r>
              <a:rPr lang="en-US" b="1" baseline="-25000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 ∝ N</a:t>
            </a:r>
            <a:r>
              <a:rPr lang="en-US" b="1" baseline="-25000" dirty="0">
                <a:solidFill>
                  <a:schemeClr val="bg1"/>
                </a:solidFill>
              </a:rPr>
              <a:t>i</a:t>
            </a:r>
            <a:r>
              <a:rPr lang="en-US" b="1" baseline="50000" dirty="0">
                <a:solidFill>
                  <a:schemeClr val="bg1"/>
                </a:solidFill>
              </a:rPr>
              <a:t>α</a:t>
            </a:r>
          </a:p>
          <a:p>
            <a:pPr algn="ctr" eaLnBrk="1" hangingPunct="1">
              <a:buClrTx/>
              <a:buSzTx/>
              <a:buFont typeface="Wingdings" charset="0"/>
              <a:buNone/>
            </a:pPr>
            <a:r>
              <a:rPr lang="en-US" b="1" dirty="0">
                <a:solidFill>
                  <a:schemeClr val="bg1"/>
                </a:solidFill>
              </a:rPr>
              <a:t>1 ≤ α ≤ 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A7620-714D-CD4D-957A-21D092C1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F8FE4CB-F286-3D4F-A812-226A2517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D21DA9-DC06-4A46-93B5-0CE6D94B8210}"/>
              </a:ext>
            </a:extLst>
          </p:cNvPr>
          <p:cNvSpPr txBox="1"/>
          <p:nvPr/>
        </p:nvSpPr>
        <p:spPr>
          <a:xfrm>
            <a:off x="28575" y="6034002"/>
            <a:ext cx="9092107" cy="830997"/>
          </a:xfrm>
          <a:prstGeom prst="rect">
            <a:avLst/>
          </a:prstGeom>
          <a:solidFill>
            <a:srgbClr val="FF8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>
                <a:solidFill>
                  <a:srgbClr val="FFFFFF"/>
                </a:solidFill>
              </a:rPr>
              <a:t>Oddball: Spotting anomalies in weighted graphs</a:t>
            </a:r>
            <a:r>
              <a:rPr lang="en-US" sz="2400" b="1" dirty="0">
                <a:solidFill>
                  <a:srgbClr val="FFFFFF"/>
                </a:solidFill>
              </a:rPr>
              <a:t>, Leman Akoglu, Mary </a:t>
            </a:r>
            <a:r>
              <a:rPr lang="en-US" sz="2400" b="1" dirty="0" err="1">
                <a:solidFill>
                  <a:srgbClr val="FFFFFF"/>
                </a:solidFill>
              </a:rPr>
              <a:t>McGlohon</a:t>
            </a:r>
            <a:r>
              <a:rPr lang="en-US" sz="2400" b="1" dirty="0">
                <a:solidFill>
                  <a:srgbClr val="FFFFFF"/>
                </a:solidFill>
              </a:rPr>
              <a:t>, Christos Faloutsos, </a:t>
            </a:r>
            <a:r>
              <a:rPr lang="en-US" sz="2400" b="1" i="1" dirty="0">
                <a:solidFill>
                  <a:srgbClr val="FFFFFF"/>
                </a:solidFill>
              </a:rPr>
              <a:t>PAKDD</a:t>
            </a:r>
            <a:r>
              <a:rPr lang="en-US" sz="2400" b="1" dirty="0">
                <a:solidFill>
                  <a:srgbClr val="FFFFFF"/>
                </a:solidFill>
              </a:rPr>
              <a:t> 2010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257027-6D27-B745-9AA1-2CE90BA38612}"/>
              </a:ext>
            </a:extLst>
          </p:cNvPr>
          <p:cNvSpPr/>
          <p:nvPr/>
        </p:nvSpPr>
        <p:spPr bwMode="auto">
          <a:xfrm>
            <a:off x="4929178" y="2829818"/>
            <a:ext cx="328612" cy="370582"/>
          </a:xfrm>
          <a:prstGeom prst="ellips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E03702-E3B2-654C-98F0-399E58996BFD}"/>
              </a:ext>
            </a:extLst>
          </p:cNvPr>
          <p:cNvSpPr txBox="1"/>
          <p:nvPr/>
        </p:nvSpPr>
        <p:spPr>
          <a:xfrm>
            <a:off x="5403156" y="3048977"/>
            <a:ext cx="1871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n-lt"/>
              </a:rPr>
              <a:t>Enron CEO</a:t>
            </a:r>
          </a:p>
        </p:txBody>
      </p:sp>
    </p:spTree>
    <p:extLst>
      <p:ext uri="{BB962C8B-B14F-4D97-AF65-F5344CB8AC3E}">
        <p14:creationId xmlns:p14="http://schemas.microsoft.com/office/powerpoint/2010/main" val="1863616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C5C5-1DB8-F74C-B24F-5BD97BE1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8C7D2-D407-E845-B46E-7AE467BD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7B73-DE0B-CE4C-B495-E89EFCE5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BAF31-59DE-B24B-A8EB-85E50ECF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C959-FDC1-964E-A40E-B9241F8C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585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C5C5-1DB8-F74C-B24F-5BD97BE1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8C7D2-D407-E845-B46E-7AE467BD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7B73-DE0B-CE4C-B495-E89EFCE5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BAF31-59DE-B24B-A8EB-85E50ECF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C959-FDC1-964E-A40E-B9241F8C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2807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Thank you!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201613" y="1641475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PAKDD 2021</a:t>
            </a:r>
          </a:p>
        </p:txBody>
      </p:sp>
      <p:pic>
        <p:nvPicPr>
          <p:cNvPr id="3" name="Picture 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7E7B015-51EC-414E-942F-728F5B27E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313" y="4253835"/>
            <a:ext cx="1259504" cy="1524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82A96B-DF2A-4840-8C7F-061D35F08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85" y="4253835"/>
            <a:ext cx="1524000" cy="152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03C761-CD8B-BF48-8502-2A67FDE02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4161" y="4253835"/>
            <a:ext cx="1524000" cy="1524000"/>
          </a:xfrm>
          <a:prstGeom prst="rect">
            <a:avLst/>
          </a:prstGeom>
        </p:spPr>
      </p:pic>
      <p:pic>
        <p:nvPicPr>
          <p:cNvPr id="11" name="Picture 10" descr="obs12.png">
            <a:extLst>
              <a:ext uri="{FF2B5EF4-FFF2-40B4-BE49-F238E27FC236}">
                <a16:creationId xmlns:a16="http://schemas.microsoft.com/office/drawing/2014/main" id="{E4958F71-FD54-6142-BC26-4CE036E56F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9438" y="1447800"/>
            <a:ext cx="2884159" cy="220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50996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E1C1DA4-49D4-F341-9933-920C100EEC6D}"/>
              </a:ext>
            </a:extLst>
          </p:cNvPr>
          <p:cNvSpPr/>
          <p:nvPr/>
        </p:nvSpPr>
        <p:spPr bwMode="auto">
          <a:xfrm>
            <a:off x="567559" y="472966"/>
            <a:ext cx="8208579" cy="4950372"/>
          </a:xfrm>
          <a:prstGeom prst="round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399" y="1524000"/>
            <a:ext cx="6201103" cy="46482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Prof. Reddy</a:t>
            </a:r>
          </a:p>
          <a:p>
            <a:r>
              <a:rPr lang="en-US" dirty="0" err="1"/>
              <a:t>Etc</a:t>
            </a:r>
            <a:endParaRPr lang="en-US" dirty="0"/>
          </a:p>
          <a:p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864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Why study anomalies?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Past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Present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Future</a:t>
            </a: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201613" y="1641475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PAKDD 2021</a:t>
            </a:r>
          </a:p>
        </p:txBody>
      </p:sp>
      <p:pic>
        <p:nvPicPr>
          <p:cNvPr id="8" name="Picture 7" descr="energygen-road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371600"/>
            <a:ext cx="24574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C5C5-1DB8-F74C-B24F-5BD97BE1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8C7D2-D407-E845-B46E-7AE467BD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bla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7B73-DE0B-CE4C-B495-E89EFCE5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BAF31-59DE-B24B-A8EB-85E50ECF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C959-FDC1-964E-A40E-B9241F8C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5232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DF69-948A-8149-A676-8D6EA2D3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P1.3.1.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D0B97-71DF-3147-9690-794FC3B99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node(s) are strange?</a:t>
            </a:r>
          </a:p>
          <a:p>
            <a:pPr lvl="1"/>
            <a:r>
              <a:rPr lang="en-US" dirty="0"/>
              <a:t>Q: How to start?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24557-0ACD-5B41-9409-91BD3BE2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BD683-4CC7-8F4F-97C0-75C45EBA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115BD-69E7-6348-814E-C851F395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404E6B-12D2-0E48-B0C4-910DA2DB02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656" y="3571197"/>
            <a:ext cx="2292836" cy="171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4872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DF69-948A-8149-A676-8D6EA2D3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P1.3.1.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D0B97-71DF-3147-9690-794FC3B99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node(s) are strange?</a:t>
            </a:r>
          </a:p>
          <a:p>
            <a:pPr lvl="1"/>
            <a:r>
              <a:rPr lang="en-US" dirty="0"/>
              <a:t>Q: How to start?</a:t>
            </a:r>
          </a:p>
          <a:p>
            <a:pPr lvl="1"/>
            <a:r>
              <a:rPr lang="en-US" dirty="0"/>
              <a:t>A1: egonet; and extract node features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24557-0ACD-5B41-9409-91BD3BE2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BD683-4CC7-8F4F-97C0-75C45EBA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115BD-69E7-6348-814E-C851F395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E2B29E-80CF-2F48-AC14-B5251FDF98C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656" y="3571197"/>
            <a:ext cx="2292836" cy="171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789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Ego-net Patterns: Which is strange?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A7B99-FC7E-AC43-B41E-A99A9A519522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13" descr="photo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50262" y="5144469"/>
            <a:ext cx="641845" cy="862738"/>
          </a:xfrm>
          <a:prstGeom prst="rect">
            <a:avLst/>
          </a:prstGeom>
          <a:noFill/>
          <a:ln w="6350">
            <a:solidFill>
              <a:schemeClr val="bg1"/>
            </a:solidFill>
          </a:ln>
          <a:effectLst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5700" y="5141899"/>
            <a:ext cx="667520" cy="862737"/>
          </a:xfrm>
          <a:prstGeom prst="rect">
            <a:avLst/>
          </a:prstGeom>
          <a:ln w="6350">
            <a:solidFill>
              <a:schemeClr val="bg1"/>
            </a:solidFill>
          </a:ln>
          <a:effectLst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0037" y="5141899"/>
            <a:ext cx="668621" cy="862737"/>
          </a:xfrm>
          <a:prstGeom prst="rect">
            <a:avLst/>
          </a:prstGeom>
          <a:ln w="6350">
            <a:solidFill>
              <a:schemeClr val="bg1"/>
            </a:solidFill>
          </a:ln>
          <a:effectLst/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24AC085-12A9-CE40-919C-F8B33AB17C43}"/>
              </a:ext>
            </a:extLst>
          </p:cNvPr>
          <p:cNvGrpSpPr/>
          <p:nvPr/>
        </p:nvGrpSpPr>
        <p:grpSpPr>
          <a:xfrm>
            <a:off x="744538" y="1773237"/>
            <a:ext cx="7729536" cy="3113010"/>
            <a:chOff x="744538" y="1587493"/>
            <a:chExt cx="7729536" cy="3113010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538" y="1587493"/>
              <a:ext cx="1565275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100" y="1587493"/>
              <a:ext cx="1724025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4412" y="1587493"/>
              <a:ext cx="16637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3399" y="1587493"/>
              <a:ext cx="1566863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506" y="3120149"/>
              <a:ext cx="1557337" cy="153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7"/>
            <p:cNvPicPr>
              <a:picLocks noChangeAspect="1" noChangeArrowheads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9478" y="3157453"/>
              <a:ext cx="1654175" cy="154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8"/>
            <p:cNvPicPr>
              <a:picLocks noChangeAspect="1" noChangeArrowheads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0775" y="3149503"/>
              <a:ext cx="1622425" cy="1425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9"/>
            <p:cNvPicPr>
              <a:picLocks noChangeAspect="1" noChangeArrowheads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3399" y="3157453"/>
              <a:ext cx="1590675" cy="140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73BFAF-D4DF-634A-8D0C-1D351BFA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44B01E4-C5E2-9443-84CC-962B7E92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5" y="6034002"/>
            <a:ext cx="9092107" cy="830997"/>
          </a:xfrm>
          <a:prstGeom prst="rect">
            <a:avLst/>
          </a:prstGeom>
          <a:solidFill>
            <a:srgbClr val="FF8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>
                <a:solidFill>
                  <a:srgbClr val="FFFFFF"/>
                </a:solidFill>
              </a:rPr>
              <a:t>Oddball: Spotting anomalies in weighted graphs</a:t>
            </a:r>
            <a:r>
              <a:rPr lang="en-US" sz="2400" b="1" dirty="0">
                <a:solidFill>
                  <a:srgbClr val="FFFFFF"/>
                </a:solidFill>
              </a:rPr>
              <a:t>, Leman Akoglu, Mary </a:t>
            </a:r>
            <a:r>
              <a:rPr lang="en-US" sz="2400" b="1" dirty="0" err="1">
                <a:solidFill>
                  <a:srgbClr val="FFFFFF"/>
                </a:solidFill>
              </a:rPr>
              <a:t>McGlohon</a:t>
            </a:r>
            <a:r>
              <a:rPr lang="en-US" sz="2400" b="1" dirty="0">
                <a:solidFill>
                  <a:srgbClr val="FFFFFF"/>
                </a:solidFill>
              </a:rPr>
              <a:t>, Christos Faloutsos, </a:t>
            </a:r>
            <a:r>
              <a:rPr lang="en-US" sz="2400" b="1" i="1" dirty="0">
                <a:solidFill>
                  <a:srgbClr val="FFFFFF"/>
                </a:solidFill>
              </a:rPr>
              <a:t>PAKDD</a:t>
            </a:r>
            <a:r>
              <a:rPr lang="en-US" sz="2400" b="1" dirty="0">
                <a:solidFill>
                  <a:srgbClr val="FFFFFF"/>
                </a:solidFill>
              </a:rPr>
              <a:t> 2010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E7DE574-D37B-1542-9211-12132D8AF845}"/>
              </a:ext>
            </a:extLst>
          </p:cNvPr>
          <p:cNvSpPr/>
          <p:nvPr/>
        </p:nvSpPr>
        <p:spPr bwMode="auto">
          <a:xfrm>
            <a:off x="404261" y="3305893"/>
            <a:ext cx="8489482" cy="1836006"/>
          </a:xfrm>
          <a:prstGeom prst="round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sm" len="sm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62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DF69-948A-8149-A676-8D6EA2D3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P1.3.1.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D0B97-71DF-3147-9690-794FC3B99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node(s) are strange?</a:t>
            </a:r>
          </a:p>
          <a:p>
            <a:pPr lvl="1"/>
            <a:r>
              <a:rPr lang="en-US" dirty="0"/>
              <a:t>Q: How to start?</a:t>
            </a:r>
          </a:p>
          <a:p>
            <a:pPr lvl="1"/>
            <a:r>
              <a:rPr lang="en-US" dirty="0"/>
              <a:t>A: egonet; and extract node features</a:t>
            </a:r>
          </a:p>
          <a:p>
            <a:pPr lvl="1"/>
            <a:r>
              <a:rPr lang="en-US" dirty="0"/>
              <a:t>Q’: which features?</a:t>
            </a:r>
          </a:p>
          <a:p>
            <a:pPr lvl="1"/>
            <a:r>
              <a:rPr lang="en-US" dirty="0"/>
              <a:t>A’: ART! Infinite! Pick a few, e.g.: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24557-0ACD-5B41-9409-91BD3BE2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BD683-4CC7-8F4F-97C0-75C45EBA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115BD-69E7-6348-814E-C851F395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9C818D1-577F-7D4C-A348-20DBD95EB833}"/>
              </a:ext>
            </a:extLst>
          </p:cNvPr>
          <p:cNvSpPr/>
          <p:nvPr/>
        </p:nvSpPr>
        <p:spPr bwMode="auto">
          <a:xfrm rot="21227751">
            <a:off x="2459179" y="4675794"/>
            <a:ext cx="5685182" cy="1192696"/>
          </a:xfrm>
          <a:prstGeom prst="roundRect">
            <a:avLst/>
          </a:prstGeom>
          <a:noFill/>
          <a:ln w="41275" cap="flat" cmpd="sng" algn="ctr">
            <a:solidFill>
              <a:srgbClr val="C0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rtlCol="0" anchor="ctr"/>
          <a:lstStyle/>
          <a:p>
            <a:pPr algn="l"/>
            <a:r>
              <a:rPr lang="en-US" dirty="0">
                <a:latin typeface="+mn-lt"/>
              </a:rPr>
              <a:t>KDD2020 ADS Panel: In ML </a:t>
            </a:r>
          </a:p>
          <a:p>
            <a:pPr algn="l"/>
            <a:r>
              <a:rPr lang="en-US" dirty="0">
                <a:latin typeface="+mn-lt"/>
              </a:rPr>
              <a:t>‘</a:t>
            </a:r>
            <a:r>
              <a:rPr lang="en-US" i="1" dirty="0">
                <a:latin typeface="+mn-lt"/>
              </a:rPr>
              <a:t>feature engineering is the hardest part</a:t>
            </a:r>
            <a:r>
              <a:rPr lang="en-US" dirty="0">
                <a:latin typeface="+mn-lt"/>
              </a:rPr>
              <a:t>’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872DD0-8618-2D43-A091-CDB0C0B4C46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884" y="4517571"/>
            <a:ext cx="1377343" cy="103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0654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304800" y="1496392"/>
            <a:ext cx="8610600" cy="437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14350" indent="-514350" algn="l">
              <a:buFont typeface="Wingdings" charset="0"/>
              <a:buChar char="§"/>
            </a:pPr>
            <a:r>
              <a:rPr lang="en-US" sz="2800" i="1" dirty="0">
                <a:solidFill>
                  <a:srgbClr val="A53926"/>
                </a:solidFill>
                <a:latin typeface="Georgia" charset="0"/>
              </a:rPr>
              <a:t>N</a:t>
            </a:r>
            <a:r>
              <a:rPr lang="en-US" sz="2800" i="1" baseline="-25000" dirty="0">
                <a:solidFill>
                  <a:srgbClr val="A53926"/>
                </a:solidFill>
                <a:latin typeface="Georgia" charset="0"/>
              </a:rPr>
              <a:t>i</a:t>
            </a:r>
            <a:r>
              <a:rPr lang="en-US" sz="2800" dirty="0">
                <a:solidFill>
                  <a:srgbClr val="A53926"/>
                </a:solidFill>
              </a:rPr>
              <a:t>: </a:t>
            </a:r>
            <a:r>
              <a:rPr lang="en-US" sz="2800" dirty="0"/>
              <a:t>number of neighbors (degree) of ego </a:t>
            </a:r>
            <a:r>
              <a:rPr lang="en-US" sz="2800" i="1" dirty="0" err="1">
                <a:latin typeface="Georgia" charset="0"/>
              </a:rPr>
              <a:t>i</a:t>
            </a:r>
            <a:endParaRPr lang="en-US" sz="2800" i="1" dirty="0">
              <a:latin typeface="Georgia" charset="0"/>
            </a:endParaRPr>
          </a:p>
          <a:p>
            <a:pPr marL="514350" indent="-514350" algn="l">
              <a:buFont typeface="Wingdings" charset="0"/>
              <a:buChar char="§"/>
            </a:pPr>
            <a:r>
              <a:rPr lang="en-US" sz="2800" i="1" dirty="0" err="1">
                <a:solidFill>
                  <a:srgbClr val="A53926"/>
                </a:solidFill>
                <a:latin typeface="Georgia" charset="0"/>
              </a:rPr>
              <a:t>E</a:t>
            </a:r>
            <a:r>
              <a:rPr lang="en-US" sz="2800" i="1" baseline="-25000" dirty="0" err="1">
                <a:solidFill>
                  <a:srgbClr val="A53926"/>
                </a:solidFill>
                <a:latin typeface="Georgia" charset="0"/>
              </a:rPr>
              <a:t>i</a:t>
            </a:r>
            <a:r>
              <a:rPr lang="en-US" sz="2800" dirty="0">
                <a:solidFill>
                  <a:srgbClr val="A53926"/>
                </a:solidFill>
              </a:rPr>
              <a:t>: </a:t>
            </a:r>
            <a:r>
              <a:rPr lang="en-US" sz="2800" dirty="0"/>
              <a:t>number of edges in </a:t>
            </a:r>
            <a:r>
              <a:rPr lang="en-US" sz="2800" dirty="0" err="1"/>
              <a:t>egonet</a:t>
            </a:r>
            <a:r>
              <a:rPr lang="en-US" sz="2800" dirty="0"/>
              <a:t> </a:t>
            </a:r>
            <a:r>
              <a:rPr lang="en-US" sz="2800" i="1" dirty="0" err="1">
                <a:latin typeface="Georgia" charset="0"/>
              </a:rPr>
              <a:t>i</a:t>
            </a:r>
            <a:endParaRPr lang="en-US" sz="2800" i="1" dirty="0">
              <a:latin typeface="Georgia" charset="0"/>
            </a:endParaRPr>
          </a:p>
          <a:p>
            <a:pPr marL="514350" indent="-514350" algn="l">
              <a:buFont typeface="Wingdings" charset="0"/>
              <a:buChar char="§"/>
            </a:pPr>
            <a:endParaRPr lang="en-US" sz="2800" i="1" dirty="0">
              <a:latin typeface="Georgia" charset="0"/>
            </a:endParaRPr>
          </a:p>
          <a:p>
            <a:pPr marL="514350" indent="-514350" algn="l">
              <a:buFont typeface="Wingdings" charset="0"/>
              <a:buChar char="§"/>
            </a:pPr>
            <a:endParaRPr lang="en-US" sz="2800" dirty="0"/>
          </a:p>
          <a:p>
            <a:pPr marL="514350" indent="-514350" algn="l">
              <a:buFont typeface="Wingdings" charset="0"/>
              <a:buChar char="§"/>
            </a:pPr>
            <a:r>
              <a:rPr lang="en-US" sz="2800" i="1" dirty="0">
                <a:solidFill>
                  <a:srgbClr val="A53926"/>
                </a:solidFill>
                <a:latin typeface="Georgia" charset="0"/>
              </a:rPr>
              <a:t>W</a:t>
            </a:r>
            <a:r>
              <a:rPr lang="en-US" sz="2800" i="1" baseline="-25000" dirty="0">
                <a:solidFill>
                  <a:srgbClr val="A53926"/>
                </a:solidFill>
                <a:latin typeface="Georgia" charset="0"/>
              </a:rPr>
              <a:t>i</a:t>
            </a:r>
            <a:r>
              <a:rPr lang="en-US" sz="2800" dirty="0">
                <a:solidFill>
                  <a:srgbClr val="A53926"/>
                </a:solidFill>
              </a:rPr>
              <a:t>: </a:t>
            </a:r>
            <a:r>
              <a:rPr lang="en-US" sz="2800" dirty="0"/>
              <a:t>total weight of </a:t>
            </a:r>
            <a:r>
              <a:rPr lang="en-US" sz="2800" dirty="0" err="1"/>
              <a:t>egonet</a:t>
            </a:r>
            <a:r>
              <a:rPr lang="en-US" sz="2800" dirty="0"/>
              <a:t> </a:t>
            </a:r>
            <a:r>
              <a:rPr lang="en-US" sz="2800" i="1" dirty="0" err="1">
                <a:latin typeface="Georgia" charset="0"/>
              </a:rPr>
              <a:t>i</a:t>
            </a:r>
            <a:endParaRPr lang="en-US" sz="2800" dirty="0"/>
          </a:p>
          <a:p>
            <a:pPr marL="514350" indent="-514350" algn="l">
              <a:buFont typeface="Wingdings" charset="0"/>
              <a:buChar char="§"/>
            </a:pPr>
            <a:r>
              <a:rPr lang="el-GR" sz="2800" i="1" dirty="0">
                <a:solidFill>
                  <a:schemeClr val="tx2">
                    <a:lumMod val="75000"/>
                  </a:schemeClr>
                </a:solidFill>
                <a:latin typeface="Georgia" charset="0"/>
              </a:rPr>
              <a:t>λ</a:t>
            </a:r>
            <a:r>
              <a:rPr lang="en-US" sz="2800" i="1" baseline="-25000" dirty="0" err="1">
                <a:solidFill>
                  <a:schemeClr val="tx2">
                    <a:lumMod val="75000"/>
                  </a:schemeClr>
                </a:solidFill>
                <a:latin typeface="Georgia" charset="0"/>
              </a:rPr>
              <a:t>w,i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2800" dirty="0"/>
              <a:t>principal eigenvalue of the </a:t>
            </a:r>
            <a:r>
              <a:rPr lang="en-US" sz="2800" dirty="0">
                <a:solidFill>
                  <a:srgbClr val="A53926"/>
                </a:solidFill>
              </a:rPr>
              <a:t>weighted</a:t>
            </a:r>
            <a:r>
              <a:rPr lang="en-US" sz="2800" dirty="0">
                <a:solidFill>
                  <a:schemeClr val="bg2"/>
                </a:solidFill>
              </a:rPr>
              <a:t> 		   	   </a:t>
            </a:r>
            <a:r>
              <a:rPr lang="en-US" sz="2800" dirty="0"/>
              <a:t>adjacency matrix of </a:t>
            </a:r>
            <a:r>
              <a:rPr lang="en-US" sz="2800" dirty="0" err="1"/>
              <a:t>egonet</a:t>
            </a:r>
            <a:r>
              <a:rPr lang="en-US" sz="2800" dirty="0"/>
              <a:t> </a:t>
            </a:r>
            <a:r>
              <a:rPr lang="en-US" sz="2800" i="1" dirty="0" err="1">
                <a:latin typeface="Georgia" charset="0"/>
              </a:rPr>
              <a:t>i</a:t>
            </a:r>
            <a:endParaRPr lang="en-US" sz="2800" i="1" dirty="0">
              <a:latin typeface="Georgia" charset="0"/>
            </a:endParaRPr>
          </a:p>
          <a:p>
            <a:pPr marL="514350" indent="-514350">
              <a:buFont typeface="Times New Roman" charset="0"/>
              <a:buNone/>
            </a:pPr>
            <a:endParaRPr lang="en-US" sz="2800" i="1" dirty="0">
              <a:latin typeface="Georgi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A7B99-FC7E-AC43-B41E-A99A9A519522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48790" y="5750004"/>
            <a:ext cx="71483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Oddball: Spotting anomalies in weighted graphs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Leman Akoglu, Mary </a:t>
            </a:r>
            <a:r>
              <a:rPr lang="en-US" sz="2400" dirty="0" err="1">
                <a:solidFill>
                  <a:srgbClr val="FFFFFF"/>
                </a:solidFill>
              </a:rPr>
              <a:t>McGlohon</a:t>
            </a:r>
            <a:r>
              <a:rPr lang="en-US" sz="2400" dirty="0">
                <a:solidFill>
                  <a:srgbClr val="FFFFFF"/>
                </a:solidFill>
              </a:rPr>
              <a:t>, Christos Faloutsos</a:t>
            </a:r>
          </a:p>
          <a:p>
            <a:r>
              <a:rPr lang="en-US" sz="2400" i="1" dirty="0">
                <a:solidFill>
                  <a:srgbClr val="FFFFFF"/>
                </a:solidFill>
              </a:rPr>
              <a:t>PAKDD</a:t>
            </a:r>
            <a:r>
              <a:rPr lang="en-US" sz="2400" dirty="0">
                <a:solidFill>
                  <a:srgbClr val="FFFFFF"/>
                </a:solidFill>
              </a:rPr>
              <a:t> 2010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Ego-net Patterns </a:t>
            </a:r>
          </a:p>
        </p:txBody>
      </p:sp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7101" y="2934335"/>
            <a:ext cx="823111" cy="766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0" y="4653963"/>
            <a:ext cx="11430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5200" y="4653963"/>
            <a:ext cx="11430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8492" y="2427288"/>
            <a:ext cx="969463" cy="82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00954" y="2383161"/>
            <a:ext cx="927538" cy="870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95FB81-E4F1-BF40-AA3D-35C7209A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A02CFA-6770-7D45-B651-7B995F8F3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7CFFF0-828B-0E4C-9C42-53166DF8317B}"/>
              </a:ext>
            </a:extLst>
          </p:cNvPr>
          <p:cNvSpPr txBox="1"/>
          <p:nvPr/>
        </p:nvSpPr>
        <p:spPr>
          <a:xfrm>
            <a:off x="28575" y="6034002"/>
            <a:ext cx="9092107" cy="830997"/>
          </a:xfrm>
          <a:prstGeom prst="rect">
            <a:avLst/>
          </a:prstGeom>
          <a:solidFill>
            <a:srgbClr val="FF8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>
                <a:solidFill>
                  <a:srgbClr val="FFFFFF"/>
                </a:solidFill>
              </a:rPr>
              <a:t>Oddball: Spotting anomalies in weighted graphs</a:t>
            </a:r>
            <a:r>
              <a:rPr lang="en-US" sz="2400" b="1" dirty="0">
                <a:solidFill>
                  <a:srgbClr val="FFFFFF"/>
                </a:solidFill>
              </a:rPr>
              <a:t>, Leman Akoglu, Mary </a:t>
            </a:r>
            <a:r>
              <a:rPr lang="en-US" sz="2400" b="1" dirty="0" err="1">
                <a:solidFill>
                  <a:srgbClr val="FFFFFF"/>
                </a:solidFill>
              </a:rPr>
              <a:t>McGlohon</a:t>
            </a:r>
            <a:r>
              <a:rPr lang="en-US" sz="2400" b="1" dirty="0">
                <a:solidFill>
                  <a:srgbClr val="FFFFFF"/>
                </a:solidFill>
              </a:rPr>
              <a:t>, Christos Faloutsos, </a:t>
            </a:r>
            <a:r>
              <a:rPr lang="en-US" sz="2400" b="1" i="1" dirty="0">
                <a:solidFill>
                  <a:srgbClr val="FFFFFF"/>
                </a:solidFill>
              </a:rPr>
              <a:t>PAKDD</a:t>
            </a:r>
            <a:r>
              <a:rPr lang="en-US" sz="2400" b="1" dirty="0">
                <a:solidFill>
                  <a:srgbClr val="FFFFFF"/>
                </a:solidFill>
              </a:rPr>
              <a:t> 2010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A9937F3-1303-D342-8532-0CEE9E73D85C}"/>
              </a:ext>
            </a:extLst>
          </p:cNvPr>
          <p:cNvSpPr/>
          <p:nvPr/>
        </p:nvSpPr>
        <p:spPr bwMode="auto">
          <a:xfrm>
            <a:off x="142875" y="3143250"/>
            <a:ext cx="8529638" cy="260675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23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1">
      <a:dk1>
        <a:srgbClr val="000066"/>
      </a:dk1>
      <a:lt1>
        <a:srgbClr val="FFFFFF"/>
      </a:lt1>
      <a:dk2>
        <a:srgbClr val="A50021"/>
      </a:dk2>
      <a:lt2>
        <a:srgbClr val="808080"/>
      </a:lt2>
      <a:accent1>
        <a:srgbClr val="FF3300"/>
      </a:accent1>
      <a:accent2>
        <a:srgbClr val="FF3300"/>
      </a:accent2>
      <a:accent3>
        <a:srgbClr val="FFFFFF"/>
      </a:accent3>
      <a:accent4>
        <a:srgbClr val="000056"/>
      </a:accent4>
      <a:accent5>
        <a:srgbClr val="FFADAA"/>
      </a:accent5>
      <a:accent6>
        <a:srgbClr val="E72D00"/>
      </a:accent6>
      <a:hlink>
        <a:srgbClr val="3366FF"/>
      </a:hlink>
      <a:folHlink>
        <a:srgbClr val="B2B2B2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/>
      <a:lstStyle/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0066FF"/>
        </a:dk1>
        <a:lt1>
          <a:srgbClr val="FFFFFF"/>
        </a:lt1>
        <a:dk2>
          <a:srgbClr val="FF33CC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56DA"/>
        </a:accent4>
        <a:accent5>
          <a:srgbClr val="FFADAA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0000CC"/>
        </a:dk1>
        <a:lt1>
          <a:srgbClr val="FFFFFF"/>
        </a:lt1>
        <a:dk2>
          <a:srgbClr val="CC0000"/>
        </a:dk2>
        <a:lt2>
          <a:srgbClr val="808080"/>
        </a:lt2>
        <a:accent1>
          <a:srgbClr val="FFFFFF"/>
        </a:accent1>
        <a:accent2>
          <a:srgbClr val="FF3300"/>
        </a:accent2>
        <a:accent3>
          <a:srgbClr val="FFFFFF"/>
        </a:accent3>
        <a:accent4>
          <a:srgbClr val="0000AE"/>
        </a:accent4>
        <a:accent5>
          <a:srgbClr val="FFFFFF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0000CC"/>
        </a:dk1>
        <a:lt1>
          <a:srgbClr val="FFFFFF"/>
        </a:lt1>
        <a:dk2>
          <a:srgbClr val="CC0000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00AE"/>
        </a:accent4>
        <a:accent5>
          <a:srgbClr val="FFADAA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000066"/>
        </a:dk1>
        <a:lt1>
          <a:srgbClr val="FFFFFF"/>
        </a:lt1>
        <a:dk2>
          <a:srgbClr val="A50021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0056"/>
        </a:accent4>
        <a:accent5>
          <a:srgbClr val="FFADAA"/>
        </a:accent5>
        <a:accent6>
          <a:srgbClr val="E72D00"/>
        </a:accent6>
        <a:hlink>
          <a:srgbClr val="3366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12666</TotalTime>
  <Words>517</Words>
  <Application>Microsoft Macintosh PowerPoint</Application>
  <PresentationFormat>On-screen Show (4:3)</PresentationFormat>
  <Paragraphs>107</Paragraphs>
  <Slides>14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  <vt:variant>
        <vt:lpstr>Custom Shows</vt:lpstr>
      </vt:variant>
      <vt:variant>
        <vt:i4>1</vt:i4>
      </vt:variant>
    </vt:vector>
  </HeadingPairs>
  <TitlesOfParts>
    <vt:vector size="20" baseType="lpstr">
      <vt:lpstr>Arial</vt:lpstr>
      <vt:lpstr>Georgia</vt:lpstr>
      <vt:lpstr>Times New Roman</vt:lpstr>
      <vt:lpstr>Wingdings</vt:lpstr>
      <vt:lpstr>template</vt:lpstr>
      <vt:lpstr>Anomaly detection in graphs - past, present and future.</vt:lpstr>
      <vt:lpstr>Thank you!</vt:lpstr>
      <vt:lpstr>Roadmap</vt:lpstr>
      <vt:lpstr>PowerPoint Presentation</vt:lpstr>
      <vt:lpstr>P1.3.1. Outliers</vt:lpstr>
      <vt:lpstr>P1.3.1. Outliers</vt:lpstr>
      <vt:lpstr>Ego-net Patterns: Which is strange?</vt:lpstr>
      <vt:lpstr>P1.3.1. Outliers</vt:lpstr>
      <vt:lpstr>Ego-net Patterns </vt:lpstr>
      <vt:lpstr>Pattern: Ego-net Power Law Density</vt:lpstr>
      <vt:lpstr>Pattern: Ego-net Power Law Density</vt:lpstr>
      <vt:lpstr>PowerPoint Presentation</vt:lpstr>
      <vt:lpstr>PowerPoint Presentation</vt:lpstr>
      <vt:lpstr>Thank you!</vt:lpstr>
      <vt:lpstr>short version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large graphs</dc:title>
  <dc:creator>Christos Faloutsos</dc:creator>
  <dc:description>NYU - WIN 2009_x000d_
_x000d_
</dc:description>
  <cp:lastModifiedBy>Christos Nick Faloutsos</cp:lastModifiedBy>
  <cp:revision>1949</cp:revision>
  <cp:lastPrinted>2016-06-19T14:14:08Z</cp:lastPrinted>
  <dcterms:created xsi:type="dcterms:W3CDTF">2017-06-13T01:24:20Z</dcterms:created>
  <dcterms:modified xsi:type="dcterms:W3CDTF">2021-05-01T19:08:36Z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christos@cs.cmu.edu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C:\WINDOWS\DESKTOP\junk\salerno</vt:lpwstr>
  </property>
</Properties>
</file>