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1334" r:id="rId2"/>
    <p:sldId id="2993" r:id="rId3"/>
    <p:sldId id="2577" r:id="rId4"/>
    <p:sldId id="3397" r:id="rId5"/>
    <p:sldId id="3343" r:id="rId6"/>
    <p:sldId id="3344" r:id="rId7"/>
    <p:sldId id="2811" r:id="rId8"/>
    <p:sldId id="3214" r:id="rId9"/>
    <p:sldId id="2813" r:id="rId10"/>
    <p:sldId id="2814" r:id="rId11"/>
    <p:sldId id="3396" r:id="rId12"/>
    <p:sldId id="3398" r:id="rId13"/>
    <p:sldId id="3399" r:id="rId14"/>
    <p:sldId id="2994" r:id="rId15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808000"/>
    <a:srgbClr val="FF8000"/>
    <a:srgbClr val="008080"/>
    <a:srgbClr val="FFCC66"/>
    <a:srgbClr val="FFFF66"/>
    <a:srgbClr val="800080"/>
    <a:srgbClr val="66CC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8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03702-E3B2-654C-98F0-399E58996BFD}"/>
              </a:ext>
            </a:extLst>
          </p:cNvPr>
          <p:cNvSpPr txBox="1"/>
          <p:nvPr/>
        </p:nvSpPr>
        <p:spPr>
          <a:xfrm>
            <a:off x="5403156" y="3048977"/>
            <a:ext cx="18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Enron CEO</a:t>
            </a:r>
          </a:p>
        </p:txBody>
      </p:sp>
    </p:spTree>
    <p:extLst>
      <p:ext uri="{BB962C8B-B14F-4D97-AF65-F5344CB8AC3E}">
        <p14:creationId xmlns:p14="http://schemas.microsoft.com/office/powerpoint/2010/main" val="186361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58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80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Thank you!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13" y="4253835"/>
            <a:ext cx="1259504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5" y="4253835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C761-CD8B-BF48-8502-2A67FDE0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61" y="4253835"/>
            <a:ext cx="1524000" cy="1524000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438" y="1447800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1C1DA4-49D4-F341-9933-920C100EEC6D}"/>
              </a:ext>
            </a:extLst>
          </p:cNvPr>
          <p:cNvSpPr/>
          <p:nvPr/>
        </p:nvSpPr>
        <p:spPr bwMode="auto">
          <a:xfrm>
            <a:off x="567559" y="472966"/>
            <a:ext cx="8208579" cy="495037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9" y="1524000"/>
            <a:ext cx="6201103" cy="4648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Prof. Reddy</a:t>
            </a:r>
          </a:p>
          <a:p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Why study anomalies?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23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04E6B-12D2-0E48-B0C4-910DA2DB0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87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A1: egonet; and extract node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2B29E-80CF-2F48-AC14-B5251FDF98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789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Patterns: Which is strange?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13" descr="phot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0262" y="5144469"/>
            <a:ext cx="641845" cy="862738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5141899"/>
            <a:ext cx="667520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037" y="5141899"/>
            <a:ext cx="668621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4AC085-12A9-CE40-919C-F8B33AB17C43}"/>
              </a:ext>
            </a:extLst>
          </p:cNvPr>
          <p:cNvGrpSpPr/>
          <p:nvPr/>
        </p:nvGrpSpPr>
        <p:grpSpPr>
          <a:xfrm>
            <a:off x="744538" y="1773237"/>
            <a:ext cx="7729536" cy="3113010"/>
            <a:chOff x="744538" y="1587493"/>
            <a:chExt cx="7729536" cy="311301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1587493"/>
              <a:ext cx="156527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1587493"/>
              <a:ext cx="172402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412" y="1587493"/>
              <a:ext cx="16637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1587493"/>
              <a:ext cx="1566863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06" y="3120149"/>
              <a:ext cx="1557337" cy="153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478" y="3157453"/>
              <a:ext cx="1654175" cy="154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5" y="3149503"/>
              <a:ext cx="1622425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3157453"/>
              <a:ext cx="1590675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BFAF-D4DF-634A-8D0C-1D351BFA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4B01E4-C5E2-9443-84CC-962B7E92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7DE574-D37B-1542-9211-12132D8AF845}"/>
              </a:ext>
            </a:extLst>
          </p:cNvPr>
          <p:cNvSpPr/>
          <p:nvPr/>
        </p:nvSpPr>
        <p:spPr bwMode="auto">
          <a:xfrm>
            <a:off x="404261" y="3305893"/>
            <a:ext cx="8489482" cy="183600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A: egonet; and extract node features</a:t>
            </a:r>
          </a:p>
          <a:p>
            <a:pPr lvl="1"/>
            <a:r>
              <a:rPr lang="en-US" dirty="0"/>
              <a:t>Q’: which features?</a:t>
            </a:r>
          </a:p>
          <a:p>
            <a:pPr lvl="1"/>
            <a:r>
              <a:rPr lang="en-US" dirty="0"/>
              <a:t>A’: ART! Infinite! Pick a few, e.g.: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C818D1-577F-7D4C-A348-20DBD95EB833}"/>
              </a:ext>
            </a:extLst>
          </p:cNvPr>
          <p:cNvSpPr/>
          <p:nvPr/>
        </p:nvSpPr>
        <p:spPr bwMode="auto">
          <a:xfrm rot="21227751">
            <a:off x="2459179" y="4675794"/>
            <a:ext cx="5685182" cy="1192696"/>
          </a:xfrm>
          <a:prstGeom prst="round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l"/>
            <a:r>
              <a:rPr lang="en-US" dirty="0">
                <a:latin typeface="+mn-lt"/>
              </a:rPr>
              <a:t>KDD2020 ADS Panel: In ML </a:t>
            </a:r>
          </a:p>
          <a:p>
            <a:pPr algn="l"/>
            <a:r>
              <a:rPr lang="en-US" dirty="0">
                <a:latin typeface="+mn-lt"/>
              </a:rPr>
              <a:t>‘</a:t>
            </a:r>
            <a:r>
              <a:rPr lang="en-US" i="1" dirty="0">
                <a:latin typeface="+mn-lt"/>
              </a:rPr>
              <a:t>feature engineering is the hardest part</a:t>
            </a:r>
            <a:r>
              <a:rPr lang="en-US" dirty="0">
                <a:latin typeface="+mn-lt"/>
              </a:rPr>
              <a:t>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72DD0-8618-2D43-A091-CDB0C0B4C4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84" y="4517571"/>
            <a:ext cx="1377343" cy="10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065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04800" y="1496392"/>
            <a:ext cx="8610600" cy="43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N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neighbors (degree) of ego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 err="1">
                <a:solidFill>
                  <a:srgbClr val="A53926"/>
                </a:solidFill>
                <a:latin typeface="Georgia" charset="0"/>
              </a:rPr>
              <a:t>E</a:t>
            </a:r>
            <a:r>
              <a:rPr lang="en-US" sz="2800" i="1" baseline="-25000" dirty="0" err="1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edges in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W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total weight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l-GR" sz="2800" i="1" dirty="0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λ</a:t>
            </a:r>
            <a:r>
              <a:rPr lang="en-US" sz="2800" i="1" baseline="-25000" dirty="0" err="1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w,i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/>
              <a:t>principal eigenvalue of the </a:t>
            </a:r>
            <a:r>
              <a:rPr lang="en-US" sz="2800" dirty="0">
                <a:solidFill>
                  <a:srgbClr val="A53926"/>
                </a:solidFill>
              </a:rPr>
              <a:t>weighted</a:t>
            </a:r>
            <a:r>
              <a:rPr lang="en-US" sz="2800" dirty="0">
                <a:solidFill>
                  <a:schemeClr val="bg2"/>
                </a:solidFill>
              </a:rPr>
              <a:t> 		   	   </a:t>
            </a:r>
            <a:r>
              <a:rPr lang="en-US" sz="2800" dirty="0"/>
              <a:t>adjacency matrix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>
              <a:buFont typeface="Times New Roman" charset="0"/>
              <a:buNone/>
            </a:pPr>
            <a:endParaRPr lang="en-US" sz="2800" i="1" dirty="0"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 </a:t>
            </a: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7101" y="2934335"/>
            <a:ext cx="823111" cy="7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4653963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653963"/>
            <a:ext cx="11430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8492" y="2427288"/>
            <a:ext cx="969463" cy="8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954" y="2383161"/>
            <a:ext cx="927538" cy="8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FB81-E4F1-BF40-AA3D-35C7209A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A02CFA-6770-7D45-B651-7B995F8F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CFFF0-828B-0E4C-9C42-53166DF8317B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9937F3-1303-D342-8532-0CEE9E73D85C}"/>
              </a:ext>
            </a:extLst>
          </p:cNvPr>
          <p:cNvSpPr/>
          <p:nvPr/>
        </p:nvSpPr>
        <p:spPr bwMode="auto">
          <a:xfrm>
            <a:off x="142875" y="3143250"/>
            <a:ext cx="8529638" cy="260675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3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12666</TotalTime>
  <Words>516</Words>
  <Application>Microsoft Macintosh PowerPoint</Application>
  <PresentationFormat>On-screen Show (4:3)</PresentationFormat>
  <Paragraphs>106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Georgia</vt:lpstr>
      <vt:lpstr>Times New Roman</vt:lpstr>
      <vt:lpstr>Wingdings</vt:lpstr>
      <vt:lpstr>template</vt:lpstr>
      <vt:lpstr>Anomaly detection in graphs - past, present and future.</vt:lpstr>
      <vt:lpstr>Thank you!</vt:lpstr>
      <vt:lpstr>Roadmap</vt:lpstr>
      <vt:lpstr>PowerPoint Presentation</vt:lpstr>
      <vt:lpstr>P1.3.1. Outliers</vt:lpstr>
      <vt:lpstr>P1.3.1. Outliers</vt:lpstr>
      <vt:lpstr>Ego-net Patterns: Which is strange?</vt:lpstr>
      <vt:lpstr>P1.3.1. Outliers</vt:lpstr>
      <vt:lpstr>Ego-net Patterns </vt:lpstr>
      <vt:lpstr>Pattern: Ego-net Power Law Density</vt:lpstr>
      <vt:lpstr>Pattern: Ego-net Power Law Density</vt:lpstr>
      <vt:lpstr>PowerPoint Presentation</vt:lpstr>
      <vt:lpstr>PowerPoint Presentation</vt:lpstr>
      <vt:lpstr>Thank you!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1947</cp:revision>
  <cp:lastPrinted>2016-06-19T14:14:08Z</cp:lastPrinted>
  <dcterms:created xsi:type="dcterms:W3CDTF">2017-06-13T01:24:20Z</dcterms:created>
  <dcterms:modified xsi:type="dcterms:W3CDTF">2021-05-01T19:08:50Z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