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7315200" cy="9601200"/>
  <p:embeddedFontLs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1" roundtripDataSignature="AMtx7mhyu0ikD5+DNdM1jFLVFrrALokn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3" orient="horz"/>
        <p:guide pos="2303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GillSans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655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655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87e5959aa_1_425:notes"/>
          <p:cNvSpPr txBox="1"/>
          <p:nvPr>
            <p:ph idx="2" type="hdr"/>
          </p:nvPr>
        </p:nvSpPr>
        <p:spPr>
          <a:xfrm>
            <a:off x="0" y="0"/>
            <a:ext cx="31701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Faloutsos</a:t>
            </a:r>
            <a:endParaRPr/>
          </a:p>
        </p:txBody>
      </p:sp>
      <p:sp>
        <p:nvSpPr>
          <p:cNvPr id="284" name="Google Shape;284;gd87e5959aa_1_425:notes"/>
          <p:cNvSpPr txBox="1"/>
          <p:nvPr>
            <p:ph idx="12" type="sldNum"/>
          </p:nvPr>
        </p:nvSpPr>
        <p:spPr>
          <a:xfrm>
            <a:off x="4146550" y="9132888"/>
            <a:ext cx="31701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gd87e5959aa_1_425:notes"/>
          <p:cNvSpPr/>
          <p:nvPr>
            <p:ph idx="3" type="sldImg"/>
          </p:nvPr>
        </p:nvSpPr>
        <p:spPr>
          <a:xfrm>
            <a:off x="1287463" y="728663"/>
            <a:ext cx="4741800" cy="35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gd87e5959aa_1_425:notes"/>
          <p:cNvSpPr txBox="1"/>
          <p:nvPr>
            <p:ph idx="1" type="body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6d94ea843_0_121:notes"/>
          <p:cNvSpPr txBox="1"/>
          <p:nvPr>
            <p:ph idx="1" type="body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gd6d94ea843_0_121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6d94ea843_0_112:notes"/>
          <p:cNvSpPr txBox="1"/>
          <p:nvPr>
            <p:ph idx="1" type="body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gd6d94ea843_0_112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2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12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2" name="Google Shape;292;p2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2:notes"/>
          <p:cNvSpPr txBox="1"/>
          <p:nvPr>
            <p:ph idx="3" type="hdr"/>
          </p:nvPr>
        </p:nvSpPr>
        <p:spPr>
          <a:xfrm>
            <a:off x="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Faloutsos</a:t>
            </a:r>
            <a:endParaRPr/>
          </a:p>
        </p:txBody>
      </p:sp>
      <p:sp>
        <p:nvSpPr>
          <p:cNvPr id="294" name="Google Shape;294;p2:notes"/>
          <p:cNvSpPr txBox="1"/>
          <p:nvPr>
            <p:ph idx="12" type="sldNum"/>
          </p:nvPr>
        </p:nvSpPr>
        <p:spPr>
          <a:xfrm>
            <a:off x="414655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87e5959aa_1_0:notes"/>
          <p:cNvSpPr/>
          <p:nvPr>
            <p:ph idx="2" type="sldImg"/>
          </p:nvPr>
        </p:nvSpPr>
        <p:spPr>
          <a:xfrm>
            <a:off x="1287463" y="728663"/>
            <a:ext cx="4741800" cy="35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3" name="Google Shape;303;gd87e5959aa_1_0:notes"/>
          <p:cNvSpPr txBox="1"/>
          <p:nvPr>
            <p:ph idx="1" type="body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gd87e5959aa_1_0:notes"/>
          <p:cNvSpPr txBox="1"/>
          <p:nvPr>
            <p:ph idx="3" type="hdr"/>
          </p:nvPr>
        </p:nvSpPr>
        <p:spPr>
          <a:xfrm>
            <a:off x="0" y="0"/>
            <a:ext cx="31701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Faloutsos</a:t>
            </a:r>
            <a:endParaRPr/>
          </a:p>
        </p:txBody>
      </p:sp>
      <p:sp>
        <p:nvSpPr>
          <p:cNvPr id="305" name="Google Shape;305;gd87e5959aa_1_0:notes"/>
          <p:cNvSpPr txBox="1"/>
          <p:nvPr>
            <p:ph idx="12" type="sldNum"/>
          </p:nvPr>
        </p:nvSpPr>
        <p:spPr>
          <a:xfrm>
            <a:off x="4146550" y="9132888"/>
            <a:ext cx="31701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5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6d94ea843_0_3:notes"/>
          <p:cNvSpPr txBox="1"/>
          <p:nvPr>
            <p:ph idx="1" type="body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gd6d94ea843_0_3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6d94ea843_0_10:notes"/>
          <p:cNvSpPr txBox="1"/>
          <p:nvPr>
            <p:ph idx="1" type="body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000066"/>
              </a:solidFill>
            </a:endParaRPr>
          </a:p>
        </p:txBody>
      </p:sp>
      <p:sp>
        <p:nvSpPr>
          <p:cNvPr id="335" name="Google Shape;335;gd6d94ea843_0_10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6d94ea843_0_17:notes"/>
          <p:cNvSpPr txBox="1"/>
          <p:nvPr>
            <p:ph idx="1" type="body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gd6d94ea843_0_17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6d94ea843_0_80:notes"/>
          <p:cNvSpPr txBox="1"/>
          <p:nvPr>
            <p:ph idx="1" type="body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gd6d94ea843_0_80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6d94ea843_0_90:notes"/>
          <p:cNvSpPr txBox="1"/>
          <p:nvPr>
            <p:ph idx="1" type="body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gd6d94ea843_0_90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d87e5959aa_1_439"/>
          <p:cNvSpPr txBox="1"/>
          <p:nvPr/>
        </p:nvSpPr>
        <p:spPr>
          <a:xfrm>
            <a:off x="615950" y="0"/>
            <a:ext cx="86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" name="Google Shape;18;gd87e5959aa_1_4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gd87e5959aa_1_439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gd87e5959aa_1_43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gd87e5959aa_1_439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d87e5959aa_1_439"/>
          <p:cNvSpPr txBox="1"/>
          <p:nvPr>
            <p:ph idx="11" type="ftr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d87e5959aa_1_439"/>
          <p:cNvSpPr txBox="1"/>
          <p:nvPr>
            <p:ph idx="12" type="sldNum"/>
          </p:nvPr>
        </p:nvSpPr>
        <p:spPr>
          <a:xfrm>
            <a:off x="6819900" y="6218439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87e5959aa_1_514"/>
          <p:cNvSpPr txBox="1"/>
          <p:nvPr/>
        </p:nvSpPr>
        <p:spPr>
          <a:xfrm>
            <a:off x="615950" y="0"/>
            <a:ext cx="86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gd87e5959aa_1_5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d87e5959aa_1_514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d87e5959aa_1_514"/>
          <p:cNvSpPr txBox="1"/>
          <p:nvPr>
            <p:ph idx="1" type="body"/>
          </p:nvPr>
        </p:nvSpPr>
        <p:spPr>
          <a:xfrm rot="5400000">
            <a:off x="2247900" y="-1143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6" name="Google Shape;96;gd87e5959aa_1_5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d87e5959aa_1_514"/>
          <p:cNvSpPr txBox="1"/>
          <p:nvPr>
            <p:ph idx="11" type="ftr"/>
          </p:nvPr>
        </p:nvSpPr>
        <p:spPr>
          <a:xfrm>
            <a:off x="3124199" y="6248400"/>
            <a:ext cx="328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d87e5959aa_1_5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87e5959aa_1_522"/>
          <p:cNvSpPr txBox="1"/>
          <p:nvPr/>
        </p:nvSpPr>
        <p:spPr>
          <a:xfrm>
            <a:off x="615950" y="0"/>
            <a:ext cx="86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gd87e5959aa_1_5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d87e5959aa_1_52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d87e5959aa_1_52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4" name="Google Shape;104;gd87e5959aa_1_5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d87e5959aa_1_522"/>
          <p:cNvSpPr txBox="1"/>
          <p:nvPr>
            <p:ph idx="11" type="ftr"/>
          </p:nvPr>
        </p:nvSpPr>
        <p:spPr>
          <a:xfrm>
            <a:off x="3124199" y="6248400"/>
            <a:ext cx="328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d87e5959aa_1_5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showMasterSp="0" type="txAndTwoObj">
  <p:cSld name="TEXT_AND_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87e5959aa_1_530"/>
          <p:cNvSpPr txBox="1"/>
          <p:nvPr/>
        </p:nvSpPr>
        <p:spPr>
          <a:xfrm>
            <a:off x="615950" y="0"/>
            <a:ext cx="86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gd87e5959aa_1_5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d87e5959aa_1_530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d87e5959aa_1_530"/>
          <p:cNvSpPr txBox="1"/>
          <p:nvPr>
            <p:ph idx="1" type="body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2" name="Google Shape;112;gd87e5959aa_1_530"/>
          <p:cNvSpPr txBox="1"/>
          <p:nvPr>
            <p:ph idx="2" type="body"/>
          </p:nvPr>
        </p:nvSpPr>
        <p:spPr>
          <a:xfrm>
            <a:off x="4648200" y="1447800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3" name="Google Shape;113;gd87e5959aa_1_530"/>
          <p:cNvSpPr txBox="1"/>
          <p:nvPr>
            <p:ph idx="3" type="body"/>
          </p:nvPr>
        </p:nvSpPr>
        <p:spPr>
          <a:xfrm>
            <a:off x="4648200" y="3848100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4" name="Google Shape;114;gd87e5959aa_1_5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d87e5959aa_1_530"/>
          <p:cNvSpPr txBox="1"/>
          <p:nvPr>
            <p:ph idx="11" type="ftr"/>
          </p:nvPr>
        </p:nvSpPr>
        <p:spPr>
          <a:xfrm>
            <a:off x="3124199" y="6248400"/>
            <a:ext cx="328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d87e5959aa_1_5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showMasterSp="0" type="clipArtAndTx">
  <p:cSld name="CLIPART_AND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87e5959aa_1_540"/>
          <p:cNvSpPr txBox="1"/>
          <p:nvPr/>
        </p:nvSpPr>
        <p:spPr>
          <a:xfrm>
            <a:off x="615950" y="0"/>
            <a:ext cx="86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gd87e5959aa_1_5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d87e5959aa_1_540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d87e5959aa_1_540"/>
          <p:cNvSpPr/>
          <p:nvPr>
            <p:ph idx="2" type="clipArt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2" name="Google Shape;122;gd87e5959aa_1_540"/>
          <p:cNvSpPr txBox="1"/>
          <p:nvPr>
            <p:ph idx="1" type="body"/>
          </p:nvPr>
        </p:nvSpPr>
        <p:spPr>
          <a:xfrm>
            <a:off x="46482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3" name="Google Shape;123;gd87e5959aa_1_5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d87e5959aa_1_540"/>
          <p:cNvSpPr txBox="1"/>
          <p:nvPr>
            <p:ph idx="11" type="ftr"/>
          </p:nvPr>
        </p:nvSpPr>
        <p:spPr>
          <a:xfrm>
            <a:off x="3124199" y="6248400"/>
            <a:ext cx="328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d87e5959aa_1_5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87e5959aa_1_549"/>
          <p:cNvSpPr txBox="1"/>
          <p:nvPr/>
        </p:nvSpPr>
        <p:spPr>
          <a:xfrm>
            <a:off x="615950" y="0"/>
            <a:ext cx="86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gd87e5959aa_1_5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d87e5959aa_1_549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d87e5959aa_1_549"/>
          <p:cNvSpPr txBox="1"/>
          <p:nvPr>
            <p:ph idx="1" type="body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1" name="Google Shape;131;gd87e5959aa_1_549"/>
          <p:cNvSpPr txBox="1"/>
          <p:nvPr>
            <p:ph idx="2" type="body"/>
          </p:nvPr>
        </p:nvSpPr>
        <p:spPr>
          <a:xfrm>
            <a:off x="46482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2" name="Google Shape;132;gd87e5959aa_1_54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d87e5959aa_1_549"/>
          <p:cNvSpPr txBox="1"/>
          <p:nvPr>
            <p:ph idx="11" type="ftr"/>
          </p:nvPr>
        </p:nvSpPr>
        <p:spPr>
          <a:xfrm>
            <a:off x="3124199" y="6248400"/>
            <a:ext cx="328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d87e5959aa_1_5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87e5959aa_1_558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d87e5959aa_1_558"/>
          <p:cNvSpPr/>
          <p:nvPr/>
        </p:nvSpPr>
        <p:spPr>
          <a:xfrm>
            <a:off x="-1" y="6445604"/>
            <a:ext cx="9144000" cy="419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d87e5959aa_1_558"/>
          <p:cNvSpPr/>
          <p:nvPr/>
        </p:nvSpPr>
        <p:spPr>
          <a:xfrm>
            <a:off x="-1" y="6445604"/>
            <a:ext cx="796800" cy="419100"/>
          </a:xfrm>
          <a:prstGeom prst="rect">
            <a:avLst/>
          </a:prstGeom>
          <a:solidFill>
            <a:srgbClr val="F96A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d87e5959aa_1_558"/>
          <p:cNvSpPr txBox="1"/>
          <p:nvPr>
            <p:ph type="title"/>
          </p:nvPr>
        </p:nvSpPr>
        <p:spPr>
          <a:xfrm>
            <a:off x="1143000" y="1122364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d87e5959aa_1_558"/>
          <p:cNvSpPr txBox="1"/>
          <p:nvPr>
            <p:ph idx="1" type="body"/>
          </p:nvPr>
        </p:nvSpPr>
        <p:spPr>
          <a:xfrm>
            <a:off x="1143000" y="3602037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1pPr>
            <a:lvl2pPr indent="-228600" lvl="1" marL="9144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indent="-228600" lvl="3" marL="18288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4pPr>
            <a:lvl5pPr indent="-228600" lvl="4" marL="22860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1" name="Google Shape;141;gd87e5959aa_1_558"/>
          <p:cNvSpPr txBox="1"/>
          <p:nvPr>
            <p:ph idx="12" type="sldNum"/>
          </p:nvPr>
        </p:nvSpPr>
        <p:spPr>
          <a:xfrm>
            <a:off x="8318207" y="6400059"/>
            <a:ext cx="197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170" name="Google Shape;170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178" name="Google Shape;178;p19"/>
          <p:cNvSpPr txBox="1"/>
          <p:nvPr>
            <p:ph idx="2" type="body"/>
          </p:nvPr>
        </p:nvSpPr>
        <p:spPr>
          <a:xfrm>
            <a:off x="46482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179" name="Google Shape;179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d87e5959aa_1_447"/>
          <p:cNvSpPr txBox="1"/>
          <p:nvPr/>
        </p:nvSpPr>
        <p:spPr>
          <a:xfrm>
            <a:off x="615950" y="0"/>
            <a:ext cx="86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" name="Google Shape;26;gd87e5959aa_1_4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gd87e5959aa_1_447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gd87e5959aa_1_44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gd87e5959aa_1_44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d87e5959aa_1_447"/>
          <p:cNvSpPr txBox="1"/>
          <p:nvPr>
            <p:ph idx="11" type="ftr"/>
          </p:nvPr>
        </p:nvSpPr>
        <p:spPr>
          <a:xfrm>
            <a:off x="3124199" y="6248400"/>
            <a:ext cx="328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gd87e5959aa_1_4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87" name="Google Shape;187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88" name="Google Shape;188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89" name="Google Shape;189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90" name="Google Shape;190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211" name="Google Shape;211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212" name="Google Shape;212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221" name="Google Shape;221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 rot="5400000">
            <a:off x="2247900" y="-1143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9" name="Google Shape;229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6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7" name="Google Shape;237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showMasterSp="0" type="txAndTwoObj">
  <p:cSld name="TEXT_AND_TWO_OBJECTS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5" name="Google Shape;245;p27"/>
          <p:cNvSpPr txBox="1"/>
          <p:nvPr>
            <p:ph idx="2" type="body"/>
          </p:nvPr>
        </p:nvSpPr>
        <p:spPr>
          <a:xfrm>
            <a:off x="4648200" y="1447800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6" name="Google Shape;246;p27"/>
          <p:cNvSpPr txBox="1"/>
          <p:nvPr>
            <p:ph idx="3" type="body"/>
          </p:nvPr>
        </p:nvSpPr>
        <p:spPr>
          <a:xfrm>
            <a:off x="4648200" y="3848100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7" name="Google Shape;247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showMasterSp="0" type="clipArtAndTx">
  <p:cSld name="CLIPART_AND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2" name="Google Shape;25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8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8"/>
          <p:cNvSpPr/>
          <p:nvPr>
            <p:ph idx="2" type="clipArt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46482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6" name="Google Shape;256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1" name="Google Shape;26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9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4" name="Google Shape;264;p29"/>
          <p:cNvSpPr txBox="1"/>
          <p:nvPr>
            <p:ph idx="2" type="body"/>
          </p:nvPr>
        </p:nvSpPr>
        <p:spPr>
          <a:xfrm>
            <a:off x="46482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d87e5959aa_1_455"/>
          <p:cNvSpPr txBox="1"/>
          <p:nvPr/>
        </p:nvSpPr>
        <p:spPr>
          <a:xfrm>
            <a:off x="615950" y="0"/>
            <a:ext cx="86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" name="Google Shape;34;gd87e5959aa_1_4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gd87e5959aa_1_45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d87e5959aa_1_45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7" name="Google Shape;37;gd87e5959aa_1_45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d87e5959aa_1_455"/>
          <p:cNvSpPr txBox="1"/>
          <p:nvPr>
            <p:ph idx="11" type="ftr"/>
          </p:nvPr>
        </p:nvSpPr>
        <p:spPr>
          <a:xfrm>
            <a:off x="3124199" y="6248400"/>
            <a:ext cx="328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gd87e5959aa_1_45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x">
  <p:cSld name="TITLE_AND_BOD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/>
          <p:nvPr/>
        </p:nvSpPr>
        <p:spPr>
          <a:xfrm>
            <a:off x="0" y="1"/>
            <a:ext cx="9144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-1" y="6445604"/>
            <a:ext cx="9144001" cy="41909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-1" y="6445604"/>
            <a:ext cx="796835" cy="419096"/>
          </a:xfrm>
          <a:prstGeom prst="rect">
            <a:avLst/>
          </a:prstGeom>
          <a:solidFill>
            <a:srgbClr val="F96A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0"/>
          <p:cNvSpPr txBox="1"/>
          <p:nvPr>
            <p:ph type="title"/>
          </p:nvPr>
        </p:nvSpPr>
        <p:spPr>
          <a:xfrm>
            <a:off x="1143000" y="1122364"/>
            <a:ext cx="6858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0"/>
          <p:cNvSpPr txBox="1"/>
          <p:nvPr>
            <p:ph idx="1" type="body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1pPr>
            <a:lvl2pPr indent="-228600" lvl="1" marL="9144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indent="-228600" lvl="3" marL="18288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4pPr>
            <a:lvl5pPr indent="-228600" lvl="4" marL="22860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4" name="Google Shape;274;p30"/>
          <p:cNvSpPr txBox="1"/>
          <p:nvPr>
            <p:ph idx="12" type="sldNum"/>
          </p:nvPr>
        </p:nvSpPr>
        <p:spPr>
          <a:xfrm>
            <a:off x="8318207" y="6400059"/>
            <a:ext cx="197144" cy="2777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_OBJECTS 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6d94ea843_0_63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gd6d94ea843_0_63"/>
          <p:cNvSpPr txBox="1"/>
          <p:nvPr>
            <p:ph idx="1" type="body"/>
          </p:nvPr>
        </p:nvSpPr>
        <p:spPr>
          <a:xfrm>
            <a:off x="6096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20"/>
              <a:buChar char="•"/>
              <a:defRPr sz="2800"/>
            </a:lvl1pPr>
            <a:lvl2pPr indent="-36576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–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3146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 sz="1800"/>
            </a:lvl4pPr>
            <a:lvl5pPr indent="-33147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5pPr>
            <a:lvl6pPr indent="-33147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7pPr>
            <a:lvl8pPr indent="-33147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9pPr>
          </a:lstStyle>
          <a:p/>
        </p:txBody>
      </p:sp>
      <p:sp>
        <p:nvSpPr>
          <p:cNvPr id="278" name="Google Shape;278;gd6d94ea843_0_63"/>
          <p:cNvSpPr txBox="1"/>
          <p:nvPr>
            <p:ph idx="2" type="body"/>
          </p:nvPr>
        </p:nvSpPr>
        <p:spPr>
          <a:xfrm>
            <a:off x="48006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20"/>
              <a:buChar char="•"/>
              <a:defRPr sz="2800"/>
            </a:lvl1pPr>
            <a:lvl2pPr indent="-36576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–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3146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 sz="1800"/>
            </a:lvl4pPr>
            <a:lvl5pPr indent="-33147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5pPr>
            <a:lvl6pPr indent="-33147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7pPr>
            <a:lvl8pPr indent="-33147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9pPr>
          </a:lstStyle>
          <a:p/>
        </p:txBody>
      </p:sp>
      <p:sp>
        <p:nvSpPr>
          <p:cNvPr id="279" name="Google Shape;279;gd6d94ea843_0_6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280" name="Google Shape;280;gd6d94ea843_0_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281" name="Google Shape;281;gd6d94ea843_0_6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d87e5959aa_1_463"/>
          <p:cNvSpPr txBox="1"/>
          <p:nvPr/>
        </p:nvSpPr>
        <p:spPr>
          <a:xfrm>
            <a:off x="615950" y="0"/>
            <a:ext cx="86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" name="Google Shape;42;gd87e5959aa_1_4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d87e5959aa_1_463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gd87e5959aa_1_463"/>
          <p:cNvSpPr txBox="1"/>
          <p:nvPr>
            <p:ph idx="1" type="body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5" name="Google Shape;45;gd87e5959aa_1_463"/>
          <p:cNvSpPr txBox="1"/>
          <p:nvPr>
            <p:ph idx="2" type="body"/>
          </p:nvPr>
        </p:nvSpPr>
        <p:spPr>
          <a:xfrm>
            <a:off x="46482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6" name="Google Shape;46;gd87e5959aa_1_46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d87e5959aa_1_463"/>
          <p:cNvSpPr txBox="1"/>
          <p:nvPr>
            <p:ph idx="11" type="ftr"/>
          </p:nvPr>
        </p:nvSpPr>
        <p:spPr>
          <a:xfrm>
            <a:off x="3124199" y="6248400"/>
            <a:ext cx="328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d87e5959aa_1_46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d87e5959aa_1_472"/>
          <p:cNvSpPr txBox="1"/>
          <p:nvPr/>
        </p:nvSpPr>
        <p:spPr>
          <a:xfrm>
            <a:off x="615950" y="0"/>
            <a:ext cx="86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" name="Google Shape;51;gd87e5959aa_1_4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d87e5959aa_1_4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d87e5959aa_1_472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4" name="Google Shape;54;gd87e5959aa_1_472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5" name="Google Shape;55;gd87e5959aa_1_472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6" name="Google Shape;56;gd87e5959aa_1_472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7" name="Google Shape;57;gd87e5959aa_1_47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d87e5959aa_1_472"/>
          <p:cNvSpPr txBox="1"/>
          <p:nvPr>
            <p:ph idx="11" type="ftr"/>
          </p:nvPr>
        </p:nvSpPr>
        <p:spPr>
          <a:xfrm>
            <a:off x="3124199" y="6248400"/>
            <a:ext cx="328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d87e5959aa_1_47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7e5959aa_1_483"/>
          <p:cNvSpPr txBox="1"/>
          <p:nvPr/>
        </p:nvSpPr>
        <p:spPr>
          <a:xfrm>
            <a:off x="615950" y="0"/>
            <a:ext cx="86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gd87e5959aa_1_4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d87e5959aa_1_483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d87e5959aa_1_48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d87e5959aa_1_483"/>
          <p:cNvSpPr txBox="1"/>
          <p:nvPr>
            <p:ph idx="11" type="ftr"/>
          </p:nvPr>
        </p:nvSpPr>
        <p:spPr>
          <a:xfrm>
            <a:off x="3124199" y="6248400"/>
            <a:ext cx="328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d87e5959aa_1_48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87e5959aa_1_490"/>
          <p:cNvSpPr txBox="1"/>
          <p:nvPr/>
        </p:nvSpPr>
        <p:spPr>
          <a:xfrm>
            <a:off x="615950" y="0"/>
            <a:ext cx="86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gd87e5959aa_1_4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d87e5959aa_1_49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d87e5959aa_1_490"/>
          <p:cNvSpPr txBox="1"/>
          <p:nvPr>
            <p:ph idx="11" type="ftr"/>
          </p:nvPr>
        </p:nvSpPr>
        <p:spPr>
          <a:xfrm>
            <a:off x="3124199" y="6248400"/>
            <a:ext cx="328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d87e5959aa_1_49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87e5959aa_1_496"/>
          <p:cNvSpPr txBox="1"/>
          <p:nvPr/>
        </p:nvSpPr>
        <p:spPr>
          <a:xfrm>
            <a:off x="615950" y="0"/>
            <a:ext cx="86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gd87e5959aa_1_4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d87e5959aa_1_496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d87e5959aa_1_496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78" name="Google Shape;78;gd87e5959aa_1_496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79" name="Google Shape;79;gd87e5959aa_1_49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d87e5959aa_1_496"/>
          <p:cNvSpPr txBox="1"/>
          <p:nvPr>
            <p:ph idx="11" type="ftr"/>
          </p:nvPr>
        </p:nvSpPr>
        <p:spPr>
          <a:xfrm>
            <a:off x="3124199" y="6248400"/>
            <a:ext cx="328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gd87e5959aa_1_49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87e5959aa_1_505"/>
          <p:cNvSpPr txBox="1"/>
          <p:nvPr/>
        </p:nvSpPr>
        <p:spPr>
          <a:xfrm>
            <a:off x="615950" y="0"/>
            <a:ext cx="86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gd87e5959aa_1_5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d87e5959aa_1_505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d87e5959aa_1_50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gd87e5959aa_1_505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88" name="Google Shape;88;gd87e5959aa_1_50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d87e5959aa_1_505"/>
          <p:cNvSpPr txBox="1"/>
          <p:nvPr>
            <p:ph idx="11" type="ftr"/>
          </p:nvPr>
        </p:nvSpPr>
        <p:spPr>
          <a:xfrm>
            <a:off x="3124199" y="6248400"/>
            <a:ext cx="328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d87e5959aa_1_50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d87e5959aa_1_432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gd87e5959aa_1_43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gd87e5959aa_1_4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gd87e5959aa_1_432"/>
          <p:cNvSpPr txBox="1"/>
          <p:nvPr>
            <p:ph idx="11" type="ftr"/>
          </p:nvPr>
        </p:nvSpPr>
        <p:spPr>
          <a:xfrm>
            <a:off x="3124199" y="6248400"/>
            <a:ext cx="328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gd87e5959aa_1_4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gd87e5959aa_1_4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jnu.ac.in/content/rka" TargetMode="External"/><Relationship Id="rId4" Type="http://schemas.openxmlformats.org/officeDocument/2006/relationships/hyperlink" Target="https://faculty.iiit.ac.in/~pkreddy/" TargetMode="External"/><Relationship Id="rId5" Type="http://schemas.openxmlformats.org/officeDocument/2006/relationships/hyperlink" Target="https://www.umsec.umn.edu/directory/jaideep-srivastav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87e5959aa_1_425"/>
          <p:cNvSpPr txBox="1"/>
          <p:nvPr>
            <p:ph type="ctrTitle"/>
          </p:nvPr>
        </p:nvSpPr>
        <p:spPr>
          <a:xfrm>
            <a:off x="114299" y="644526"/>
            <a:ext cx="9144000" cy="23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Anomaly Detection in Graphs </a:t>
            </a:r>
            <a:br>
              <a:rPr b="1" lang="en-US" sz="4800"/>
            </a:br>
            <a:r>
              <a:rPr b="1" lang="en-US" sz="4800">
                <a:latin typeface="Gill Sans"/>
                <a:ea typeface="Gill Sans"/>
                <a:cs typeface="Gill Sans"/>
                <a:sym typeface="Gill Sans"/>
              </a:rPr>
              <a:t>Past, Present and Future</a:t>
            </a:r>
            <a:endParaRPr/>
          </a:p>
        </p:txBody>
      </p:sp>
      <p:sp>
        <p:nvSpPr>
          <p:cNvPr id="289" name="Google Shape;289;gd87e5959aa_1_425"/>
          <p:cNvSpPr txBox="1"/>
          <p:nvPr>
            <p:ph idx="1" type="subTitle"/>
          </p:nvPr>
        </p:nvSpPr>
        <p:spPr>
          <a:xfrm>
            <a:off x="1371600" y="3009900"/>
            <a:ext cx="7445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lang="en-US" sz="3600">
                <a:latin typeface="Gill Sans"/>
                <a:ea typeface="Gill Sans"/>
                <a:cs typeface="Gill Sans"/>
                <a:sym typeface="Gill Sans"/>
              </a:rPr>
              <a:t>Leman Akoglu 		CMU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lang="en-US" sz="3600">
                <a:latin typeface="Gill Sans"/>
                <a:ea typeface="Gill Sans"/>
                <a:cs typeface="Gill Sans"/>
                <a:sym typeface="Gill Sans"/>
              </a:rPr>
              <a:t>Mary McGlohon 		</a:t>
            </a:r>
            <a:r>
              <a:rPr b="1" lang="en-US" sz="3400">
                <a:latin typeface="Gill Sans"/>
                <a:ea typeface="Gill Sans"/>
                <a:cs typeface="Gill Sans"/>
                <a:sym typeface="Gill Sans"/>
              </a:rPr>
              <a:t>CMU/Google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lang="en-US" sz="3600">
                <a:latin typeface="Gill Sans"/>
                <a:ea typeface="Gill Sans"/>
                <a:cs typeface="Gill Sans"/>
                <a:sym typeface="Gill Sans"/>
              </a:rPr>
              <a:t>Christos Faloutsos 	CMU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d6d94ea843_0_121"/>
          <p:cNvSpPr txBox="1"/>
          <p:nvPr>
            <p:ph type="title"/>
          </p:nvPr>
        </p:nvSpPr>
        <p:spPr>
          <a:xfrm>
            <a:off x="321900" y="617700"/>
            <a:ext cx="81363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OddBall: Outliers from EDPL</a:t>
            </a:r>
            <a:endParaRPr sz="3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6" name="Google Shape;386;gd6d94ea843_0_1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obs12.png" id="387" name="Google Shape;387;gd6d94ea843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913" y="1718154"/>
            <a:ext cx="6418263" cy="49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d6d94ea843_0_121"/>
          <p:cNvSpPr/>
          <p:nvPr/>
        </p:nvSpPr>
        <p:spPr>
          <a:xfrm>
            <a:off x="5530553" y="3712868"/>
            <a:ext cx="328500" cy="3705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d6d94ea843_0_121"/>
          <p:cNvSpPr txBox="1"/>
          <p:nvPr/>
        </p:nvSpPr>
        <p:spPr>
          <a:xfrm>
            <a:off x="6004531" y="3932027"/>
            <a:ext cx="1871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Enron CEO</a:t>
            </a:r>
            <a:endParaRPr b="0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(near-star)</a:t>
            </a:r>
            <a:endParaRPr b="0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gd6d94ea843_0_121"/>
          <p:cNvSpPr txBox="1"/>
          <p:nvPr/>
        </p:nvSpPr>
        <p:spPr>
          <a:xfrm>
            <a:off x="717747" y="1195365"/>
            <a:ext cx="727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Based on distance from fitting line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91" name="Google Shape;391;gd6d94ea843_0_121"/>
          <p:cNvCxnSpPr/>
          <p:nvPr/>
        </p:nvCxnSpPr>
        <p:spPr>
          <a:xfrm rot="10800000">
            <a:off x="5701845" y="3183526"/>
            <a:ext cx="0" cy="74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d6d94ea843_0_112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900">
                <a:latin typeface="Gill Sans"/>
                <a:ea typeface="Gill Sans"/>
                <a:cs typeface="Gill Sans"/>
                <a:sym typeface="Gill Sans"/>
              </a:rPr>
              <a:t>OddBall: More patterns</a:t>
            </a:r>
            <a:endParaRPr sz="39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7" name="Google Shape;397;gd6d94ea843_0_11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Gill Sans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Egonet Weight Power Law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Char char="–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Detects “heavy vicinity”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Egonet </a:t>
            </a:r>
            <a:r>
              <a:rPr lang="en-US" sz="2800">
                <a:solidFill>
                  <a:srgbClr val="00297A"/>
                </a:solidFill>
                <a:latin typeface="Gill Sans"/>
                <a:ea typeface="Gill Sans"/>
                <a:cs typeface="Gill Sans"/>
                <a:sym typeface="Gill Sans"/>
              </a:rPr>
              <a:t>λ</a:t>
            </a:r>
            <a:r>
              <a:rPr baseline="-25000" lang="en-US" sz="2800">
                <a:solidFill>
                  <a:srgbClr val="00297A"/>
                </a:solidFill>
                <a:latin typeface="Gill Sans"/>
                <a:ea typeface="Gill Sans"/>
                <a:cs typeface="Gill Sans"/>
                <a:sym typeface="Gill Sans"/>
              </a:rPr>
              <a:t>w 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Power Law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Char char="–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Detects “dominant heavy link”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US" sz="2800">
                <a:latin typeface="Gill Sans"/>
                <a:ea typeface="Gill Sans"/>
                <a:cs typeface="Gill Sans"/>
                <a:sym typeface="Gill Sans"/>
              </a:rPr>
              <a:t>(Oddball: Spotting anomalies in weighted graphs, PAKDD 2010)</a:t>
            </a:r>
            <a:endParaRPr i="1" sz="2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8" name="Google Shape;398;gd6d94ea843_0_1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1_4" id="399" name="Google Shape;399;gd6d94ea843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9175" y="1933150"/>
            <a:ext cx="1219200" cy="11858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_4" id="400" name="Google Shape;400;gd6d94ea843_0_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200" y="3302300"/>
            <a:ext cx="1371600" cy="146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2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OddBall: Summary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6" name="Google Shape;406;p1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●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Oddball is a </a:t>
            </a:r>
            <a:r>
              <a:rPr i="1" lang="en-US">
                <a:latin typeface="Gill Sans"/>
                <a:ea typeface="Gill Sans"/>
                <a:cs typeface="Gill Sans"/>
                <a:sym typeface="Gill Sans"/>
              </a:rPr>
              <a:t>node-level, feature-based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approach to graph anomaly detection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●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Method: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extract </a:t>
            </a:r>
            <a:r>
              <a:rPr b="1" lang="en-US">
                <a:latin typeface="Gill Sans"/>
                <a:ea typeface="Gill Sans"/>
                <a:cs typeface="Gill Sans"/>
                <a:sym typeface="Gill Sans"/>
              </a:rPr>
              <a:t>features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■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(node embedding, representation learning)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study </a:t>
            </a:r>
            <a:r>
              <a:rPr b="1" lang="en-US">
                <a:latin typeface="Gill Sans"/>
                <a:ea typeface="Gill Sans"/>
                <a:cs typeface="Gill Sans"/>
                <a:sym typeface="Gill Sans"/>
              </a:rPr>
              <a:t>patterns</a:t>
            </a:r>
            <a:endParaRPr b="1"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define </a:t>
            </a:r>
            <a:r>
              <a:rPr b="1" lang="en-US">
                <a:latin typeface="Gill Sans"/>
                <a:ea typeface="Gill Sans"/>
                <a:cs typeface="Gill Sans"/>
                <a:sym typeface="Gill Sans"/>
              </a:rPr>
              <a:t>rules</a:t>
            </a:r>
            <a:endParaRPr b="1"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identify </a:t>
            </a:r>
            <a:r>
              <a:rPr b="1" lang="en-US">
                <a:latin typeface="Gill Sans"/>
                <a:ea typeface="Gill Sans"/>
                <a:cs typeface="Gill Sans"/>
                <a:sym typeface="Gill Sans"/>
              </a:rPr>
              <a:t>outliers</a:t>
            </a:r>
            <a:endParaRPr b="1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7" name="Google Shape;407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PAKDD 2021</a:t>
            </a:r>
            <a:endParaRPr/>
          </a:p>
        </p:txBody>
      </p:sp>
      <p:sp>
        <p:nvSpPr>
          <p:cNvPr id="408" name="Google Shape;408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409" name="Google Shape;409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obs12.png" id="410" name="Google Shape;4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789" y="3846785"/>
            <a:ext cx="2895601" cy="201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Thank you!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7" name="Google Shape;297;p2"/>
          <p:cNvSpPr txBox="1"/>
          <p:nvPr>
            <p:ph idx="1" type="body"/>
          </p:nvPr>
        </p:nvSpPr>
        <p:spPr>
          <a:xfrm>
            <a:off x="1093077" y="1524000"/>
            <a:ext cx="7546426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Prof. </a:t>
            </a:r>
            <a:r>
              <a:rPr lang="en-US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R.K Agrawal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 (Jawharlal Nehru University)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•"/>
            </a:pPr>
            <a:r>
              <a:rPr lang="en-US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P. Krishna Reddy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 (IIIT Hyderabad)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•"/>
            </a:pPr>
            <a:r>
              <a:rPr lang="en-US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Jaideep Srivastava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 (University of Minnesota)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8" name="Google Shape;29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PAKDD 2021</a:t>
            </a:r>
            <a:endParaRPr/>
          </a:p>
        </p:txBody>
      </p:sp>
      <p:sp>
        <p:nvSpPr>
          <p:cNvPr id="299" name="Google Shape;29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300" name="Google Shape;30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87e5959aa_1_0"/>
          <p:cNvSpPr txBox="1"/>
          <p:nvPr>
            <p:ph idx="11" type="ftr"/>
          </p:nvPr>
        </p:nvSpPr>
        <p:spPr>
          <a:xfrm>
            <a:off x="2767263" y="6248400"/>
            <a:ext cx="36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L. Akoglu, M. McGlohon,  C. Faloutsos</a:t>
            </a:r>
            <a:endParaRPr/>
          </a:p>
        </p:txBody>
      </p:sp>
      <p:sp>
        <p:nvSpPr>
          <p:cNvPr id="308" name="Google Shape;308;gd87e5959aa_1_0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Roadmap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9" name="Google Shape;309;gd87e5959aa_1_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Introduction – Motivation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OddBall : spotting unusual nodes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Last 10 years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–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Graph Anomalies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–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Graph Representation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Future</a:t>
            </a:r>
            <a:endParaRPr/>
          </a:p>
        </p:txBody>
      </p:sp>
      <p:sp>
        <p:nvSpPr>
          <p:cNvPr id="310" name="Google Shape;310;gd87e5959aa_1_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OddBall: PAKDD 2021 Most Influential Paper </a:t>
            </a:r>
            <a:endParaRPr/>
          </a:p>
        </p:txBody>
      </p:sp>
      <p:pic>
        <p:nvPicPr>
          <p:cNvPr descr="energygen-roads.jpg" id="311" name="Google Shape;311;gd87e5959aa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975" y="762000"/>
            <a:ext cx="2457450" cy="121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d87e5959aa_1_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Motivation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8" name="Google Shape;318;p5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Given a weighted graph, which nodes are strange/abnormal/extreme?</a:t>
            </a:r>
            <a:endParaRPr sz="2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97A"/>
              </a:buClr>
              <a:buSzPts val="1800"/>
              <a:buFont typeface="Gill Sans"/>
              <a:buChar char="–"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Computer networks: spammers, port scanners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97A"/>
              </a:buClr>
              <a:buSzPts val="1800"/>
              <a:buFont typeface="Gill Sans"/>
              <a:buChar char="–"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Phone-call network: telemarketers, misbehaving customers, faulty equipment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97A"/>
              </a:buClr>
              <a:buSzPts val="1800"/>
              <a:buFont typeface="Gill Sans"/>
              <a:buChar char="–"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Social network: ‘popularity contests’</a:t>
            </a:r>
            <a:b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Why?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Char char="–"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Anomaly suggests behavior that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could have been generated</a:t>
            </a:r>
            <a:b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by a different mechanism</a:t>
            </a:r>
            <a:b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(bad actors, inorganic behavior)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9" name="Google Shape;319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0" name="Google Shape;3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8547" y="4018750"/>
            <a:ext cx="3449657" cy="22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"/>
          <p:cNvSpPr txBox="1"/>
          <p:nvPr>
            <p:ph idx="11" type="ftr"/>
          </p:nvPr>
        </p:nvSpPr>
        <p:spPr>
          <a:xfrm>
            <a:off x="2767263" y="6248400"/>
            <a:ext cx="36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L. Akoglu, M. McGlohon,  C. Faloutsos</a:t>
            </a:r>
            <a:endParaRPr/>
          </a:p>
        </p:txBody>
      </p:sp>
      <p:sp>
        <p:nvSpPr>
          <p:cNvPr id="322" name="Google Shape;322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OddBall: PAKDD 2021 Most Influential Paper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6d94ea843_0_3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OddBall: Premise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" name="Google Shape;328;gd6d94ea843_0_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Pattern and law discovery, then application</a:t>
            </a:r>
            <a:endParaRPr sz="2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97A"/>
              </a:buClr>
              <a:buSzPts val="1800"/>
              <a:buFont typeface="Gill Sans"/>
              <a:buChar char="–"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Unless the majority of our nodes closely obey a pattern, only then can we confidently consider as outliers the few nodes that deviate. 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238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Idea: Extract </a:t>
            </a:r>
            <a:r>
              <a:rPr b="1"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features</a:t>
            </a:r>
            <a:r>
              <a:rPr lang="en-US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each node, and find patterns for those features across the graph.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9" name="Google Shape;329;gd6d94ea843_0_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0" name="Google Shape;330;gd6d94ea843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6397" y="4018750"/>
            <a:ext cx="3449657" cy="22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d6d94ea843_0_3"/>
          <p:cNvSpPr txBox="1"/>
          <p:nvPr>
            <p:ph idx="11" type="ftr"/>
          </p:nvPr>
        </p:nvSpPr>
        <p:spPr>
          <a:xfrm>
            <a:off x="2767263" y="6248400"/>
            <a:ext cx="36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L. Akoglu, M. McGlohon,  C. Faloutsos</a:t>
            </a:r>
            <a:endParaRPr/>
          </a:p>
        </p:txBody>
      </p:sp>
      <p:sp>
        <p:nvSpPr>
          <p:cNvPr id="332" name="Google Shape;332;gd6d94ea843_0_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OddBall: PAKDD 2021 Most Influential Paper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6d94ea843_0_10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OddBall: Egonets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" name="Google Shape;338;gd6d94ea843_0_1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We extract patterns in </a:t>
            </a:r>
            <a:r>
              <a:rPr b="1" i="1" lang="en-US" sz="2800">
                <a:latin typeface="Gill Sans"/>
                <a:ea typeface="Gill Sans"/>
                <a:cs typeface="Gill Sans"/>
                <a:sym typeface="Gill Sans"/>
              </a:rPr>
              <a:t>egonets</a:t>
            </a:r>
            <a:r>
              <a:rPr i="1" lang="en-US" sz="2800">
                <a:latin typeface="Gill Sans"/>
                <a:ea typeface="Gill Sans"/>
                <a:cs typeface="Gill Sans"/>
                <a:sym typeface="Gill Sans"/>
              </a:rPr>
              <a:t>--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for any given node, its ego-net is the network formed by its neighbors </a:t>
            </a:r>
            <a:r>
              <a:rPr i="1" lang="en-US" sz="2800">
                <a:latin typeface="Gill Sans"/>
                <a:ea typeface="Gill Sans"/>
                <a:cs typeface="Gill Sans"/>
                <a:sym typeface="Gill Sans"/>
              </a:rPr>
              <a:t>and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edges between them.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9" name="Google Shape;339;gd6d94ea843_0_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0" name="Google Shape;340;gd6d94ea843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845075"/>
            <a:ext cx="5747776" cy="37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d6d94ea843_0_10"/>
          <p:cNvSpPr txBox="1"/>
          <p:nvPr/>
        </p:nvSpPr>
        <p:spPr>
          <a:xfrm>
            <a:off x="1295388" y="3290750"/>
            <a:ext cx="666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" name="Google Shape;342;gd6d94ea843_0_10"/>
          <p:cNvCxnSpPr/>
          <p:nvPr/>
        </p:nvCxnSpPr>
        <p:spPr>
          <a:xfrm>
            <a:off x="1757975" y="3781700"/>
            <a:ext cx="1260600" cy="624600"/>
          </a:xfrm>
          <a:prstGeom prst="straightConnector1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3" name="Google Shape;343;gd6d94ea843_0_10"/>
          <p:cNvSpPr/>
          <p:nvPr/>
        </p:nvSpPr>
        <p:spPr>
          <a:xfrm>
            <a:off x="2930100" y="4406300"/>
            <a:ext cx="348600" cy="297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d6d94ea843_0_10"/>
          <p:cNvSpPr txBox="1"/>
          <p:nvPr>
            <p:ph idx="11" type="ftr"/>
          </p:nvPr>
        </p:nvSpPr>
        <p:spPr>
          <a:xfrm>
            <a:off x="2767263" y="6248400"/>
            <a:ext cx="36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L. Akoglu, M. McGlohon,  C. Faloutsos</a:t>
            </a:r>
            <a:endParaRPr/>
          </a:p>
        </p:txBody>
      </p:sp>
      <p:sp>
        <p:nvSpPr>
          <p:cNvPr id="345" name="Google Shape;345;gd6d94ea843_0_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OddBall: PAKDD 2021 Most Influential Paper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6d94ea843_0_17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OddBall: Anomalous egonets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1" name="Google Shape;351;gd6d94ea843_0_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1_1" id="352" name="Google Shape;352;gd6d94ea843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00200"/>
            <a:ext cx="192722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_2" id="353" name="Google Shape;353;gd6d94ea843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1676400"/>
            <a:ext cx="21336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_4" id="354" name="Google Shape;354;gd6d94ea843_0_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3600" y="4167187"/>
            <a:ext cx="1905000" cy="1852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_4" id="355" name="Google Shape;355;gd6d94ea843_0_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6800" y="3962400"/>
            <a:ext cx="19304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d6d94ea843_0_17"/>
          <p:cNvSpPr txBox="1"/>
          <p:nvPr/>
        </p:nvSpPr>
        <p:spPr>
          <a:xfrm>
            <a:off x="1174750" y="3657600"/>
            <a:ext cx="113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Near-star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d6d94ea843_0_17"/>
          <p:cNvSpPr txBox="1"/>
          <p:nvPr/>
        </p:nvSpPr>
        <p:spPr>
          <a:xfrm>
            <a:off x="3733800" y="3657600"/>
            <a:ext cx="135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Near-clique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d6d94ea843_0_17"/>
          <p:cNvSpPr txBox="1"/>
          <p:nvPr/>
        </p:nvSpPr>
        <p:spPr>
          <a:xfrm>
            <a:off x="2247900" y="6019800"/>
            <a:ext cx="158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Heavy vicinity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d6d94ea843_0_17"/>
          <p:cNvSpPr txBox="1"/>
          <p:nvPr/>
        </p:nvSpPr>
        <p:spPr>
          <a:xfrm>
            <a:off x="4845050" y="6019800"/>
            <a:ext cx="224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Dominant heavy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6d94ea843_0_80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OddBall: Patterns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5" name="Google Shape;365;gd6d94ea843_0_8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Gill Sans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Analyzed networks from various domains: citation graphs, campaign donations, blog links, emails, packet traffic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Gill Sans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Looked for patterns in ego-nets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Discovered power-law relationships in egonets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6" name="Google Shape;366;gd6d94ea843_0_8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gd6d94ea843_0_80"/>
          <p:cNvSpPr txBox="1"/>
          <p:nvPr>
            <p:ph idx="11" type="ftr"/>
          </p:nvPr>
        </p:nvSpPr>
        <p:spPr>
          <a:xfrm>
            <a:off x="2767263" y="6248400"/>
            <a:ext cx="36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L. Akoglu, M. McGlohon,  C. Faloutsos</a:t>
            </a:r>
            <a:endParaRPr/>
          </a:p>
        </p:txBody>
      </p:sp>
      <p:sp>
        <p:nvSpPr>
          <p:cNvPr id="368" name="Google Shape;368;gd6d94ea843_0_8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OddBall: PAKDD 2021 Most Influential Paper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d6d94ea843_0_90"/>
          <p:cNvSpPr txBox="1"/>
          <p:nvPr>
            <p:ph type="title"/>
          </p:nvPr>
        </p:nvSpPr>
        <p:spPr>
          <a:xfrm>
            <a:off x="269250" y="609600"/>
            <a:ext cx="8382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OddBall: Egonet Density Power Law</a:t>
            </a:r>
            <a:endParaRPr sz="3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4" name="Google Shape;374;gd6d94ea843_0_90"/>
          <p:cNvSpPr txBox="1"/>
          <p:nvPr>
            <p:ph idx="1" type="body"/>
          </p:nvPr>
        </p:nvSpPr>
        <p:spPr>
          <a:xfrm>
            <a:off x="685800" y="1143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/>
          </a:p>
          <a:p>
            <a:pPr indent="0" lvl="0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 </a:t>
            </a:r>
            <a:endParaRPr sz="2800"/>
          </a:p>
        </p:txBody>
      </p:sp>
      <p:sp>
        <p:nvSpPr>
          <p:cNvPr id="375" name="Google Shape;375;gd6d94ea843_0_9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6" name="Google Shape;376;gd6d94ea843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76400"/>
            <a:ext cx="6324600" cy="493871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d6d94ea843_0_90"/>
          <p:cNvSpPr txBox="1"/>
          <p:nvPr/>
        </p:nvSpPr>
        <p:spPr>
          <a:xfrm>
            <a:off x="6248400" y="1600200"/>
            <a:ext cx="2590800" cy="1159500"/>
          </a:xfrm>
          <a:prstGeom prst="rect">
            <a:avLst/>
          </a:prstGeom>
          <a:solidFill>
            <a:srgbClr val="EAA7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A700"/>
              </a:buClr>
              <a:buSzPts val="288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</a:t>
            </a:r>
            <a:r>
              <a:rPr b="0" baseline="-2500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∝ N</a:t>
            </a:r>
            <a:r>
              <a:rPr b="0" baseline="-2500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3000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AA700"/>
              </a:buClr>
              <a:buSzPts val="2880"/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≤ α ≤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d6d94ea843_0_90"/>
          <p:cNvSpPr txBox="1"/>
          <p:nvPr/>
        </p:nvSpPr>
        <p:spPr>
          <a:xfrm>
            <a:off x="6705600" y="3200400"/>
            <a:ext cx="1828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5700" lIns="35700" spcFirstLastPara="1" rIns="43900" wrap="square" tIns="35700">
            <a:noAutofit/>
          </a:bodyPr>
          <a:lstStyle/>
          <a:p>
            <a:pPr indent="0" lvl="0" marL="1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A700"/>
              </a:buClr>
              <a:buSzPts val="252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297A"/>
                </a:solidFill>
                <a:latin typeface="Arial"/>
                <a:ea typeface="Arial"/>
                <a:cs typeface="Arial"/>
                <a:sym typeface="Arial"/>
              </a:rPr>
              <a:t>Near clique/star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_1" id="379" name="Google Shape;379;gd6d94ea843_0_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0" y="4267200"/>
            <a:ext cx="1031875" cy="1062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_2" id="380" name="Google Shape;380;gd6d94ea843_0_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0800" y="4343400"/>
            <a:ext cx="1143000" cy="97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2017-06-13T01:24:20Z</dcterms:created>
  <dc:creator>Christos Faloutsos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C:\WINDOWS\DESKTOP\junk\salerno</vt:lpwstr>
  </property>
</Properties>
</file>