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62"/>
  </p:notesMasterIdLst>
  <p:handoutMasterIdLst>
    <p:handoutMasterId r:id="rId63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677" r:id="rId14"/>
    <p:sldId id="3423" r:id="rId15"/>
    <p:sldId id="3432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40" r:id="rId25"/>
    <p:sldId id="3441" r:id="rId26"/>
    <p:sldId id="3418" r:id="rId27"/>
    <p:sldId id="3417" r:id="rId28"/>
    <p:sldId id="3430" r:id="rId29"/>
    <p:sldId id="3431" r:id="rId30"/>
    <p:sldId id="3449" r:id="rId31"/>
    <p:sldId id="645" r:id="rId32"/>
    <p:sldId id="3458" r:id="rId33"/>
    <p:sldId id="3450" r:id="rId34"/>
    <p:sldId id="646" r:id="rId35"/>
    <p:sldId id="3468" r:id="rId36"/>
    <p:sldId id="3416" r:id="rId37"/>
    <p:sldId id="3451" r:id="rId38"/>
    <p:sldId id="3414" r:id="rId39"/>
    <p:sldId id="683" r:id="rId40"/>
    <p:sldId id="3438" r:id="rId41"/>
    <p:sldId id="3437" r:id="rId42"/>
    <p:sldId id="693" r:id="rId43"/>
    <p:sldId id="694" r:id="rId44"/>
    <p:sldId id="695" r:id="rId45"/>
    <p:sldId id="3453" r:id="rId46"/>
    <p:sldId id="687" r:id="rId47"/>
    <p:sldId id="3469" r:id="rId48"/>
    <p:sldId id="2337" r:id="rId49"/>
    <p:sldId id="3454" r:id="rId50"/>
    <p:sldId id="2348" r:id="rId51"/>
    <p:sldId id="3452" r:id="rId52"/>
    <p:sldId id="1351" r:id="rId53"/>
    <p:sldId id="3444" r:id="rId54"/>
    <p:sldId id="3460" r:id="rId55"/>
    <p:sldId id="659" r:id="rId56"/>
    <p:sldId id="3455" r:id="rId57"/>
    <p:sldId id="2516" r:id="rId58"/>
    <p:sldId id="3463" r:id="rId59"/>
    <p:sldId id="2994" r:id="rId60"/>
    <p:sldId id="3470" r:id="rId61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815"/>
    <p:restoredTop sz="94558"/>
  </p:normalViewPr>
  <p:slideViewPr>
    <p:cSldViewPr snapToGrid="0" showGuides="1">
      <p:cViewPr>
        <p:scale>
          <a:sx n="100" d="100"/>
          <a:sy n="100" d="100"/>
        </p:scale>
        <p:origin x="2264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x_{t+1} = a </a:t>
            </a:r>
            <a:r>
              <a:rPr kumimoji="1" lang="en-US" altLang="ja-JP" dirty="0" err="1"/>
              <a:t>x_t</a:t>
            </a:r>
            <a:r>
              <a:rPr kumimoji="1" lang="en-US" altLang="ja-JP" dirty="0"/>
              <a:t> \</a:t>
            </a:r>
            <a:r>
              <a:rPr kumimoji="1" lang="en-US" altLang="ja-JP" dirty="0" err="1"/>
              <a:t>cdot</a:t>
            </a:r>
            <a:r>
              <a:rPr kumimoji="1" lang="en-US" altLang="ja-JP" dirty="0"/>
              <a:t> \left( 1-x_t \right 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9809E-7568-5E4C-BA69-CB2B57786C7C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2016 Sakurai,  Matsubara &amp; Faloutsos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Tutorial@WWW'16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2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x_{t+1} = a </a:t>
            </a:r>
            <a:r>
              <a:rPr kumimoji="1" lang="en-US" altLang="ja-JP" dirty="0" err="1"/>
              <a:t>x_t</a:t>
            </a:r>
            <a:r>
              <a:rPr kumimoji="1" lang="en-US" altLang="ja-JP" dirty="0"/>
              <a:t> \</a:t>
            </a:r>
            <a:r>
              <a:rPr kumimoji="1" lang="en-US" altLang="ja-JP" dirty="0" err="1"/>
              <a:t>cdot</a:t>
            </a:r>
            <a:r>
              <a:rPr kumimoji="1" lang="en-US" altLang="ja-JP" dirty="0"/>
              <a:t> \left( 1-x_t \right 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9809E-7568-5E4C-BA69-CB2B57786C7C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2016 Sakurai,  Matsubara &amp; Faloutsos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Tutorial@WWW'16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8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raph500.org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stockreview.net/explore/bridge-clipart-brige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38.png"/><Relationship Id="rId4" Type="http://schemas.openxmlformats.org/officeDocument/2006/relationships/image" Target="../media/image25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Relationship Id="rId9" Type="http://schemas.openxmlformats.org/officeDocument/2006/relationships/image" Target="../media/image5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tif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jpg"/><Relationship Id="rId7" Type="http://schemas.openxmlformats.org/officeDocument/2006/relationships/image" Target="../media/image21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8.png"/><Relationship Id="rId5" Type="http://schemas.openxmlformats.org/officeDocument/2006/relationships/image" Target="../media/image60.jpeg"/><Relationship Id="rId10" Type="http://schemas.openxmlformats.org/officeDocument/2006/relationships/image" Target="../media/image63.png"/><Relationship Id="rId4" Type="http://schemas.openxmlformats.org/officeDocument/2006/relationships/image" Target="../media/image59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jpg"/><Relationship Id="rId7" Type="http://schemas.openxmlformats.org/officeDocument/2006/relationships/image" Target="../media/image21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8.png"/><Relationship Id="rId5" Type="http://schemas.openxmlformats.org/officeDocument/2006/relationships/image" Target="../media/image60.jpeg"/><Relationship Id="rId10" Type="http://schemas.openxmlformats.org/officeDocument/2006/relationships/image" Target="../media/image63.png"/><Relationship Id="rId4" Type="http://schemas.openxmlformats.org/officeDocument/2006/relationships/image" Target="../media/image59.jpeg"/><Relationship Id="rId9" Type="http://schemas.openxmlformats.org/officeDocument/2006/relationships/hyperlink" Target="https://webstockreview.net/explore/bridge-clipart-brig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81049" y="127175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320459" y="2887549"/>
            <a:ext cx="3448783" cy="757287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0135B-2F08-1E43-9347-E14718F256E9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43A7B-BB78-C34B-9339-6AF1267FA1DC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28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849BF-0489-8442-9E8E-89AD1F6C6E5F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339C15C3-C9C7-1347-8DD7-211C182CF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554560-20B8-FA45-AE3C-64E96A2403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EE84BC-26E8-954C-8A9D-1EE09F330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shutterstock_104520869.jpg">
            <a:extLst>
              <a:ext uri="{FF2B5EF4-FFF2-40B4-BE49-F238E27FC236}">
                <a16:creationId xmlns:a16="http://schemas.microsoft.com/office/drawing/2014/main" id="{855EAF30-2E11-6A48-97B9-77A86389EE1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D1A8BB-17F1-0748-8D05-3D4C20329B33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41D4E555-2DA4-7043-8B2F-B247BCE8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B1AD49-80FD-CD49-9EBE-A9EE9B2B6E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2EE5D2-8214-3C4C-8A3D-1DD063453F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shutterstock_104520869.jpg">
            <a:extLst>
              <a:ext uri="{FF2B5EF4-FFF2-40B4-BE49-F238E27FC236}">
                <a16:creationId xmlns:a16="http://schemas.microsoft.com/office/drawing/2014/main" id="{DA99656F-B3FC-7643-AB2E-2C02CD519E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174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Q2.1) patterns &lt;-&gt; anomalies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262099" y="2848303"/>
            <a:ext cx="1462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Random?</a:t>
            </a:r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Q2.1) patterns &lt;-&gt; anomalies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9C3D1-7CDC-0441-8861-AECACC44953E}"/>
              </a:ext>
            </a:extLst>
          </p:cNvPr>
          <p:cNvSpPr txBox="1"/>
          <p:nvPr/>
        </p:nvSpPr>
        <p:spPr>
          <a:xfrm>
            <a:off x="262099" y="2848303"/>
            <a:ext cx="1462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Random?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66535C1-9C84-1D49-B2C8-BC8E64582602}"/>
              </a:ext>
            </a:extLst>
          </p:cNvPr>
          <p:cNvSpPr/>
          <p:nvPr/>
        </p:nvSpPr>
        <p:spPr bwMode="auto">
          <a:xfrm rot="1086226">
            <a:off x="956441" y="2876856"/>
            <a:ext cx="294290" cy="693683"/>
          </a:xfrm>
          <a:prstGeom prst="downArrow">
            <a:avLst/>
          </a:prstGeom>
          <a:solidFill>
            <a:srgbClr val="941100"/>
          </a:solidFill>
          <a:ln w="3175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9FB21-3FF2-824B-8E86-E121C18D9C50}"/>
              </a:ext>
            </a:extLst>
          </p:cNvPr>
          <p:cNvSpPr txBox="1"/>
          <p:nvPr/>
        </p:nvSpPr>
        <p:spPr>
          <a:xfrm>
            <a:off x="373508" y="3528799"/>
            <a:ext cx="1239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+mn-lt"/>
              </a:rPr>
              <a:t>Pattern!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415D4-8856-8D45-A901-0E5C075B9C40}"/>
              </a:ext>
            </a:extLst>
          </p:cNvPr>
          <p:cNvSpPr txBox="1"/>
          <p:nvPr/>
        </p:nvSpPr>
        <p:spPr>
          <a:xfrm>
            <a:off x="225230" y="4115456"/>
            <a:ext cx="1535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600"/>
                </a:solidFill>
                <a:latin typeface="+mn-lt"/>
              </a:rPr>
              <a:t>+</a:t>
            </a:r>
          </a:p>
          <a:p>
            <a:r>
              <a:rPr lang="en-US" dirty="0">
                <a:solidFill>
                  <a:srgbClr val="FF2600"/>
                </a:solidFill>
                <a:latin typeface="+mn-lt"/>
              </a:rPr>
              <a:t>Anomaly!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066B99-BD39-D64F-A69D-4A236B15E849}"/>
              </a:ext>
            </a:extLst>
          </p:cNvPr>
          <p:cNvSpPr/>
          <p:nvPr/>
        </p:nvSpPr>
        <p:spPr bwMode="auto">
          <a:xfrm>
            <a:off x="2527350" y="5159024"/>
            <a:ext cx="341974" cy="3098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" y="2234294"/>
            <a:ext cx="2921000" cy="2190750"/>
          </a:xfrm>
        </p:spPr>
      </p:pic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47DCC7-D7CF-EE41-A099-FF57E22A28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64314" y="2234294"/>
            <a:ext cx="2921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980E3-5E44-6045-9424-EE604313E2D1}"/>
              </a:ext>
            </a:extLst>
          </p:cNvPr>
          <p:cNvSpPr txBox="1"/>
          <p:nvPr/>
        </p:nvSpPr>
        <p:spPr>
          <a:xfrm>
            <a:off x="1441902" y="4844278"/>
            <a:ext cx="2101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per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CDDCB-AB22-0B45-B13A-F30B0CC4A0DD}"/>
              </a:ext>
            </a:extLst>
          </p:cNvPr>
          <p:cNvSpPr txBox="1"/>
          <p:nvPr/>
        </p:nvSpPr>
        <p:spPr>
          <a:xfrm>
            <a:off x="4764314" y="4844278"/>
            <a:ext cx="29068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per point</a:t>
            </a:r>
          </a:p>
          <a:p>
            <a:pPr algn="l"/>
            <a:r>
              <a:rPr lang="en-US" sz="2000" dirty="0">
                <a:latin typeface="+mn-lt"/>
              </a:rPr>
              <a:t>(plus 3 parm’s of sinusoid,</a:t>
            </a:r>
          </a:p>
          <a:p>
            <a:pPr algn="l"/>
            <a:r>
              <a:rPr lang="en-US" sz="2000" dirty="0">
                <a:latin typeface="+mn-lt"/>
              </a:rPr>
              <a:t>plus 2 int for outlier)</a:t>
            </a:r>
          </a:p>
        </p:txBody>
      </p:sp>
    </p:spTree>
    <p:extLst>
      <p:ext uri="{BB962C8B-B14F-4D97-AF65-F5344CB8AC3E}">
        <p14:creationId xmlns:p14="http://schemas.microsoft.com/office/powerpoint/2010/main" val="4160989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Q2.2) patterns &lt;-&gt; compression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A0926AF7-7A73-4373-9C9D-E98CB2B3E68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5404945" y="2950052"/>
                <a:ext cx="3381703" cy="105891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A0926AF7-7A73-4373-9C9D-E98CB2B3E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404945" y="2950052"/>
                <a:ext cx="3381703" cy="1058917"/>
              </a:xfrm>
              <a:blipFill>
                <a:blip r:embed="rId2"/>
                <a:stretch>
                  <a:fillRect t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27219C4-399C-C44F-B584-709BB769A2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279" y="2556639"/>
            <a:ext cx="2290280" cy="203834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0696C-B57C-AF45-AF34-B30F623435F3}"/>
              </a:ext>
            </a:extLst>
          </p:cNvPr>
          <p:cNvSpPr txBox="1"/>
          <p:nvPr/>
        </p:nvSpPr>
        <p:spPr>
          <a:xfrm>
            <a:off x="3294216" y="313628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⬅️ Kepler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CA352-BAF8-3D4D-821F-E986D2EB9185}"/>
              </a:ext>
            </a:extLst>
          </p:cNvPr>
          <p:cNvSpPr txBox="1"/>
          <p:nvPr/>
        </p:nvSpPr>
        <p:spPr>
          <a:xfrm>
            <a:off x="473686" y="1564001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Compression: @heart of science, e.g.:</a:t>
            </a:r>
          </a:p>
        </p:txBody>
      </p:sp>
    </p:spTree>
    <p:extLst>
      <p:ext uri="{BB962C8B-B14F-4D97-AF65-F5344CB8AC3E}">
        <p14:creationId xmlns:p14="http://schemas.microsoft.com/office/powerpoint/2010/main" val="2937114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 – but …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32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33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34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fix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Q3.1)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690648"/>
            <a:ext cx="8618483" cy="2249214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4" descr="Known, unknown road sign ⬇ Stock Photo, Image by © alexmillos #23717325">
            <a:extLst>
              <a:ext uri="{FF2B5EF4-FFF2-40B4-BE49-F238E27FC236}">
                <a16:creationId xmlns:a16="http://schemas.microsoft.com/office/drawing/2014/main" id="{B4B91932-E03E-5F4E-9312-8BFF8899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4527469"/>
            <a:ext cx="1453402" cy="17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41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43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44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45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59BEE-C5C4-B24F-84A3-51EC8624A409}"/>
              </a:ext>
            </a:extLst>
          </p:cNvPr>
          <p:cNvGrpSpPr/>
          <p:nvPr/>
        </p:nvGrpSpPr>
        <p:grpSpPr>
          <a:xfrm>
            <a:off x="-182678" y="4067066"/>
            <a:ext cx="3022641" cy="1987550"/>
            <a:chOff x="457200" y="4260850"/>
            <a:chExt cx="3022641" cy="1987550"/>
          </a:xfrm>
        </p:grpSpPr>
        <p:pic>
          <p:nvPicPr>
            <p:cNvPr id="10" name="Content Placeholder 7" descr="sierpinski.eps">
              <a:extLst>
                <a:ext uri="{FF2B5EF4-FFF2-40B4-BE49-F238E27FC236}">
                  <a16:creationId xmlns:a16="http://schemas.microsoft.com/office/drawing/2014/main" id="{339A04FF-DE23-4E4B-ABB8-EAD97C4D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112" r="-16112"/>
            <a:stretch>
              <a:fillRect/>
            </a:stretch>
          </p:blipFill>
          <p:spPr bwMode="auto">
            <a:xfrm>
              <a:off x="457200" y="4260850"/>
              <a:ext cx="302264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9426B16-E4EF-2A49-AFA0-F634088D5E86}"/>
                </a:ext>
              </a:extLst>
            </p:cNvPr>
            <p:cNvSpPr/>
            <p:nvPr/>
          </p:nvSpPr>
          <p:spPr bwMode="auto">
            <a:xfrm>
              <a:off x="870189" y="5060950"/>
              <a:ext cx="1179328" cy="118745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46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50715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5" name="Picture 4" descr="linear">
            <a:extLst>
              <a:ext uri="{FF2B5EF4-FFF2-40B4-BE49-F238E27FC236}">
                <a16:creationId xmlns:a16="http://schemas.microsoft.com/office/drawing/2014/main" id="{496A1DAF-D868-834C-8ABF-8B76B1A7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3317" y="2055541"/>
            <a:ext cx="1931276" cy="104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</a:t>
            </a:r>
          </a:p>
          <a:p>
            <a:pPr lvl="1" algn="l"/>
            <a:r>
              <a:rPr lang="en-US" dirty="0">
                <a:latin typeface="+mn-lt"/>
              </a:rPr>
              <a:t>[J. Leskovec, 2009]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D0A6EC15-2A12-3648-BE65-6B7957CA07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036" y="4177725"/>
            <a:ext cx="2745071" cy="167835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Q3.1) Examples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Fractals / self-similarity (Norway; Kronecker)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3090041"/>
            <a:ext cx="8618483" cy="1849821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CDC9-8A70-FF42-A565-2E2955703819}"/>
              </a:ext>
            </a:extLst>
          </p:cNvPr>
          <p:cNvSpPr txBox="1"/>
          <p:nvPr/>
        </p:nvSpPr>
        <p:spPr>
          <a:xfrm>
            <a:off x="193356" y="1447800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432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Date Placeholder 2">
            <a:extLst>
              <a:ext uri="{FF2B5EF4-FFF2-40B4-BE49-F238E27FC236}">
                <a16:creationId xmlns:a16="http://schemas.microsoft.com/office/drawing/2014/main" id="{EC30ABB6-7C63-2346-AD35-6C9D23B10B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239618" name="Footer Placeholder 3">
            <a:extLst>
              <a:ext uri="{FF2B5EF4-FFF2-40B4-BE49-F238E27FC236}">
                <a16:creationId xmlns:a16="http://schemas.microsoft.com/office/drawing/2014/main" id="{535775B9-893A-9744-AC6C-110259A1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i-FI" altLang="en-US" sz="1400"/>
              <a:t>L. Akoglu, M. McGlohon, C. Faloutsos</a:t>
            </a:r>
            <a:endParaRPr lang="en-US" altLang="en-US" sz="1400"/>
          </a:p>
        </p:txBody>
      </p:sp>
      <p:sp>
        <p:nvSpPr>
          <p:cNvPr id="239619" name="Slide Number Placeholder 4">
            <a:extLst>
              <a:ext uri="{FF2B5EF4-FFF2-40B4-BE49-F238E27FC236}">
                <a16:creationId xmlns:a16="http://schemas.microsoft.com/office/drawing/2014/main" id="{8DF4E087-E5D2-0242-981E-A69D35DB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3BE2EEE-0B6D-BB4A-9422-59A84DC6D68D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239620" name="Rectangle 2">
            <a:extLst>
              <a:ext uri="{FF2B5EF4-FFF2-40B4-BE49-F238E27FC236}">
                <a16:creationId xmlns:a16="http://schemas.microsoft.com/office/drawing/2014/main" id="{340614AC-7F11-F341-873F-A4BC4FA1A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Q3.1) models?</a:t>
            </a:r>
          </a:p>
        </p:txBody>
      </p:sp>
      <p:pic>
        <p:nvPicPr>
          <p:cNvPr id="239622" name="Picture 4" descr="linear">
            <a:extLst>
              <a:ext uri="{FF2B5EF4-FFF2-40B4-BE49-F238E27FC236}">
                <a16:creationId xmlns:a16="http://schemas.microsoft.com/office/drawing/2014/main" id="{AF3CCA41-EB33-D740-BE6E-2DB2466C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477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23" name="Text Box 5">
            <a:extLst>
              <a:ext uri="{FF2B5EF4-FFF2-40B4-BE49-F238E27FC236}">
                <a16:creationId xmlns:a16="http://schemas.microsoft.com/office/drawing/2014/main" id="{DA219E36-1C93-7C4F-90DE-E151B52C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53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Time</a:t>
            </a:r>
          </a:p>
        </p:txBody>
      </p:sp>
      <p:sp>
        <p:nvSpPr>
          <p:cNvPr id="239624" name="Text Box 6">
            <a:extLst>
              <a:ext uri="{FF2B5EF4-FFF2-40B4-BE49-F238E27FC236}">
                <a16:creationId xmlns:a16="http://schemas.microsoft.com/office/drawing/2014/main" id="{1F069560-2FAF-154D-865B-C102322D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2427494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67100"/>
            <a:ext cx="7662553" cy="756062"/>
          </a:xfrm>
        </p:spPr>
        <p:txBody>
          <a:bodyPr/>
          <a:lstStyle/>
          <a:p>
            <a:r>
              <a:rPr kumimoji="1" lang="en-US" altLang="ja-JP" dirty="0"/>
              <a:t>A3.1) Logistic parabola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34994"/>
            <a:ext cx="8229601" cy="5121356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ja-JP" sz="3200" dirty="0"/>
              <a:t>Models population of flies [R. May/1976]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OddBall: PAKDD 2021 Most Influential Paper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L. Akoglu, M. McGlohon, C. Faloutsos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E4E-B10B-0A48-9F32-A055BF8ED0E9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18311" y="2008778"/>
            <a:ext cx="6056567" cy="65591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2" descr="parabol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4208" y="3537415"/>
            <a:ext cx="2479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 descr="CodeCogsEqn (4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7401" y="2008777"/>
            <a:ext cx="4778780" cy="655911"/>
          </a:xfrm>
          <a:prstGeom prst="rect">
            <a:avLst/>
          </a:prstGeom>
        </p:spPr>
      </p:pic>
      <p:pic>
        <p:nvPicPr>
          <p:cNvPr id="21" name="図 20" descr="CodeCogsEqn (4).pdf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669"/>
          <a:stretch/>
        </p:blipFill>
        <p:spPr>
          <a:xfrm>
            <a:off x="5092791" y="3694772"/>
            <a:ext cx="1067126" cy="655911"/>
          </a:xfrm>
          <a:prstGeom prst="rect">
            <a:avLst/>
          </a:prstGeom>
        </p:spPr>
      </p:pic>
      <p:pic>
        <p:nvPicPr>
          <p:cNvPr id="23" name="図 22" descr="CodeCogsEqn (4).pdf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158" r="4075"/>
          <a:stretch/>
        </p:blipFill>
        <p:spPr>
          <a:xfrm>
            <a:off x="7260939" y="5955655"/>
            <a:ext cx="562299" cy="65591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135344" y="2985480"/>
            <a:ext cx="1720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Logistic map</a:t>
            </a:r>
            <a:endParaRPr kumimoji="1" lang="ja-JP" altLang="en-US" sz="2800" dirty="0"/>
          </a:p>
        </p:txBody>
      </p:sp>
      <p:pic>
        <p:nvPicPr>
          <p:cNvPr id="432130" name="Picture 2">
            <a:extLst>
              <a:ext uri="{FF2B5EF4-FFF2-40B4-BE49-F238E27FC236}">
                <a16:creationId xmlns:a16="http://schemas.microsoft.com/office/drawing/2014/main" id="{EECDB84D-2CCD-FD4E-B27A-7DEA73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960" y="2008777"/>
            <a:ext cx="777428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1B856-6BFB-DE44-9712-81B669E4B8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7884" y="75324"/>
            <a:ext cx="1060632" cy="1193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4C12C-B499-4C4A-8BE2-A08521D24B30}"/>
              </a:ext>
            </a:extLst>
          </p:cNvPr>
          <p:cNvSpPr txBox="1"/>
          <p:nvPr/>
        </p:nvSpPr>
        <p:spPr>
          <a:xfrm>
            <a:off x="6063649" y="-11688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royalsociety.org</a:t>
            </a:r>
            <a:endParaRPr lang="en-US" sz="1800" dirty="0">
              <a:latin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E41A9-221F-0846-A84F-8CC34C2C7BBB}"/>
              </a:ext>
            </a:extLst>
          </p:cNvPr>
          <p:cNvGrpSpPr/>
          <p:nvPr/>
        </p:nvGrpSpPr>
        <p:grpSpPr>
          <a:xfrm>
            <a:off x="89019" y="3523380"/>
            <a:ext cx="4999983" cy="2757197"/>
            <a:chOff x="89019" y="3523380"/>
            <a:chExt cx="4999983" cy="2757197"/>
          </a:xfrm>
        </p:grpSpPr>
        <p:pic>
          <p:nvPicPr>
            <p:cNvPr id="19" name="Picture 4" descr="linear">
              <a:extLst>
                <a:ext uri="{FF2B5EF4-FFF2-40B4-BE49-F238E27FC236}">
                  <a16:creationId xmlns:a16="http://schemas.microsoft.com/office/drawing/2014/main" id="{800BE086-D44C-804C-B854-C9975224A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00" y="4078276"/>
              <a:ext cx="4345202" cy="186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テキスト ボックス 13">
              <a:extLst>
                <a:ext uri="{FF2B5EF4-FFF2-40B4-BE49-F238E27FC236}">
                  <a16:creationId xmlns:a16="http://schemas.microsoft.com/office/drawing/2014/main" id="{63BEAC2A-57A8-0346-B353-07E312B344FC}"/>
                </a:ext>
              </a:extLst>
            </p:cNvPr>
            <p:cNvSpPr txBox="1"/>
            <p:nvPr/>
          </p:nvSpPr>
          <p:spPr>
            <a:xfrm>
              <a:off x="2467642" y="5818912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Time t</a:t>
              </a:r>
              <a:endParaRPr kumimoji="1" lang="ja-JP" altLang="en-US" sz="2400" dirty="0"/>
            </a:p>
          </p:txBody>
        </p:sp>
        <p:pic>
          <p:nvPicPr>
            <p:cNvPr id="22" name="図 21" descr="CodeCogsEqn (4).pdf">
              <a:extLst>
                <a:ext uri="{FF2B5EF4-FFF2-40B4-BE49-F238E27FC236}">
                  <a16:creationId xmlns:a16="http://schemas.microsoft.com/office/drawing/2014/main" id="{D0DD166C-AD07-AE4D-902A-E0F27B157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4158" r="4075"/>
            <a:stretch/>
          </p:blipFill>
          <p:spPr>
            <a:xfrm>
              <a:off x="89019" y="4216002"/>
              <a:ext cx="562299" cy="655911"/>
            </a:xfrm>
            <a:prstGeom prst="rect">
              <a:avLst/>
            </a:prstGeom>
          </p:spPr>
        </p:pic>
        <p:sp>
          <p:nvSpPr>
            <p:cNvPr id="24" name="テキスト ボックス 9">
              <a:extLst>
                <a:ext uri="{FF2B5EF4-FFF2-40B4-BE49-F238E27FC236}">
                  <a16:creationId xmlns:a16="http://schemas.microsoft.com/office/drawing/2014/main" id="{31A280DC-5E7D-6646-B713-BDDF029D57C2}"/>
                </a:ext>
              </a:extLst>
            </p:cNvPr>
            <p:cNvSpPr txBox="1"/>
            <p:nvPr/>
          </p:nvSpPr>
          <p:spPr>
            <a:xfrm>
              <a:off x="999045" y="3523380"/>
              <a:ext cx="26859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Time-series plot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5318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67100"/>
            <a:ext cx="7662553" cy="756062"/>
          </a:xfrm>
        </p:spPr>
        <p:txBody>
          <a:bodyPr/>
          <a:lstStyle/>
          <a:p>
            <a:r>
              <a:rPr kumimoji="1" lang="en-US" altLang="ja-JP" dirty="0"/>
              <a:t>A3.1) Logistic parabola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34994"/>
            <a:ext cx="8229601" cy="5121356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ja-JP" sz="3200" dirty="0"/>
              <a:t>Models population of flies [R. May/1976]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OddBall: PAKDD 2021 Most Influential Paper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L. Akoglu, M. McGlohon, C. Faloutsos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E4E-B10B-0A48-9F32-A055BF8ED0E9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18311" y="2008778"/>
            <a:ext cx="6056567" cy="65591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2" descr="parabol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4208" y="3537415"/>
            <a:ext cx="2479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 descr="CodeCogsEqn (4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7401" y="2008777"/>
            <a:ext cx="4778780" cy="655911"/>
          </a:xfrm>
          <a:prstGeom prst="rect">
            <a:avLst/>
          </a:prstGeom>
        </p:spPr>
      </p:pic>
      <p:pic>
        <p:nvPicPr>
          <p:cNvPr id="23" name="図 22" descr="CodeCogsEqn (4).pdf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158" r="4075"/>
          <a:stretch/>
        </p:blipFill>
        <p:spPr>
          <a:xfrm>
            <a:off x="7260939" y="5955655"/>
            <a:ext cx="562299" cy="65591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135344" y="2985480"/>
            <a:ext cx="1720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Logistic map</a:t>
            </a:r>
            <a:endParaRPr kumimoji="1" lang="ja-JP" altLang="en-US" sz="2800" dirty="0"/>
          </a:p>
        </p:txBody>
      </p:sp>
      <p:pic>
        <p:nvPicPr>
          <p:cNvPr id="432130" name="Picture 2">
            <a:extLst>
              <a:ext uri="{FF2B5EF4-FFF2-40B4-BE49-F238E27FC236}">
                <a16:creationId xmlns:a16="http://schemas.microsoft.com/office/drawing/2014/main" id="{EECDB84D-2CCD-FD4E-B27A-7DEA73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960" y="2008777"/>
            <a:ext cx="777428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1C24EA-9437-2D40-96B6-902E82EEEDA3}"/>
              </a:ext>
            </a:extLst>
          </p:cNvPr>
          <p:cNvSpPr txBox="1"/>
          <p:nvPr/>
        </p:nvSpPr>
        <p:spPr>
          <a:xfrm>
            <a:off x="25073" y="3770594"/>
            <a:ext cx="595868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~ SI virus prop.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~ Bass equation (market penetration)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Special case of </a:t>
            </a:r>
            <a:r>
              <a:rPr lang="en-US" sz="2800" dirty="0" err="1">
                <a:solidFill>
                  <a:srgbClr val="00B050"/>
                </a:solidFill>
                <a:latin typeface="+mn-lt"/>
              </a:rPr>
              <a:t>Lotka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-Volterra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[COVID-19: ~SIR]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1B856-6BFB-DE44-9712-81B669E4B8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7884" y="75324"/>
            <a:ext cx="1060632" cy="1193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4C12C-B499-4C4A-8BE2-A08521D24B30}"/>
              </a:ext>
            </a:extLst>
          </p:cNvPr>
          <p:cNvSpPr txBox="1"/>
          <p:nvPr/>
        </p:nvSpPr>
        <p:spPr>
          <a:xfrm>
            <a:off x="5983755" y="-11688"/>
            <a:ext cx="181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royalsociety.org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15270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A3.2’ Look at the data</a:t>
            </a: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55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linear">
            <a:extLst>
              <a:ext uri="{FF2B5EF4-FFF2-40B4-BE49-F238E27FC236}">
                <a16:creationId xmlns:a16="http://schemas.microsoft.com/office/drawing/2014/main" id="{3D01A01B-FB19-1D4C-B7B7-54408164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9453" y="4435038"/>
            <a:ext cx="373826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 descr="CodeCogsEqn (4).pdf">
            <a:extLst>
              <a:ext uri="{FF2B5EF4-FFF2-40B4-BE49-F238E27FC236}">
                <a16:creationId xmlns:a16="http://schemas.microsoft.com/office/drawing/2014/main" id="{236920CE-1647-B544-A834-F4BFB9FCA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397" y="3884653"/>
            <a:ext cx="2899605" cy="397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3537603"/>
            <a:ext cx="803131" cy="793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1E2309-51DF-CC45-955A-7AB25DDDF3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4887" y="3483228"/>
            <a:ext cx="710703" cy="79941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61396" y="1092229"/>
            <a:ext cx="1483212" cy="14832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6" name="Picture 25" descr="shutterstock_104520869.jpg">
            <a:extLst>
              <a:ext uri="{FF2B5EF4-FFF2-40B4-BE49-F238E27FC236}">
                <a16:creationId xmlns:a16="http://schemas.microsoft.com/office/drawing/2014/main" id="{39ADA4B0-395D-5346-9CCF-BE4EDB0D289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3422" y="1250149"/>
            <a:ext cx="582624" cy="38963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C637BFB-E8FC-F849-AC4B-CDF326CABC61}"/>
              </a:ext>
            </a:extLst>
          </p:cNvPr>
          <p:cNvGrpSpPr/>
          <p:nvPr/>
        </p:nvGrpSpPr>
        <p:grpSpPr>
          <a:xfrm>
            <a:off x="7647559" y="1715979"/>
            <a:ext cx="1264612" cy="954797"/>
            <a:chOff x="7647559" y="1715979"/>
            <a:chExt cx="1264612" cy="9547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F60E4A-658A-BA4B-8221-8DE3FB1863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47559" y="1715979"/>
              <a:ext cx="1264612" cy="954797"/>
              <a:chOff x="5054600" y="1447800"/>
              <a:chExt cx="1966309" cy="1484586"/>
            </a:xfrm>
          </p:grpSpPr>
          <p:pic>
            <p:nvPicPr>
              <p:cNvPr id="12" name="Picture 1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135B21E-D443-A84E-8C08-42F3312C0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54600" y="1447800"/>
                <a:ext cx="1966309" cy="1484586"/>
              </a:xfrm>
              <a:prstGeom prst="rect">
                <a:avLst/>
              </a:prstGeom>
              <a:noFill/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E332-F5F4-2747-9342-8DFA28D637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29637" y="1961493"/>
                <a:ext cx="457200" cy="457200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4783AF-EEC8-A341-9EC4-92696AE7A9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41269" y="1780032"/>
                <a:ext cx="820122" cy="820122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33C137-E5E0-B347-BC9F-0E615C9B1A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96643" y="2445796"/>
              <a:ext cx="91440" cy="91440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13193</TotalTime>
  <Words>2569</Words>
  <Application>Microsoft Macintosh PowerPoint</Application>
  <PresentationFormat>On-screen Show (4:3)</PresentationFormat>
  <Paragraphs>492</Paragraphs>
  <Slides>60</Slides>
  <Notes>10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Q2) automation?</vt:lpstr>
      <vt:lpstr>Q2.1) patterns &lt;-&gt; anomalies</vt:lpstr>
      <vt:lpstr>Q2.1) patterns &lt;-&gt; anomalies</vt:lpstr>
      <vt:lpstr>Q2) automation?</vt:lpstr>
      <vt:lpstr>Q2.2) patterns &lt;-&gt; compression</vt:lpstr>
      <vt:lpstr>Q2.2) patterns &lt;-&gt; compression</vt:lpstr>
      <vt:lpstr>compression is great – but …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Roadmap</vt:lpstr>
      <vt:lpstr>Future – parting thoughts</vt:lpstr>
      <vt:lpstr>Q3.1)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Q3.1) Examples of models</vt:lpstr>
      <vt:lpstr>Q3.1) models?</vt:lpstr>
      <vt:lpstr>A3.1) Logistic parabola</vt:lpstr>
      <vt:lpstr>A3.1) Logistic parabola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2016</cp:revision>
  <cp:lastPrinted>2016-06-19T14:14:08Z</cp:lastPrinted>
  <dcterms:created xsi:type="dcterms:W3CDTF">2017-06-13T01:24:20Z</dcterms:created>
  <dcterms:modified xsi:type="dcterms:W3CDTF">2021-05-09T19:24:04Z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