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54"/>
  </p:notesMasterIdLst>
  <p:handoutMasterIdLst>
    <p:handoutMasterId r:id="rId55"/>
  </p:handoutMasterIdLst>
  <p:sldIdLst>
    <p:sldId id="1334" r:id="rId2"/>
    <p:sldId id="3413" r:id="rId3"/>
    <p:sldId id="3400" r:id="rId4"/>
    <p:sldId id="3445" r:id="rId5"/>
    <p:sldId id="3459" r:id="rId6"/>
    <p:sldId id="3446" r:id="rId7"/>
    <p:sldId id="3411" r:id="rId8"/>
    <p:sldId id="3419" r:id="rId9"/>
    <p:sldId id="3422" r:id="rId10"/>
    <p:sldId id="3465" r:id="rId11"/>
    <p:sldId id="3456" r:id="rId12"/>
    <p:sldId id="3457" r:id="rId13"/>
    <p:sldId id="3473" r:id="rId14"/>
    <p:sldId id="677" r:id="rId15"/>
    <p:sldId id="3423" r:id="rId16"/>
    <p:sldId id="3432" r:id="rId17"/>
    <p:sldId id="3433" r:id="rId18"/>
    <p:sldId id="3466" r:id="rId19"/>
    <p:sldId id="675" r:id="rId20"/>
    <p:sldId id="3467" r:id="rId21"/>
    <p:sldId id="3425" r:id="rId22"/>
    <p:sldId id="3464" r:id="rId23"/>
    <p:sldId id="3415" r:id="rId24"/>
    <p:sldId id="3427" r:id="rId25"/>
    <p:sldId id="3430" r:id="rId26"/>
    <p:sldId id="3418" r:id="rId27"/>
    <p:sldId id="3417" r:id="rId28"/>
    <p:sldId id="3472" r:id="rId29"/>
    <p:sldId id="3458" r:id="rId30"/>
    <p:sldId id="3450" r:id="rId31"/>
    <p:sldId id="646" r:id="rId32"/>
    <p:sldId id="3468" r:id="rId33"/>
    <p:sldId id="3451" r:id="rId34"/>
    <p:sldId id="3416" r:id="rId35"/>
    <p:sldId id="3414" r:id="rId36"/>
    <p:sldId id="683" r:id="rId37"/>
    <p:sldId id="3438" r:id="rId38"/>
    <p:sldId id="3437" r:id="rId39"/>
    <p:sldId id="693" r:id="rId40"/>
    <p:sldId id="694" r:id="rId41"/>
    <p:sldId id="695" r:id="rId42"/>
    <p:sldId id="3453" r:id="rId43"/>
    <p:sldId id="687" r:id="rId44"/>
    <p:sldId id="2337" r:id="rId45"/>
    <p:sldId id="3454" r:id="rId46"/>
    <p:sldId id="2348" r:id="rId47"/>
    <p:sldId id="3471" r:id="rId48"/>
    <p:sldId id="3455" r:id="rId49"/>
    <p:sldId id="2516" r:id="rId50"/>
    <p:sldId id="3463" r:id="rId51"/>
    <p:sldId id="2994" r:id="rId52"/>
    <p:sldId id="3470" r:id="rId53"/>
  </p:sldIdLst>
  <p:sldSz cx="9144000" cy="6858000" type="screen4x3"/>
  <p:notesSz cx="7315200" cy="9601200"/>
  <p:custShowLst>
    <p:custShow name="short version" id="0">
      <p:sldLst>
        <p:sld r:id="rId2"/>
      </p:sldLst>
    </p:custShow>
  </p:custShow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umimoji="1"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00"/>
    <a:srgbClr val="941100"/>
    <a:srgbClr val="FF85FF"/>
    <a:srgbClr val="FF2600"/>
    <a:srgbClr val="33CC33"/>
    <a:srgbClr val="808000"/>
    <a:srgbClr val="FF8000"/>
    <a:srgbClr val="008080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8"/>
    <p:restoredTop sz="94558"/>
  </p:normalViewPr>
  <p:slideViewPr>
    <p:cSldViewPr snapToGrid="0" showGuides="1">
      <p:cViewPr varScale="1">
        <p:scale>
          <a:sx n="121" d="100"/>
          <a:sy n="121" d="100"/>
        </p:scale>
        <p:origin x="15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25208"/>
    </p:cViewPr>
  </p:sorterViewPr>
  <p:notesViewPr>
    <p:cSldViewPr snapToGrid="0" showGuides="1">
      <p:cViewPr varScale="1">
        <p:scale>
          <a:sx n="93" d="100"/>
          <a:sy n="93" d="100"/>
        </p:scale>
        <p:origin x="-4512" y="-104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2250"/>
            <a:ext cx="3170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l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2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2250"/>
            <a:ext cx="317023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86BE1FD-C076-8045-A813-A9CEB2290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1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0238" cy="484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728663"/>
            <a:ext cx="4741862" cy="35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4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25963"/>
            <a:ext cx="5367338" cy="4365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4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l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4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32888"/>
            <a:ext cx="3170238" cy="484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7225" tIns="48612" rIns="97225" bIns="48612" numCol="1" anchor="b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kumimoji="0" sz="1300">
                <a:latin typeface="Times New Roman" charset="0"/>
              </a:defRPr>
            </a:lvl1pPr>
          </a:lstStyle>
          <a:p>
            <a:pPr>
              <a:defRPr/>
            </a:pPr>
            <a:fld id="{D7FAE81C-20DD-D146-AEB1-DC28910AA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226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F7FE9-157B-EF47-8D15-2C8CE684281C}" type="slidenum">
              <a:rPr lang="en-US"/>
              <a:pPr/>
              <a:t>1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8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1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 et al</a:t>
            </a:r>
          </a:p>
        </p:txBody>
      </p:sp>
      <p:sp>
        <p:nvSpPr>
          <p:cNvPr id="2601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38D273-E09B-A444-98FA-3F679B15186E}" type="datetime1">
              <a:rPr lang="en-US" smtClean="0"/>
              <a:pPr/>
              <a:t>5/9/21</a:t>
            </a:fld>
            <a:endParaRPr lang="en-US"/>
          </a:p>
        </p:txBody>
      </p:sp>
      <p:sp>
        <p:nvSpPr>
          <p:cNvPr id="260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20FB9-378C-F043-843C-480363C51D1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01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Faloutsos et al</a:t>
            </a:r>
          </a:p>
        </p:txBody>
      </p:sp>
      <p:sp>
        <p:nvSpPr>
          <p:cNvPr id="2601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D38D273-E09B-A444-98FA-3F679B15186E}" type="datetime1">
              <a:rPr lang="en-US" smtClean="0"/>
              <a:pPr/>
              <a:t>5/9/21</a:t>
            </a:fld>
            <a:endParaRPr lang="en-US"/>
          </a:p>
        </p:txBody>
      </p:sp>
      <p:sp>
        <p:nvSpPr>
          <p:cNvPr id="260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20FB9-378C-F043-843C-480363C51D1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5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0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Faloutsos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FAE81C-20DD-D146-AEB1-DC28910AACE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377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7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199" y="6245225"/>
            <a:ext cx="3077817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E4E0BD2-09C6-7241-AE84-9E1A8AFC8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B713-338D-7646-864A-97557A8D5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BDB5-533E-3145-80B6-A838220D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A4DD9-C03C-EF49-8F6F-D5858AC0C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62D9-64E9-9046-8074-C7BC740C5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03C9-D139-1642-8368-6C93BF9E3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685800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</p:spPr>
        <p:txBody>
          <a:bodyPr lIns="34289" tIns="34289" rIns="34289" bIns="34289" anchor="b">
            <a:normAutofit/>
          </a:bodyPr>
          <a:lstStyle>
            <a:lvl1pPr marL="0" indent="0" algn="ctr" defTabSz="685800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marL="0" indent="0" algn="ctr" defTabSz="685800">
              <a:buSzTx/>
              <a:buFontTx/>
              <a:buNone/>
              <a:defRPr sz="1800"/>
            </a:lvl1pPr>
            <a:lvl2pPr marL="0" indent="457200" algn="ctr" defTabSz="685800">
              <a:buSzTx/>
              <a:buFontTx/>
              <a:buNone/>
              <a:defRPr sz="1800"/>
            </a:lvl2pPr>
            <a:lvl3pPr marL="0" indent="914400" algn="ctr" defTabSz="685800">
              <a:buSzTx/>
              <a:buFontTx/>
              <a:buNone/>
              <a:defRPr sz="1800"/>
            </a:lvl3pPr>
            <a:lvl4pPr marL="0" indent="1371600" algn="ctr" defTabSz="685800">
              <a:buSzTx/>
              <a:buFontTx/>
              <a:buNone/>
              <a:defRPr sz="1800"/>
            </a:lvl4pPr>
            <a:lvl5pPr marL="0" indent="1828800" algn="ctr" defTabSz="685800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</p:spPr>
        <p:txBody>
          <a:bodyPr lIns="34289" tIns="34289" rIns="34289" bIns="34289"/>
          <a:lstStyle>
            <a:lvl1pPr defTabSz="6858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43987-7F84-BB4A-8611-CDF75B6A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532E7-99EF-2E4B-AD85-45A00982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0F46C-E5B9-0C42-9643-F4D6606C7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56CD1-EFB6-4546-BDF5-48AB55646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C5492-91F8-8542-ABB8-0E1026885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3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5676E-2EEE-EE43-9455-E89CF4735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3D8F-8226-C44F-8600-6FDD01531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15950" y="0"/>
            <a:ext cx="863600" cy="2746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990000"/>
                </a:solidFill>
                <a:latin typeface="Times New Roman" charset="0"/>
              </a:rPr>
              <a:t>CMU SCS</a:t>
            </a:r>
            <a:endParaRPr lang="en-US" sz="3200" b="1">
              <a:solidFill>
                <a:srgbClr val="990000"/>
              </a:solidFill>
              <a:latin typeface="Times New Roman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3BB3-5CC7-8942-98DD-6DD0B51EE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76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237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99" y="6248400"/>
            <a:ext cx="30778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37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latin typeface="Times New Roman" charset="0"/>
              </a:defRPr>
            </a:lvl1pPr>
          </a:lstStyle>
          <a:p>
            <a:pPr>
              <a:defRPr/>
            </a:pPr>
            <a:fld id="{6629BCF2-6520-6C49-93E1-80F2FA5CF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4625" cy="412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60" r:id="rId2"/>
    <p:sldLayoutId id="2147486061" r:id="rId3"/>
    <p:sldLayoutId id="2147486062" r:id="rId4"/>
    <p:sldLayoutId id="2147486063" r:id="rId5"/>
    <p:sldLayoutId id="2147486064" r:id="rId6"/>
    <p:sldLayoutId id="2147486065" r:id="rId7"/>
    <p:sldLayoutId id="2147486066" r:id="rId8"/>
    <p:sldLayoutId id="2147486067" r:id="rId9"/>
    <p:sldLayoutId id="2147486068" r:id="rId10"/>
    <p:sldLayoutId id="2147486069" r:id="rId11"/>
    <p:sldLayoutId id="2147486070" r:id="rId12"/>
    <p:sldLayoutId id="2147486071" r:id="rId13"/>
    <p:sldLayoutId id="2147486072" r:id="rId14"/>
    <p:sldLayoutId id="2147486073" r:id="rId15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if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if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hyperlink" Target="https://graph500.or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tiff"/><Relationship Id="rId5" Type="http://schemas.openxmlformats.org/officeDocument/2006/relationships/hyperlink" Target="https://webstockreview.net/explore/bridge-clipart-brige/" TargetMode="Externa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tockreview.net/explore/bridge-clipart-brige/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38.png"/><Relationship Id="rId4" Type="http://schemas.openxmlformats.org/officeDocument/2006/relationships/image" Target="../media/image25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43.jpe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jpeg"/><Relationship Id="rId9" Type="http://schemas.openxmlformats.org/officeDocument/2006/relationships/image" Target="../media/image4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tif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jpg"/><Relationship Id="rId7" Type="http://schemas.openxmlformats.org/officeDocument/2006/relationships/image" Target="../media/image18.jpe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8.png"/><Relationship Id="rId5" Type="http://schemas.openxmlformats.org/officeDocument/2006/relationships/image" Target="../media/image55.jpeg"/><Relationship Id="rId10" Type="http://schemas.openxmlformats.org/officeDocument/2006/relationships/image" Target="../media/image58.png"/><Relationship Id="rId4" Type="http://schemas.openxmlformats.org/officeDocument/2006/relationships/image" Target="../media/image54.jpeg"/><Relationship Id="rId9" Type="http://schemas.openxmlformats.org/officeDocument/2006/relationships/hyperlink" Target="https://webstockreview.net/explore/bridge-clipart-brige/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jpg"/><Relationship Id="rId7" Type="http://schemas.openxmlformats.org/officeDocument/2006/relationships/image" Target="../media/image18.jpe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8.png"/><Relationship Id="rId5" Type="http://schemas.openxmlformats.org/officeDocument/2006/relationships/image" Target="../media/image55.jpeg"/><Relationship Id="rId10" Type="http://schemas.openxmlformats.org/officeDocument/2006/relationships/image" Target="../media/image58.png"/><Relationship Id="rId4" Type="http://schemas.openxmlformats.org/officeDocument/2006/relationships/image" Target="../media/image54.jpeg"/><Relationship Id="rId9" Type="http://schemas.openxmlformats.org/officeDocument/2006/relationships/hyperlink" Target="https://webstockreview.net/explore/bridge-clipart-brig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merriam-webster.com/dictionary/anomaly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379538"/>
            <a:ext cx="7772400" cy="2365375"/>
          </a:xfrm>
        </p:spPr>
        <p:txBody>
          <a:bodyPr/>
          <a:lstStyle/>
          <a:p>
            <a:r>
              <a:rPr lang="en-US" dirty="0"/>
              <a:t>Anomaly detection in graphs - past, present and future.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Leman Akoglu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Mary McGlohon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Google</a:t>
            </a:r>
          </a:p>
          <a:p>
            <a:r>
              <a:rPr lang="en-US" sz="3600" i="1" dirty="0">
                <a:ea typeface="ＭＳ Ｐゴシック" charset="-128"/>
                <a:cs typeface="ＭＳ Ｐゴシック" charset="-128"/>
              </a:rPr>
              <a:t>Christos Faloutsos </a:t>
            </a:r>
            <a:r>
              <a:rPr lang="en-US" sz="3600" dirty="0">
                <a:ea typeface="ＭＳ Ｐゴシック" charset="-128"/>
                <a:cs typeface="ＭＳ Ｐゴシック" charset="-128"/>
              </a:rPr>
              <a:t>CMU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80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6C62CE5-8668-864C-9118-E47D5EC3931F}"/>
              </a:ext>
            </a:extLst>
          </p:cNvPr>
          <p:cNvSpPr/>
          <p:nvPr/>
        </p:nvSpPr>
        <p:spPr bwMode="auto">
          <a:xfrm>
            <a:off x="4991101" y="159231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FE2150A-933B-D94C-8766-3572FE7893F7}"/>
              </a:ext>
            </a:extLst>
          </p:cNvPr>
          <p:cNvSpPr/>
          <p:nvPr/>
        </p:nvSpPr>
        <p:spPr bwMode="auto">
          <a:xfrm>
            <a:off x="2982309" y="2312276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026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66C62CE5-8668-864C-9118-E47D5EC3931F}"/>
              </a:ext>
            </a:extLst>
          </p:cNvPr>
          <p:cNvSpPr/>
          <p:nvPr/>
        </p:nvSpPr>
        <p:spPr bwMode="auto">
          <a:xfrm>
            <a:off x="4991101" y="159231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FE2150A-933B-D94C-8766-3572FE7893F7}"/>
              </a:ext>
            </a:extLst>
          </p:cNvPr>
          <p:cNvSpPr/>
          <p:nvPr/>
        </p:nvSpPr>
        <p:spPr bwMode="auto">
          <a:xfrm>
            <a:off x="2982309" y="2312276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E024-11F9-CB48-8D53-B34465615D33}"/>
              </a:ext>
            </a:extLst>
          </p:cNvPr>
          <p:cNvSpPr txBox="1"/>
          <p:nvPr/>
        </p:nvSpPr>
        <p:spPr>
          <a:xfrm>
            <a:off x="6636551" y="5770179"/>
            <a:ext cx="86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4A07-D0B3-174E-B6B4-C0FF31112725}"/>
              </a:ext>
            </a:extLst>
          </p:cNvPr>
          <p:cNvSpPr txBox="1"/>
          <p:nvPr/>
        </p:nvSpPr>
        <p:spPr>
          <a:xfrm>
            <a:off x="27190" y="66587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C0E80-62D8-3B47-9CA4-F90C755BE96F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D402F-45E0-6548-9DDD-A701EC6A1E5B}"/>
              </a:ext>
            </a:extLst>
          </p:cNvPr>
          <p:cNvSpPr txBox="1"/>
          <p:nvPr/>
        </p:nvSpPr>
        <p:spPr>
          <a:xfrm>
            <a:off x="7581334" y="1333729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cia.gov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factbook</a:t>
            </a:r>
          </a:p>
          <a:p>
            <a:r>
              <a:rPr lang="en-US" sz="1800" dirty="0">
                <a:latin typeface="+mn-lt"/>
              </a:rPr>
              <a:t>2001</a:t>
            </a:r>
          </a:p>
        </p:txBody>
      </p:sp>
    </p:spTree>
    <p:extLst>
      <p:ext uri="{BB962C8B-B14F-4D97-AF65-F5344CB8AC3E}">
        <p14:creationId xmlns:p14="http://schemas.microsoft.com/office/powerpoint/2010/main" val="124648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DAFF1A-427C-D344-ADC6-AD7BC3FD7141}"/>
              </a:ext>
            </a:extLst>
          </p:cNvPr>
          <p:cNvSpPr/>
          <p:nvPr/>
        </p:nvSpPr>
        <p:spPr bwMode="auto">
          <a:xfrm>
            <a:off x="1240224" y="495474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F397FC5-20A7-1246-9196-32A2EE8D8087}"/>
              </a:ext>
            </a:extLst>
          </p:cNvPr>
          <p:cNvSpPr/>
          <p:nvPr/>
        </p:nvSpPr>
        <p:spPr bwMode="auto">
          <a:xfrm>
            <a:off x="4935920" y="4535214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5064EF-A268-CF4A-A9D5-87C8A22A07CA}"/>
              </a:ext>
            </a:extLst>
          </p:cNvPr>
          <p:cNvSpPr/>
          <p:nvPr/>
        </p:nvSpPr>
        <p:spPr bwMode="auto">
          <a:xfrm>
            <a:off x="7168055" y="4945637"/>
            <a:ext cx="283779" cy="233855"/>
          </a:xfrm>
          <a:prstGeom prst="left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E024-11F9-CB48-8D53-B34465615D33}"/>
              </a:ext>
            </a:extLst>
          </p:cNvPr>
          <p:cNvSpPr txBox="1"/>
          <p:nvPr/>
        </p:nvSpPr>
        <p:spPr>
          <a:xfrm>
            <a:off x="6636551" y="5770179"/>
            <a:ext cx="86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4A07-D0B3-174E-B6B4-C0FF31112725}"/>
              </a:ext>
            </a:extLst>
          </p:cNvPr>
          <p:cNvSpPr txBox="1"/>
          <p:nvPr/>
        </p:nvSpPr>
        <p:spPr>
          <a:xfrm>
            <a:off x="27190" y="66587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C0E80-62D8-3B47-9CA4-F90C755BE96F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644EB-B93D-7E4F-BD5F-84C27AAD3C65}"/>
              </a:ext>
            </a:extLst>
          </p:cNvPr>
          <p:cNvSpPr txBox="1"/>
          <p:nvPr/>
        </p:nvSpPr>
        <p:spPr>
          <a:xfrm>
            <a:off x="4827956" y="14983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2BEA3-DEC5-5948-85AB-5C46C25729CB}"/>
              </a:ext>
            </a:extLst>
          </p:cNvPr>
          <p:cNvSpPr txBox="1"/>
          <p:nvPr/>
        </p:nvSpPr>
        <p:spPr>
          <a:xfrm>
            <a:off x="3002557" y="22062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7051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>
            <a:extLst>
              <a:ext uri="{FF2B5EF4-FFF2-40B4-BE49-F238E27FC236}">
                <a16:creationId xmlns:a16="http://schemas.microsoft.com/office/drawing/2014/main" id="{A3E2FA07-D766-5F4D-8972-0653C76B33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149AF605-A33E-9D4D-B4F5-4C32023F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1B96F99E-0B46-454C-846E-DF8E1A07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B62D735-C845-9248-8FBB-E7638BC30506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8C093F44-102E-1049-9405-9DED36501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2773" name="Picture 5" descr="CIA2001">
            <a:extLst>
              <a:ext uri="{FF2B5EF4-FFF2-40B4-BE49-F238E27FC236}">
                <a16:creationId xmlns:a16="http://schemas.microsoft.com/office/drawing/2014/main" id="{9AF24F5B-E8DA-A742-8205-105F62FD6D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1622" y="944880"/>
            <a:ext cx="6624320" cy="4968240"/>
          </a:xfr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53427-795F-6D42-AE41-B42DA4EE5BB9}"/>
              </a:ext>
            </a:extLst>
          </p:cNvPr>
          <p:cNvSpPr txBox="1"/>
          <p:nvPr/>
        </p:nvSpPr>
        <p:spPr>
          <a:xfrm>
            <a:off x="5030184" y="447502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🇱🇷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95A2C-D279-E340-8077-4BEEC44C628D}"/>
              </a:ext>
            </a:extLst>
          </p:cNvPr>
          <p:cNvSpPr txBox="1"/>
          <p:nvPr/>
        </p:nvSpPr>
        <p:spPr>
          <a:xfrm>
            <a:off x="5254128" y="159389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22894-F3D1-9A41-9E8A-1C624F16726C}"/>
              </a:ext>
            </a:extLst>
          </p:cNvPr>
          <p:cNvSpPr txBox="1"/>
          <p:nvPr/>
        </p:nvSpPr>
        <p:spPr>
          <a:xfrm>
            <a:off x="6553200" y="455095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🇷🇺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AA0CC-6900-CC43-AF81-6C6C2B02F862}"/>
              </a:ext>
            </a:extLst>
          </p:cNvPr>
          <p:cNvSpPr txBox="1"/>
          <p:nvPr/>
        </p:nvSpPr>
        <p:spPr>
          <a:xfrm>
            <a:off x="3198428" y="231134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97A39-5AE1-CA42-9006-DF348BBE6CDE}"/>
              </a:ext>
            </a:extLst>
          </p:cNvPr>
          <p:cNvSpPr/>
          <p:nvPr/>
        </p:nvSpPr>
        <p:spPr bwMode="auto">
          <a:xfrm>
            <a:off x="7041928" y="1376860"/>
            <a:ext cx="173420" cy="2170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735DA1-B11D-6940-B277-19D93FBE7441}"/>
              </a:ext>
            </a:extLst>
          </p:cNvPr>
          <p:cNvSpPr/>
          <p:nvPr/>
        </p:nvSpPr>
        <p:spPr bwMode="auto">
          <a:xfrm>
            <a:off x="1355834" y="4986278"/>
            <a:ext cx="1161393" cy="107836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42B0C-B96A-AA40-968F-76E853B59763}"/>
              </a:ext>
            </a:extLst>
          </p:cNvPr>
          <p:cNvSpPr txBox="1"/>
          <p:nvPr/>
        </p:nvSpPr>
        <p:spPr>
          <a:xfrm>
            <a:off x="3626155" y="501893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🇦🇺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1B955-86EA-7B43-87A3-B39C633338A0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91E234-B671-A542-813A-253AA2EA6B2D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56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81049" y="127175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320459" y="2887549"/>
            <a:ext cx="3448783" cy="757287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C0135B-2F08-1E43-9347-E14718F256E9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A43A7B-BB78-C34B-9339-6AF1267FA1DC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283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60029" y="129277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A9BFDF-4432-2F4B-8EEA-CC15CE4ED72E}"/>
              </a:ext>
            </a:extLst>
          </p:cNvPr>
          <p:cNvSpPr/>
          <p:nvPr/>
        </p:nvSpPr>
        <p:spPr bwMode="auto">
          <a:xfrm rot="19327770">
            <a:off x="5151242" y="2508822"/>
            <a:ext cx="1270676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584187" y="3630290"/>
            <a:ext cx="1271222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EA95A7-7AED-AD46-BAEA-EEA900ABDC76}"/>
              </a:ext>
            </a:extLst>
          </p:cNvPr>
          <p:cNvSpPr/>
          <p:nvPr/>
        </p:nvSpPr>
        <p:spPr bwMode="auto">
          <a:xfrm>
            <a:off x="6457662" y="35419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A6352-5CEE-DE43-9281-5BA13E0673D1}"/>
              </a:ext>
            </a:extLst>
          </p:cNvPr>
          <p:cNvSpPr/>
          <p:nvPr/>
        </p:nvSpPr>
        <p:spPr bwMode="auto">
          <a:xfrm>
            <a:off x="5506479" y="4177861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98BED-ACD8-7E4E-BBB9-FB1E9F5A7DEC}"/>
              </a:ext>
            </a:extLst>
          </p:cNvPr>
          <p:cNvSpPr/>
          <p:nvPr/>
        </p:nvSpPr>
        <p:spPr bwMode="auto">
          <a:xfrm>
            <a:off x="3567326" y="49713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7952B-76D6-BD42-9ED6-99E554688920}"/>
              </a:ext>
            </a:extLst>
          </p:cNvPr>
          <p:cNvSpPr/>
          <p:nvPr/>
        </p:nvSpPr>
        <p:spPr bwMode="auto">
          <a:xfrm>
            <a:off x="2311344" y="436704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171145-7911-0948-B2A7-8C9392ACB0C5}"/>
              </a:ext>
            </a:extLst>
          </p:cNvPr>
          <p:cNvSpPr/>
          <p:nvPr/>
        </p:nvSpPr>
        <p:spPr bwMode="auto">
          <a:xfrm>
            <a:off x="1807779" y="5517931"/>
            <a:ext cx="6568966" cy="35735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DA1AB6-8FDA-8F4C-A5E2-D6D540B739FA}"/>
              </a:ext>
            </a:extLst>
          </p:cNvPr>
          <p:cNvSpPr/>
          <p:nvPr/>
        </p:nvSpPr>
        <p:spPr bwMode="auto">
          <a:xfrm flipH="1">
            <a:off x="1345670" y="1020565"/>
            <a:ext cx="661805" cy="456173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504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A88689AC-1DF4-1741-B207-539331377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308748BA-943D-1745-B55A-4964358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3F9DDA87-CDB9-6848-9D8C-36202E0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671506-912E-AE40-878C-A55BE035DBCC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D6B77EA-AC6E-0F49-A230-586A971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rules?</a:t>
            </a:r>
          </a:p>
        </p:txBody>
      </p:sp>
      <p:pic>
        <p:nvPicPr>
          <p:cNvPr id="33797" name="Picture 5" descr="CIA2001-ll-ul">
            <a:extLst>
              <a:ext uri="{FF2B5EF4-FFF2-40B4-BE49-F238E27FC236}">
                <a16:creationId xmlns:a16="http://schemas.microsoft.com/office/drawing/2014/main" id="{AB153D59-9C4D-9146-9A50-8E419F28C6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0" t="5483" b="2699"/>
          <a:stretch/>
        </p:blipFill>
        <p:spPr>
          <a:xfrm>
            <a:off x="1481961" y="1169025"/>
            <a:ext cx="6363321" cy="4561739"/>
          </a:xfr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FB75EC-0CC4-3C45-95DD-97EF8C063265}"/>
              </a:ext>
            </a:extLst>
          </p:cNvPr>
          <p:cNvSpPr/>
          <p:nvPr/>
        </p:nvSpPr>
        <p:spPr bwMode="auto">
          <a:xfrm>
            <a:off x="5612524" y="1334816"/>
            <a:ext cx="1828800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ED138-4979-CB48-8163-F18470BB9FBA}"/>
              </a:ext>
            </a:extLst>
          </p:cNvPr>
          <p:cNvCxnSpPr/>
          <p:nvPr/>
        </p:nvCxnSpPr>
        <p:spPr bwMode="auto">
          <a:xfrm flipV="1">
            <a:off x="2060029" y="1292773"/>
            <a:ext cx="5559973" cy="41620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DA9BFDF-4432-2F4B-8EEA-CC15CE4ED72E}"/>
              </a:ext>
            </a:extLst>
          </p:cNvPr>
          <p:cNvSpPr/>
          <p:nvPr/>
        </p:nvSpPr>
        <p:spPr bwMode="auto">
          <a:xfrm rot="19327770">
            <a:off x="5151242" y="2508822"/>
            <a:ext cx="1270676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158E8-8F22-6F45-A698-04725E8C16E6}"/>
              </a:ext>
            </a:extLst>
          </p:cNvPr>
          <p:cNvSpPr/>
          <p:nvPr/>
        </p:nvSpPr>
        <p:spPr bwMode="auto">
          <a:xfrm rot="19327770">
            <a:off x="3584187" y="3630290"/>
            <a:ext cx="1271222" cy="483892"/>
          </a:xfrm>
          <a:prstGeom prst="ellips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EA95A7-7AED-AD46-BAEA-EEA900ABDC76}"/>
              </a:ext>
            </a:extLst>
          </p:cNvPr>
          <p:cNvSpPr/>
          <p:nvPr/>
        </p:nvSpPr>
        <p:spPr bwMode="auto">
          <a:xfrm>
            <a:off x="6457662" y="35419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A6352-5CEE-DE43-9281-5BA13E0673D1}"/>
              </a:ext>
            </a:extLst>
          </p:cNvPr>
          <p:cNvSpPr/>
          <p:nvPr/>
        </p:nvSpPr>
        <p:spPr bwMode="auto">
          <a:xfrm>
            <a:off x="5506479" y="4177861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E98BED-ACD8-7E4E-BBB9-FB1E9F5A7DEC}"/>
              </a:ext>
            </a:extLst>
          </p:cNvPr>
          <p:cNvSpPr/>
          <p:nvPr/>
        </p:nvSpPr>
        <p:spPr bwMode="auto">
          <a:xfrm>
            <a:off x="3567326" y="497138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7952B-76D6-BD42-9ED6-99E554688920}"/>
              </a:ext>
            </a:extLst>
          </p:cNvPr>
          <p:cNvSpPr/>
          <p:nvPr/>
        </p:nvSpPr>
        <p:spPr bwMode="auto">
          <a:xfrm>
            <a:off x="2311344" y="436704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2756A1-6B03-1848-B914-0D30DF564BCA}"/>
              </a:ext>
            </a:extLst>
          </p:cNvPr>
          <p:cNvSpPr txBox="1"/>
          <p:nvPr/>
        </p:nvSpPr>
        <p:spPr>
          <a:xfrm>
            <a:off x="6047860" y="665869"/>
            <a:ext cx="2807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World countries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2E24E-5347-B943-81F6-F684C3293A66}"/>
              </a:ext>
            </a:extLst>
          </p:cNvPr>
          <p:cNvSpPr txBox="1"/>
          <p:nvPr/>
        </p:nvSpPr>
        <p:spPr>
          <a:xfrm>
            <a:off x="7071126" y="5611797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39209-C4DC-014F-ACC7-3D223D5F5128}"/>
              </a:ext>
            </a:extLst>
          </p:cNvPr>
          <p:cNvSpPr txBox="1"/>
          <p:nvPr/>
        </p:nvSpPr>
        <p:spPr>
          <a:xfrm>
            <a:off x="113906" y="65664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population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04B97-BD53-3143-B4D5-7E21DC52EE68}"/>
              </a:ext>
            </a:extLst>
          </p:cNvPr>
          <p:cNvSpPr txBox="1"/>
          <p:nvPr/>
        </p:nvSpPr>
        <p:spPr>
          <a:xfrm>
            <a:off x="7854601" y="1333729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cia.gov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factbook</a:t>
            </a:r>
          </a:p>
          <a:p>
            <a:r>
              <a:rPr lang="en-US" sz="1800" dirty="0">
                <a:latin typeface="+mn-lt"/>
              </a:rPr>
              <a:t>2001</a:t>
            </a:r>
          </a:p>
        </p:txBody>
      </p:sp>
    </p:spTree>
    <p:extLst>
      <p:ext uri="{BB962C8B-B14F-4D97-AF65-F5344CB8AC3E}">
        <p14:creationId xmlns:p14="http://schemas.microsoft.com/office/powerpoint/2010/main" val="24860246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D0D0EBF6-20C6-C44F-81AE-9EDAF36B2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2AB27B26-8D10-CB4F-9373-CAE5B1F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E7FD5A3-6C77-424D-B5CE-EB16D9D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E2F3CC-136A-C040-A8F4-B4920E4B6590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E8F149-FD65-974D-90CA-0599CF5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</a:t>
            </a:r>
          </a:p>
        </p:txBody>
      </p:sp>
      <p:pic>
        <p:nvPicPr>
          <p:cNvPr id="34821" name="Picture 8" descr="CIA2001-ll">
            <a:extLst>
              <a:ext uri="{FF2B5EF4-FFF2-40B4-BE49-F238E27FC236}">
                <a16:creationId xmlns:a16="http://schemas.microsoft.com/office/drawing/2014/main" id="{CFEF2252-F14A-FF4B-B54D-37E04389C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49330" y="934370"/>
            <a:ext cx="6624320" cy="4968240"/>
          </a:xfrm>
          <a:noFill/>
        </p:spPr>
      </p:pic>
      <p:sp>
        <p:nvSpPr>
          <p:cNvPr id="34822" name="Text Box 10">
            <a:extLst>
              <a:ext uri="{FF2B5EF4-FFF2-40B4-BE49-F238E27FC236}">
                <a16:creationId xmlns:a16="http://schemas.microsoft.com/office/drawing/2014/main" id="{CE9B691A-F1B0-254A-A027-FD3EBF5B8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1355" y="4968768"/>
            <a:ext cx="1654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/>
              <a:t>47 residents(!)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5D48EF-BCC6-4A4A-B8C3-5D03881FC162}"/>
              </a:ext>
            </a:extLst>
          </p:cNvPr>
          <p:cNvSpPr/>
          <p:nvPr/>
        </p:nvSpPr>
        <p:spPr bwMode="auto">
          <a:xfrm>
            <a:off x="7241628" y="1334816"/>
            <a:ext cx="199696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E18C61-902C-AB4E-85C7-BF1B7D1F4F84}"/>
              </a:ext>
            </a:extLst>
          </p:cNvPr>
          <p:cNvSpPr/>
          <p:nvPr/>
        </p:nvSpPr>
        <p:spPr bwMode="auto">
          <a:xfrm>
            <a:off x="6457662" y="358402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0DCF86-B378-5448-B2CB-F9D072125CBD}"/>
              </a:ext>
            </a:extLst>
          </p:cNvPr>
          <p:cNvSpPr/>
          <p:nvPr/>
        </p:nvSpPr>
        <p:spPr bwMode="auto">
          <a:xfrm>
            <a:off x="3567326" y="5013426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94D934-C44E-BB4C-A35B-874C6594F03E}"/>
              </a:ext>
            </a:extLst>
          </p:cNvPr>
          <p:cNvSpPr/>
          <p:nvPr/>
        </p:nvSpPr>
        <p:spPr bwMode="auto">
          <a:xfrm>
            <a:off x="2342874" y="4409083"/>
            <a:ext cx="300489" cy="31531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AD5B5AE1-596D-8149-A5B3-81939222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70" y="4244325"/>
            <a:ext cx="15423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000" dirty="0"/>
              <a:t>0.5km</a:t>
            </a:r>
            <a:r>
              <a:rPr lang="en-US" altLang="en-US" sz="2000" baseline="30000" dirty="0"/>
              <a:t>2</a:t>
            </a:r>
          </a:p>
          <a:p>
            <a:pPr algn="l"/>
            <a:r>
              <a:rPr lang="en-US" altLang="en-US" sz="2000" dirty="0"/>
              <a:t>3x Taj Mahal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02C04-D085-1442-A5E8-18A627E9400D}"/>
              </a:ext>
            </a:extLst>
          </p:cNvPr>
          <p:cNvSpPr txBox="1"/>
          <p:nvPr/>
        </p:nvSpPr>
        <p:spPr>
          <a:xfrm>
            <a:off x="2075429" y="3917749"/>
            <a:ext cx="71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🇻🇦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AD0A4-DDDA-AF4F-ACF3-0D3949E06509}"/>
              </a:ext>
            </a:extLst>
          </p:cNvPr>
          <p:cNvSpPr txBox="1"/>
          <p:nvPr/>
        </p:nvSpPr>
        <p:spPr>
          <a:xfrm>
            <a:off x="3811277" y="464370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🇬🇸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DA372-DCAB-CE40-8A5C-0101DEA4B8F5}"/>
              </a:ext>
            </a:extLst>
          </p:cNvPr>
          <p:cNvSpPr txBox="1"/>
          <p:nvPr/>
        </p:nvSpPr>
        <p:spPr>
          <a:xfrm>
            <a:off x="6992662" y="122603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🇨🇳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C1705-026E-B84E-88FE-A70B5556BCAD}"/>
              </a:ext>
            </a:extLst>
          </p:cNvPr>
          <p:cNvSpPr txBox="1"/>
          <p:nvPr/>
        </p:nvSpPr>
        <p:spPr>
          <a:xfrm>
            <a:off x="5983921" y="143675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🇮🇳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230187" y="3355430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76908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D0D0EBF6-20C6-C44F-81AE-9EDAF36B2D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2AB27B26-8D10-CB4F-9373-CAE5B1F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BE7FD5A3-6C77-424D-B5CE-EB16D9D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E2F3CC-136A-C040-A8F4-B4920E4B6590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8AE8F149-FD65-974D-90CA-0599CF5C7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Q1) rules</a:t>
            </a:r>
          </a:p>
        </p:txBody>
      </p:sp>
      <p:pic>
        <p:nvPicPr>
          <p:cNvPr id="34821" name="Picture 8" descr="CIA2001-ll">
            <a:extLst>
              <a:ext uri="{FF2B5EF4-FFF2-40B4-BE49-F238E27FC236}">
                <a16:creationId xmlns:a16="http://schemas.microsoft.com/office/drawing/2014/main" id="{CFEF2252-F14A-FF4B-B54D-37E04389C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040971" y="1718441"/>
            <a:ext cx="3111059" cy="2333295"/>
          </a:xfr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5D48EF-BCC6-4A4A-B8C3-5D03881FC162}"/>
              </a:ext>
            </a:extLst>
          </p:cNvPr>
          <p:cNvSpPr/>
          <p:nvPr/>
        </p:nvSpPr>
        <p:spPr bwMode="auto">
          <a:xfrm>
            <a:off x="7241628" y="1334816"/>
            <a:ext cx="199696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CIA2001_ul">
            <a:extLst>
              <a:ext uri="{FF2B5EF4-FFF2-40B4-BE49-F238E27FC236}">
                <a16:creationId xmlns:a16="http://schemas.microsoft.com/office/drawing/2014/main" id="{22926AB9-126B-9443-A789-64BC8E7AA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 bwMode="auto">
          <a:xfrm>
            <a:off x="991970" y="1849820"/>
            <a:ext cx="2892628" cy="20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5884CD-BCCF-834B-BF85-EE369B2C8877}"/>
              </a:ext>
            </a:extLst>
          </p:cNvPr>
          <p:cNvSpPr txBox="1">
            <a:spLocks/>
          </p:cNvSpPr>
          <p:nvPr/>
        </p:nvSpPr>
        <p:spPr bwMode="auto">
          <a:xfrm>
            <a:off x="515007" y="4254053"/>
            <a:ext cx="4143703" cy="182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kern="0" dirty="0"/>
              <a:t>Anomalies:</a:t>
            </a:r>
          </a:p>
          <a:p>
            <a:pPr marL="0" indent="0">
              <a:buFontTx/>
              <a:buNone/>
            </a:pPr>
            <a:r>
              <a:rPr kumimoji="0" lang="en-US" kern="0" dirty="0">
                <a:solidFill>
                  <a:schemeClr val="tx2"/>
                </a:solidFill>
              </a:rPr>
              <a:t>* </a:t>
            </a:r>
            <a:r>
              <a:rPr kumimoji="0" lang="en-US" b="1" kern="0" dirty="0">
                <a:solidFill>
                  <a:schemeClr val="tx2"/>
                </a:solidFill>
              </a:rPr>
              <a:t>Wrt our models (/ axis-scales)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CBA7D-2830-9447-AE15-BB255F3581EE}"/>
              </a:ext>
            </a:extLst>
          </p:cNvPr>
          <p:cNvSpPr txBox="1"/>
          <p:nvPr/>
        </p:nvSpPr>
        <p:spPr>
          <a:xfrm>
            <a:off x="2607879" y="20317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🇨🇳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32011F-623B-0F4D-A330-DEBB2728C213}"/>
              </a:ext>
            </a:extLst>
          </p:cNvPr>
          <p:cNvSpPr txBox="1"/>
          <p:nvPr/>
        </p:nvSpPr>
        <p:spPr>
          <a:xfrm>
            <a:off x="7710884" y="184122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🇨🇳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67949-2FD7-3C48-8A2A-D5F69CF25A66}"/>
              </a:ext>
            </a:extLst>
          </p:cNvPr>
          <p:cNvSpPr txBox="1"/>
          <p:nvPr/>
        </p:nvSpPr>
        <p:spPr>
          <a:xfrm>
            <a:off x="1797954" y="220099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🇮🇳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C18EDC-CBE4-D743-8C92-54588A652023}"/>
              </a:ext>
            </a:extLst>
          </p:cNvPr>
          <p:cNvSpPr txBox="1"/>
          <p:nvPr/>
        </p:nvSpPr>
        <p:spPr>
          <a:xfrm>
            <a:off x="5186491" y="3185775"/>
            <a:ext cx="71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🇻🇦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5050D-57DC-604B-AF5D-F7725B0BEB72}"/>
              </a:ext>
            </a:extLst>
          </p:cNvPr>
          <p:cNvSpPr txBox="1"/>
          <p:nvPr/>
        </p:nvSpPr>
        <p:spPr>
          <a:xfrm>
            <a:off x="6407705" y="3538632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🇬🇸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1D2F2-7175-9342-B25A-8536CEADE6AB}"/>
              </a:ext>
            </a:extLst>
          </p:cNvPr>
          <p:cNvSpPr txBox="1"/>
          <p:nvPr/>
        </p:nvSpPr>
        <p:spPr>
          <a:xfrm>
            <a:off x="1175626" y="1030419"/>
            <a:ext cx="265649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Linear scales -&gt;</a:t>
            </a:r>
          </a:p>
          <a:p>
            <a:r>
              <a:rPr lang="en-US" dirty="0">
                <a:latin typeface="+mn-lt"/>
              </a:rPr>
              <a:t> uniform/Gaussian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A2D9E2-3973-EA49-9818-4867F1FFACFF}"/>
              </a:ext>
            </a:extLst>
          </p:cNvPr>
          <p:cNvSpPr txBox="1"/>
          <p:nvPr/>
        </p:nvSpPr>
        <p:spPr>
          <a:xfrm>
            <a:off x="5321837" y="870145"/>
            <a:ext cx="264848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Log scales -&gt;</a:t>
            </a:r>
          </a:p>
          <a:p>
            <a:r>
              <a:rPr lang="en-US" dirty="0">
                <a:latin typeface="+mn-lt"/>
              </a:rPr>
              <a:t>Pareto/log-logistic</a:t>
            </a:r>
          </a:p>
        </p:txBody>
      </p:sp>
    </p:spTree>
    <p:extLst>
      <p:ext uri="{BB962C8B-B14F-4D97-AF65-F5344CB8AC3E}">
        <p14:creationId xmlns:p14="http://schemas.microsoft.com/office/powerpoint/2010/main" val="185232026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4497" y="1447800"/>
            <a:ext cx="4143703" cy="4648200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‘deviation from the common rule’*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* </a:t>
            </a:r>
            <a:r>
              <a:rPr lang="en-US" b="1" dirty="0">
                <a:solidFill>
                  <a:schemeClr val="tx2"/>
                </a:solidFill>
              </a:rPr>
              <a:t>Wrt our models (/ axis-scales)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EEC2EF-FCED-0F4F-A585-DAADE9CA58E7}"/>
              </a:ext>
            </a:extLst>
          </p:cNvPr>
          <p:cNvGrpSpPr/>
          <p:nvPr/>
        </p:nvGrpSpPr>
        <p:grpSpPr>
          <a:xfrm>
            <a:off x="5054600" y="1447800"/>
            <a:ext cx="2997200" cy="2247900"/>
            <a:chOff x="5054600" y="1447800"/>
            <a:chExt cx="2997200" cy="2247900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194D41E1-9F57-0E4C-BCB2-AAC6DEB0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B0108D5-A23E-1E46-9DDE-F6ADFE319822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2E4F7F35-C3BE-D449-A588-7EF23724AF1A}"/>
              </a:ext>
            </a:extLst>
          </p:cNvPr>
          <p:cNvSpPr txBox="1">
            <a:spLocks/>
          </p:cNvSpPr>
          <p:nvPr/>
        </p:nvSpPr>
        <p:spPr bwMode="auto">
          <a:xfrm>
            <a:off x="4648200" y="3848100"/>
            <a:ext cx="4064876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FontTx/>
              <a:buNone/>
            </a:pPr>
            <a:r>
              <a:rPr kumimoji="0" lang="en-US" kern="0" dirty="0"/>
              <a:t>But: </a:t>
            </a:r>
            <a:r>
              <a:rPr kumimoji="0" lang="en-US" u="sng" kern="0" dirty="0"/>
              <a:t>How</a:t>
            </a:r>
            <a:r>
              <a:rPr kumimoji="0" lang="en-US" kern="0" dirty="0"/>
              <a:t> to spot rules?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C0C1F-03D1-3240-841A-213234B57517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6350" y="2216368"/>
            <a:ext cx="331076" cy="3553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E95D9F-7F1C-4B4F-A970-DCE209E1AB9C}"/>
              </a:ext>
            </a:extLst>
          </p:cNvPr>
          <p:cNvCxnSpPr>
            <a:cxnSpLocks/>
          </p:cNvCxnSpPr>
          <p:nvPr/>
        </p:nvCxnSpPr>
        <p:spPr bwMode="auto">
          <a:xfrm flipH="1">
            <a:off x="633248" y="3924958"/>
            <a:ext cx="667406" cy="7166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0AAABE-81BA-B845-8549-9E5D00BD8316}"/>
              </a:ext>
            </a:extLst>
          </p:cNvPr>
          <p:cNvCxnSpPr/>
          <p:nvPr/>
        </p:nvCxnSpPr>
        <p:spPr bwMode="auto">
          <a:xfrm flipH="1">
            <a:off x="670910" y="2244451"/>
            <a:ext cx="2138854" cy="2369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6841438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3809987" cy="6858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Model (= pattern = rule)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99C24-119E-B646-BC9C-1C7988DF4724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83476" y="1447800"/>
                <a:ext cx="4012324" cy="4648200"/>
              </a:xfrm>
            </p:spPr>
            <p:txBody>
              <a:bodyPr wrap="square" anchor="t"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Gaussian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)∝</m:t>
                        </m:r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Linear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Polynomial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Differential eq.:</a:t>
                </a:r>
              </a:p>
              <a:p>
                <a:pPr marL="40005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99C24-119E-B646-BC9C-1C7988DF4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83476" y="1447800"/>
                <a:ext cx="4012324" cy="4648200"/>
              </a:xfrm>
              <a:blipFill>
                <a:blip r:embed="rId2"/>
                <a:stretch>
                  <a:fillRect l="-3145"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22</a:t>
            </a:fld>
            <a:endParaRPr lang="en-US"/>
          </a:p>
        </p:txBody>
      </p:sp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E605E5B5-49C9-E549-808A-C35904D6F34E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6234" y="4629477"/>
            <a:ext cx="2186151" cy="1639613"/>
          </a:xfr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A594C2-FB04-3B41-91F7-92FE786B7A3E}"/>
              </a:ext>
            </a:extLst>
          </p:cNvPr>
          <p:cNvCxnSpPr>
            <a:endCxn id="5" idx="0"/>
          </p:cNvCxnSpPr>
          <p:nvPr/>
        </p:nvCxnSpPr>
        <p:spPr bwMode="auto">
          <a:xfrm>
            <a:off x="4572000" y="147145"/>
            <a:ext cx="0" cy="61012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4478F4F6-162E-A34F-8687-85DCE2FD24D6}"/>
              </a:ext>
            </a:extLst>
          </p:cNvPr>
          <p:cNvSpPr txBox="1">
            <a:spLocks/>
          </p:cNvSpPr>
          <p:nvPr/>
        </p:nvSpPr>
        <p:spPr bwMode="auto">
          <a:xfrm>
            <a:off x="4859291" y="609600"/>
            <a:ext cx="375108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-112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0" lang="en-US" kern="0" dirty="0"/>
              <a:t>model-instance</a:t>
            </a:r>
          </a:p>
        </p:txBody>
      </p:sp>
      <p:pic>
        <p:nvPicPr>
          <p:cNvPr id="14" name="Graphic 13" descr="Metronome with solid fill">
            <a:extLst>
              <a:ext uri="{FF2B5EF4-FFF2-40B4-BE49-F238E27FC236}">
                <a16:creationId xmlns:a16="http://schemas.microsoft.com/office/drawing/2014/main" id="{ED1B09A0-54D8-6B47-AE28-96635443F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618" y="4992083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DAEA782-AA0F-CC4F-9EC8-3BD6BADB4221}"/>
              </a:ext>
            </a:extLst>
          </p:cNvPr>
          <p:cNvGrpSpPr/>
          <p:nvPr/>
        </p:nvGrpSpPr>
        <p:grpSpPr>
          <a:xfrm>
            <a:off x="5022173" y="3143307"/>
            <a:ext cx="1914206" cy="1372257"/>
            <a:chOff x="5022173" y="3143307"/>
            <a:chExt cx="1914206" cy="1372257"/>
          </a:xfrm>
        </p:grpSpPr>
        <p:pic>
          <p:nvPicPr>
            <p:cNvPr id="17" name="Picture 5" descr="CIA2001-ll-ul">
              <a:extLst>
                <a:ext uri="{FF2B5EF4-FFF2-40B4-BE49-F238E27FC236}">
                  <a16:creationId xmlns:a16="http://schemas.microsoft.com/office/drawing/2014/main" id="{DBC564D5-5B29-F94C-9F7E-B40B3DC30C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0" t="5483" b="2699"/>
            <a:stretch/>
          </p:blipFill>
          <p:spPr bwMode="auto">
            <a:xfrm>
              <a:off x="5022173" y="3143307"/>
              <a:ext cx="1914206" cy="1372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F47373-340F-E444-BCAE-140BC05AEA8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02621" y="3176753"/>
              <a:ext cx="1639613" cy="124862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358A38-4063-A44E-8CE5-618C321F8EAA}"/>
              </a:ext>
            </a:extLst>
          </p:cNvPr>
          <p:cNvGrpSpPr/>
          <p:nvPr/>
        </p:nvGrpSpPr>
        <p:grpSpPr>
          <a:xfrm>
            <a:off x="5054600" y="1447800"/>
            <a:ext cx="1966309" cy="1484586"/>
            <a:chOff x="5054600" y="1447800"/>
            <a:chExt cx="1966309" cy="1484586"/>
          </a:xfrm>
        </p:grpSpPr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194D41E1-9F57-0E4C-BCB2-AAC6DEB0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6149E9-0069-C948-AD8D-B9AA1011AF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83EB1A-6475-E54A-BE6B-268211173B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CF5D86A7-FBE6-B640-A32D-FC9A0D1B4987}"/>
              </a:ext>
            </a:extLst>
          </p:cNvPr>
          <p:cNvSpPr/>
          <p:nvPr/>
        </p:nvSpPr>
        <p:spPr bwMode="auto">
          <a:xfrm>
            <a:off x="7505445" y="4886872"/>
            <a:ext cx="756745" cy="210421"/>
          </a:xfrm>
          <a:custGeom>
            <a:avLst/>
            <a:gdLst>
              <a:gd name="connsiteX0" fmla="*/ 0 w 756745"/>
              <a:gd name="connsiteY0" fmla="*/ 210421 h 210421"/>
              <a:gd name="connsiteX1" fmla="*/ 378373 w 756745"/>
              <a:gd name="connsiteY1" fmla="*/ 214 h 210421"/>
              <a:gd name="connsiteX2" fmla="*/ 756745 w 756745"/>
              <a:gd name="connsiteY2" fmla="*/ 178890 h 21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745" h="210421">
                <a:moveTo>
                  <a:pt x="0" y="210421"/>
                </a:moveTo>
                <a:cubicBezTo>
                  <a:pt x="126124" y="107945"/>
                  <a:pt x="252249" y="5469"/>
                  <a:pt x="378373" y="214"/>
                </a:cubicBezTo>
                <a:cubicBezTo>
                  <a:pt x="504497" y="-5041"/>
                  <a:pt x="630621" y="86924"/>
                  <a:pt x="756745" y="178890"/>
                </a:cubicBezTo>
              </a:path>
            </a:pathLst>
          </a:cu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6520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48003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207329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2D7C4C8-2B38-154D-8431-84DE028A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69" y="3138487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0F2879-FB57-BB43-9120-2C29B2FEFB87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10" name="Picture 9" descr="shutterstock_104520869.jpg">
              <a:extLst>
                <a:ext uri="{FF2B5EF4-FFF2-40B4-BE49-F238E27FC236}">
                  <a16:creationId xmlns:a16="http://schemas.microsoft.com/office/drawing/2014/main" id="{4121BD9B-D5CB-6C47-91C7-2AD70DCD7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A172B3-B15A-DE4A-828B-1A6769295B3E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8AB0EC9-940F-FA4A-8306-15DD1EFF49D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4" name="Picture 13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E571B322-25B8-6E4E-841E-450838E874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A78275A-F8E5-9142-8970-64860DFE42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8F0135E-8D10-6F4A-AED3-496D63383A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C35079A-9213-8249-8DDF-51E827027B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688036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C5C5-1DB8-F74C-B24F-5BD97BE1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Q2) automation?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7B73-DE0B-CE4C-B495-E89EFCE5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AF31-59DE-B24B-A8EB-85E50EC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C959-FDC1-964E-A40E-B9241F8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6BECBA-4297-AF44-95BD-BFCD8B561D22}"/>
              </a:ext>
            </a:extLst>
          </p:cNvPr>
          <p:cNvSpPr/>
          <p:nvPr/>
        </p:nvSpPr>
        <p:spPr bwMode="auto">
          <a:xfrm>
            <a:off x="1008992" y="2338546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anomalies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800A64-60FE-AE41-A258-9917C0A20746}"/>
              </a:ext>
            </a:extLst>
          </p:cNvPr>
          <p:cNvSpPr/>
          <p:nvPr/>
        </p:nvSpPr>
        <p:spPr bwMode="auto">
          <a:xfrm>
            <a:off x="3678621" y="168953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2400" dirty="0">
                <a:latin typeface="+mn-lt"/>
              </a:rPr>
              <a:t>patterns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81C566-0A8A-4A4C-8419-0D60C3196EE3}"/>
              </a:ext>
            </a:extLst>
          </p:cNvPr>
          <p:cNvSpPr/>
          <p:nvPr/>
        </p:nvSpPr>
        <p:spPr bwMode="auto">
          <a:xfrm>
            <a:off x="6019800" y="2798377"/>
            <a:ext cx="2017986" cy="924911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>
                <a:latin typeface="+mn-lt"/>
              </a:rPr>
              <a:t>compression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3ADEC5-888D-494C-9D6F-F0C57427A0F9}"/>
              </a:ext>
            </a:extLst>
          </p:cNvPr>
          <p:cNvCxnSpPr>
            <a:stCxn id="9" idx="7"/>
            <a:endCxn id="10" idx="2"/>
          </p:cNvCxnSpPr>
          <p:nvPr/>
        </p:nvCxnSpPr>
        <p:spPr bwMode="auto">
          <a:xfrm flipV="1">
            <a:off x="2731451" y="2151993"/>
            <a:ext cx="947170" cy="32200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0A7A4E-1B25-3649-BE36-E97278849F51}"/>
              </a:ext>
            </a:extLst>
          </p:cNvPr>
          <p:cNvCxnSpPr>
            <a:stCxn id="10" idx="5"/>
            <a:endCxn id="13" idx="1"/>
          </p:cNvCxnSpPr>
          <p:nvPr/>
        </p:nvCxnSpPr>
        <p:spPr bwMode="auto">
          <a:xfrm>
            <a:off x="5401080" y="2478998"/>
            <a:ext cx="914247" cy="45482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8B6D00-5EDF-7C46-828B-2F826AC86527}"/>
              </a:ext>
            </a:extLst>
          </p:cNvPr>
          <p:cNvSpPr txBox="1"/>
          <p:nvPr/>
        </p:nvSpPr>
        <p:spPr>
          <a:xfrm>
            <a:off x="2606029" y="1726378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896E0-BB3F-2F4D-B0BF-4D6306696C5D}"/>
              </a:ext>
            </a:extLst>
          </p:cNvPr>
          <p:cNvSpPr txBox="1"/>
          <p:nvPr/>
        </p:nvSpPr>
        <p:spPr>
          <a:xfrm>
            <a:off x="5785418" y="2151992"/>
            <a:ext cx="8418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Q2.2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547419-DF5B-E347-990B-338E64B5AF3B}"/>
              </a:ext>
            </a:extLst>
          </p:cNvPr>
          <p:cNvGrpSpPr>
            <a:grpSpLocks noChangeAspect="1"/>
          </p:cNvGrpSpPr>
          <p:nvPr/>
        </p:nvGrpSpPr>
        <p:grpSpPr>
          <a:xfrm>
            <a:off x="230332" y="2106216"/>
            <a:ext cx="778660" cy="583994"/>
            <a:chOff x="5054600" y="1447800"/>
            <a:chExt cx="2997200" cy="2247900"/>
          </a:xfrm>
        </p:grpSpPr>
        <p:pic>
          <p:nvPicPr>
            <p:cNvPr id="27" name="Picture 26" descr="Chart, scatter chart&#10;&#10;Description automatically generated">
              <a:extLst>
                <a:ext uri="{FF2B5EF4-FFF2-40B4-BE49-F238E27FC236}">
                  <a16:creationId xmlns:a16="http://schemas.microsoft.com/office/drawing/2014/main" id="{1FF01756-5F27-FC46-AC74-86B09426C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2997200" cy="2247900"/>
            </a:xfrm>
            <a:prstGeom prst="rect">
              <a:avLst/>
            </a:prstGeom>
            <a:noFill/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F1FF69-4927-7C4D-B6C7-405FA23EEC59}"/>
                </a:ext>
              </a:extLst>
            </p:cNvPr>
            <p:cNvSpPr/>
            <p:nvPr/>
          </p:nvSpPr>
          <p:spPr bwMode="auto">
            <a:xfrm>
              <a:off x="7039303" y="3134711"/>
              <a:ext cx="296917" cy="283779"/>
            </a:xfrm>
            <a:prstGeom prst="ellipse">
              <a:avLst/>
            </a:prstGeom>
            <a:noFill/>
            <a:ln w="19050" cap="flat" cmpd="sng" algn="ctr">
              <a:solidFill>
                <a:srgbClr val="941100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3C92BD-D3AC-C04E-92A5-39DFA2A26A49}"/>
              </a:ext>
            </a:extLst>
          </p:cNvPr>
          <p:cNvSpPr txBox="1"/>
          <p:nvPr/>
        </p:nvSpPr>
        <p:spPr>
          <a:xfrm>
            <a:off x="2236049" y="1668749"/>
            <a:ext cx="492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F00"/>
                </a:solidFill>
              </a:rPr>
              <a:t>✓</a:t>
            </a:r>
            <a:endParaRPr lang="en-US" b="1" dirty="0">
              <a:solidFill>
                <a:srgbClr val="008F0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9FF099-3039-BB4B-BAE5-DCDB19D39897}"/>
              </a:ext>
            </a:extLst>
          </p:cNvPr>
          <p:cNvGrpSpPr>
            <a:grpSpLocks noChangeAspect="1"/>
          </p:cNvGrpSpPr>
          <p:nvPr/>
        </p:nvGrpSpPr>
        <p:grpSpPr>
          <a:xfrm>
            <a:off x="5520172" y="1303203"/>
            <a:ext cx="773491" cy="583995"/>
            <a:chOff x="5054600" y="1447800"/>
            <a:chExt cx="1966309" cy="1484586"/>
          </a:xfrm>
        </p:grpSpPr>
        <p:pic>
          <p:nvPicPr>
            <p:cNvPr id="22" name="Picture 21" descr="Chart, scatter chart&#10;&#10;Description automatically generated">
              <a:extLst>
                <a:ext uri="{FF2B5EF4-FFF2-40B4-BE49-F238E27FC236}">
                  <a16:creationId xmlns:a16="http://schemas.microsoft.com/office/drawing/2014/main" id="{674B065C-A261-C740-8BA6-1F897CA5A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54600" y="1447800"/>
              <a:ext cx="1966309" cy="1484586"/>
            </a:xfrm>
            <a:prstGeom prst="rect">
              <a:avLst/>
            </a:prstGeom>
            <a:noFill/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9A60C4-E37E-9B45-8F79-4D7D748C1F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29637" y="1961493"/>
              <a:ext cx="457200" cy="457200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F03848-3945-ED49-99A1-4EDE723E94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41269" y="1780032"/>
              <a:ext cx="820122" cy="820122"/>
            </a:xfrm>
            <a:prstGeom prst="ellips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shutterstock_104520869.jpg">
            <a:extLst>
              <a:ext uri="{FF2B5EF4-FFF2-40B4-BE49-F238E27FC236}">
                <a16:creationId xmlns:a16="http://schemas.microsoft.com/office/drawing/2014/main" id="{885CB50A-F71B-6B4F-A7E3-C75141762D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6614" y="2527931"/>
            <a:ext cx="582624" cy="3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8581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Q2.2) patterns &lt;-&gt;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32DCBBF5-E8E5-AB4C-80E0-11DADC1AC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81150"/>
            <a:ext cx="5842000" cy="43815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99C398-4CC3-0644-9800-FC99333BCE8D}"/>
              </a:ext>
            </a:extLst>
          </p:cNvPr>
          <p:cNvSpPr txBox="1"/>
          <p:nvPr/>
        </p:nvSpPr>
        <p:spPr>
          <a:xfrm>
            <a:off x="108211" y="2848303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Random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2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972E5-EE33-D043-B2EE-79A7A592F081}"/>
              </a:ext>
            </a:extLst>
          </p:cNvPr>
          <p:cNvSpPr/>
          <p:nvPr/>
        </p:nvSpPr>
        <p:spPr bwMode="auto">
          <a:xfrm>
            <a:off x="2590800" y="5202621"/>
            <a:ext cx="236483" cy="2312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649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44A8-199A-3549-A4F9-C1D2EBF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Q2.2) patterns &lt;-&gt;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8A9-06B6-8547-A9A2-10B2480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98B2-EDCA-BE4E-8565-93AE8D15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CBF9-A6F2-2547-A0DD-41936837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0" name="Content Placeholder 9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12C51B4A-25BB-EC4F-AA16-E0DCB5B94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81150"/>
            <a:ext cx="5842000" cy="4381500"/>
          </a:xfrm>
        </p:spPr>
      </p:pic>
      <p:pic>
        <p:nvPicPr>
          <p:cNvPr id="12" name="Graphic 11" descr="Metronome with solid fill">
            <a:extLst>
              <a:ext uri="{FF2B5EF4-FFF2-40B4-BE49-F238E27FC236}">
                <a16:creationId xmlns:a16="http://schemas.microsoft.com/office/drawing/2014/main" id="{FCD01428-7952-ED4B-B960-396E67E2E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0" y="4115456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C3BB2C-491D-6145-B503-0B4C8A4774F2}"/>
              </a:ext>
            </a:extLst>
          </p:cNvPr>
          <p:cNvSpPr/>
          <p:nvPr/>
        </p:nvSpPr>
        <p:spPr bwMode="auto">
          <a:xfrm>
            <a:off x="2590800" y="5202621"/>
            <a:ext cx="236483" cy="231227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DC8E0-3FA0-0F4E-AEA5-20D12EF781A2}"/>
              </a:ext>
            </a:extLst>
          </p:cNvPr>
          <p:cNvSpPr txBox="1"/>
          <p:nvPr/>
        </p:nvSpPr>
        <p:spPr>
          <a:xfrm>
            <a:off x="108211" y="2848303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Random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2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4BF704-1FB2-3A49-8289-7774BC33A335}"/>
              </a:ext>
            </a:extLst>
          </p:cNvPr>
          <p:cNvSpPr txBox="1"/>
          <p:nvPr/>
        </p:nvSpPr>
        <p:spPr>
          <a:xfrm>
            <a:off x="49370" y="4405476"/>
            <a:ext cx="17700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sine -&gt;</a:t>
            </a: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1 int </a:t>
            </a:r>
            <a:r>
              <a:rPr lang="en-US" dirty="0">
                <a:latin typeface="+mn-lt"/>
              </a:rPr>
              <a:t>/ point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B1BE9323-14D7-5544-BA5C-EBDCC1B91C02}"/>
              </a:ext>
            </a:extLst>
          </p:cNvPr>
          <p:cNvSpPr/>
          <p:nvPr/>
        </p:nvSpPr>
        <p:spPr bwMode="auto">
          <a:xfrm rot="678880">
            <a:off x="908052" y="2723010"/>
            <a:ext cx="587703" cy="1640757"/>
          </a:xfrm>
          <a:prstGeom prst="downArrow">
            <a:avLst/>
          </a:prstGeom>
          <a:solidFill>
            <a:schemeClr val="tx2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06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Compression is great!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28</a:t>
            </a:fld>
            <a:endParaRPr lang="en-US" altLang="en-US" sz="1400" u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8E4A-67E7-D345-B08F-E01E067E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Occam’s razor</a:t>
            </a:r>
          </a:p>
          <a:p>
            <a:r>
              <a:rPr lang="en-US" dirty="0"/>
              <a:t>MDL (Minimum Description Length)</a:t>
            </a:r>
          </a:p>
          <a:p>
            <a:r>
              <a:rPr lang="en-US" dirty="0"/>
              <a:t>(all of science: reductionism = compression)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EFBE38-0881-B044-9576-72E75923C8A3}"/>
              </a:ext>
            </a:extLst>
          </p:cNvPr>
          <p:cNvSpPr txBox="1"/>
          <p:nvPr/>
        </p:nvSpPr>
        <p:spPr>
          <a:xfrm>
            <a:off x="952210" y="4759873"/>
            <a:ext cx="1638590" cy="1015663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+mn-lt"/>
              </a:rPr>
              <a:t>But: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499D74-2FE8-4546-B885-A6CBA2717D0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49258" y="3429000"/>
                <a:ext cx="3381703" cy="1058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i="1" kern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0" lang="en-US" sz="280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800" b="0" i="1" kern="0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kumimoji="0" lang="en-US" sz="28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sz="280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800" kern="0" dirty="0"/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499D74-2FE8-4546-B885-A6CBA2717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9258" y="3429000"/>
                <a:ext cx="3381703" cy="1058917"/>
              </a:xfrm>
              <a:prstGeom prst="rect">
                <a:avLst/>
              </a:prstGeom>
              <a:blipFill>
                <a:blip r:embed="rId2"/>
                <a:stretch>
                  <a:fillRect t="-95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95D6E9-8368-6347-B86D-F40ADF9371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3476" y="3399635"/>
            <a:ext cx="1141194" cy="1015663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834C7A-4746-FD4F-A75B-20E43E09D022}"/>
              </a:ext>
            </a:extLst>
          </p:cNvPr>
          <p:cNvSpPr txBox="1"/>
          <p:nvPr/>
        </p:nvSpPr>
        <p:spPr>
          <a:xfrm>
            <a:off x="5200444" y="3686955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 </a:t>
            </a:r>
            <a:r>
              <a:rPr lang="en-US" sz="3200" dirty="0"/>
              <a:t>⬅️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793931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BFC7FC0-74F9-9849-9AE9-867AF8A0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Theorem</a:t>
            </a:r>
            <a:r>
              <a:rPr lang="en-US" altLang="en-US" baseline="30000">
                <a:ea typeface="ＭＳ Ｐゴシック" panose="020B0600070205080204" pitchFamily="34" charset="-128"/>
              </a:rPr>
              <a:t>*</a:t>
            </a:r>
            <a:r>
              <a:rPr lang="en-US" altLang="en-US">
                <a:ea typeface="ＭＳ Ｐゴシック" panose="020B0600070205080204" pitchFamily="34" charset="-128"/>
              </a:rPr>
              <a:t>: for an arbitrary string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computing its Kolmogorov complexity </a:t>
            </a:r>
            <a:r>
              <a:rPr lang="en-US" altLang="en-US" i="1">
                <a:ea typeface="ＭＳ Ｐゴシック" panose="020B0600070205080204" pitchFamily="34" charset="-128"/>
              </a:rPr>
              <a:t>K(x)</a:t>
            </a:r>
            <a:r>
              <a:rPr lang="en-US" altLang="en-US">
                <a:ea typeface="ＭＳ Ｐゴシック" panose="020B0600070205080204" pitchFamily="34" charset="-128"/>
              </a:rPr>
              <a:t> is undecidable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29</a:t>
            </a:fld>
            <a:endParaRPr lang="en-US" altLang="en-US" sz="1400" u="none"/>
          </a:p>
        </p:txBody>
      </p:sp>
      <p:sp>
        <p:nvSpPr>
          <p:cNvPr id="56327" name="TextBox 6">
            <a:extLst>
              <a:ext uri="{FF2B5EF4-FFF2-40B4-BE49-F238E27FC236}">
                <a16:creationId xmlns:a16="http://schemas.microsoft.com/office/drawing/2014/main" id="{3396BE89-EA1A-F64F-A145-4BFC1468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u="none"/>
              <a:t>(*) E.g., [T. M. Cover and J. A. Thomas. </a:t>
            </a:r>
            <a:r>
              <a:rPr lang="en-US" altLang="en-US" i="1" u="none"/>
              <a:t>Elements of Information Theory</a:t>
            </a:r>
            <a:r>
              <a:rPr lang="en-US" altLang="en-US" u="none"/>
              <a:t>. John Wiley and Sons,1991, section 7.7]</a:t>
            </a:r>
          </a:p>
        </p:txBody>
      </p:sp>
      <p:pic>
        <p:nvPicPr>
          <p:cNvPr id="56328" name="Picture 7" descr="kolmogorov.jpg">
            <a:extLst>
              <a:ext uri="{FF2B5EF4-FFF2-40B4-BE49-F238E27FC236}">
                <a16:creationId xmlns:a16="http://schemas.microsoft.com/office/drawing/2014/main" id="{21F99145-7FBC-AE4E-AD5F-5D25FF07B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Box 8">
            <a:extLst>
              <a:ext uri="{FF2B5EF4-FFF2-40B4-BE49-F238E27FC236}">
                <a16:creationId xmlns:a16="http://schemas.microsoft.com/office/drawing/2014/main" id="{ABB68426-AC1E-E74C-88DF-E03B3943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753" y="5029200"/>
            <a:ext cx="28087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 dirty="0"/>
              <a:t>A.N. Kolmogorov</a:t>
            </a:r>
          </a:p>
          <a:p>
            <a:r>
              <a:rPr lang="en-US" altLang="en-US" sz="1800" u="none" dirty="0" err="1"/>
              <a:t>britannica.com</a:t>
            </a:r>
            <a:endParaRPr lang="en-US" altLang="en-US" sz="1800" u="none" dirty="0"/>
          </a:p>
        </p:txBody>
      </p:sp>
    </p:spTree>
    <p:extLst>
      <p:ext uri="{BB962C8B-B14F-4D97-AF65-F5344CB8AC3E}">
        <p14:creationId xmlns:p14="http://schemas.microsoft.com/office/powerpoint/2010/main" val="26925027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models/models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831382-2AB4-DF42-B511-BCDAB78A70D6}"/>
              </a:ext>
            </a:extLst>
          </p:cNvPr>
          <p:cNvSpPr/>
          <p:nvPr/>
        </p:nvSpPr>
        <p:spPr bwMode="auto">
          <a:xfrm>
            <a:off x="882869" y="2081047"/>
            <a:ext cx="7746124" cy="840827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D67E2F-8CC4-F744-BADB-FD9C3B64EC41}"/>
              </a:ext>
            </a:extLst>
          </p:cNvPr>
          <p:cNvSpPr/>
          <p:nvPr/>
        </p:nvSpPr>
        <p:spPr bwMode="auto">
          <a:xfrm>
            <a:off x="945931" y="3513081"/>
            <a:ext cx="7683062" cy="617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D44227-BABF-3141-AF7D-B57C33602000}"/>
              </a:ext>
            </a:extLst>
          </p:cNvPr>
          <p:cNvSpPr/>
          <p:nvPr/>
        </p:nvSpPr>
        <p:spPr bwMode="auto">
          <a:xfrm>
            <a:off x="882869" y="4742791"/>
            <a:ext cx="7683062" cy="617483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1878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DC45F9C-6493-4742-8C2D-F6FAF73A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BFC7FC0-74F9-9849-9AE9-867AF8A06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Theorem</a:t>
            </a:r>
            <a:r>
              <a:rPr lang="en-US" altLang="en-US" baseline="30000">
                <a:ea typeface="ＭＳ Ｐゴシック" panose="020B0600070205080204" pitchFamily="34" charset="-128"/>
              </a:rPr>
              <a:t>*</a:t>
            </a:r>
            <a:r>
              <a:rPr lang="en-US" altLang="en-US">
                <a:ea typeface="ＭＳ Ｐゴシック" panose="020B0600070205080204" pitchFamily="34" charset="-128"/>
              </a:rPr>
              <a:t>: for an arbitrary string </a:t>
            </a:r>
            <a:r>
              <a:rPr lang="en-US" altLang="en-US" i="1">
                <a:ea typeface="ＭＳ Ｐゴシック" panose="020B0600070205080204" pitchFamily="34" charset="-128"/>
              </a:rPr>
              <a:t>x</a:t>
            </a:r>
            <a:r>
              <a:rPr lang="en-US" altLang="en-US">
                <a:ea typeface="ＭＳ Ｐゴシック" panose="020B0600070205080204" pitchFamily="34" charset="-128"/>
              </a:rPr>
              <a:t>, computing its Kolmogorov complexity </a:t>
            </a:r>
            <a:r>
              <a:rPr lang="en-US" altLang="en-US" i="1">
                <a:ea typeface="ＭＳ Ｐゴシック" panose="020B0600070205080204" pitchFamily="34" charset="-128"/>
              </a:rPr>
              <a:t>K(x)</a:t>
            </a:r>
            <a:r>
              <a:rPr lang="en-US" altLang="en-US">
                <a:ea typeface="ＭＳ Ｐゴシック" panose="020B0600070205080204" pitchFamily="34" charset="-128"/>
              </a:rPr>
              <a:t> is undecidable</a:t>
            </a:r>
          </a:p>
        </p:txBody>
      </p:sp>
      <p:sp>
        <p:nvSpPr>
          <p:cNvPr id="56324" name="Date Placeholder 3">
            <a:extLst>
              <a:ext uri="{FF2B5EF4-FFF2-40B4-BE49-F238E27FC236}">
                <a16:creationId xmlns:a16="http://schemas.microsoft.com/office/drawing/2014/main" id="{00950227-BB6A-0645-AE90-9B0862A1C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6325" name="Footer Placeholder 4">
            <a:extLst>
              <a:ext uri="{FF2B5EF4-FFF2-40B4-BE49-F238E27FC236}">
                <a16:creationId xmlns:a16="http://schemas.microsoft.com/office/drawing/2014/main" id="{83DE4BCA-3F6D-094F-8E1A-AE2609B6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6326" name="Slide Number Placeholder 5">
            <a:extLst>
              <a:ext uri="{FF2B5EF4-FFF2-40B4-BE49-F238E27FC236}">
                <a16:creationId xmlns:a16="http://schemas.microsoft.com/office/drawing/2014/main" id="{1C15B7A5-3E56-FE40-B7F7-08D54857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48B153E-3FC9-EB42-B193-EE19D32601DA}" type="slidenum">
              <a:rPr lang="en-US" altLang="en-US" sz="1400" u="none"/>
              <a:pPr/>
              <a:t>30</a:t>
            </a:fld>
            <a:endParaRPr lang="en-US" altLang="en-US" sz="1400" u="none"/>
          </a:p>
        </p:txBody>
      </p:sp>
      <p:sp>
        <p:nvSpPr>
          <p:cNvPr id="56327" name="TextBox 6">
            <a:extLst>
              <a:ext uri="{FF2B5EF4-FFF2-40B4-BE49-F238E27FC236}">
                <a16:creationId xmlns:a16="http://schemas.microsoft.com/office/drawing/2014/main" id="{3396BE89-EA1A-F64F-A145-4BFC1468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03913"/>
            <a:ext cx="9144000" cy="954087"/>
          </a:xfrm>
          <a:prstGeom prst="rect">
            <a:avLst/>
          </a:prstGeom>
          <a:solidFill>
            <a:srgbClr val="FF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u="none"/>
              <a:t>(*) E.g., [T. M. Cover and J. A. Thomas. </a:t>
            </a:r>
            <a:r>
              <a:rPr lang="en-US" altLang="en-US" i="1" u="none"/>
              <a:t>Elements of Information Theory</a:t>
            </a:r>
            <a:r>
              <a:rPr lang="en-US" altLang="en-US" u="none"/>
              <a:t>. John Wiley and Sons,1991, section 7.7]</a:t>
            </a:r>
          </a:p>
        </p:txBody>
      </p:sp>
      <p:pic>
        <p:nvPicPr>
          <p:cNvPr id="56328" name="Picture 7" descr="kolmogorov.jpg">
            <a:extLst>
              <a:ext uri="{FF2B5EF4-FFF2-40B4-BE49-F238E27FC236}">
                <a16:creationId xmlns:a16="http://schemas.microsoft.com/office/drawing/2014/main" id="{21F99145-7FBC-AE4E-AD5F-5D25FF07B7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3429000"/>
            <a:ext cx="1200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Box 8">
            <a:extLst>
              <a:ext uri="{FF2B5EF4-FFF2-40B4-BE49-F238E27FC236}">
                <a16:creationId xmlns:a16="http://schemas.microsoft.com/office/drawing/2014/main" id="{ABB68426-AC1E-E74C-88DF-E03B3943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29200"/>
            <a:ext cx="2808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/>
              <a:t>A.N. Kolmogorov</a:t>
            </a:r>
          </a:p>
        </p:txBody>
      </p:sp>
      <p:sp>
        <p:nvSpPr>
          <p:cNvPr id="56330" name="TextBox 9">
            <a:extLst>
              <a:ext uri="{FF2B5EF4-FFF2-40B4-BE49-F238E27FC236}">
                <a16:creationId xmlns:a16="http://schemas.microsoft.com/office/drawing/2014/main" id="{728EDC01-FFFD-8A49-823C-56E351956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62400"/>
            <a:ext cx="24812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none"/>
              <a:t>EVEN WORSE</a:t>
            </a:r>
          </a:p>
          <a:p>
            <a:r>
              <a:rPr lang="en-US" altLang="en-US" u="none"/>
              <a:t>than NP-hard!</a:t>
            </a:r>
          </a:p>
        </p:txBody>
      </p:sp>
      <p:cxnSp>
        <p:nvCxnSpPr>
          <p:cNvPr id="56331" name="Straight Arrow Connector 11">
            <a:extLst>
              <a:ext uri="{FF2B5EF4-FFF2-40B4-BE49-F238E27FC236}">
                <a16:creationId xmlns:a16="http://schemas.microsoft.com/office/drawing/2014/main" id="{845DF067-3ACF-3A48-B837-72F19F668BF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095501" y="3771900"/>
            <a:ext cx="381000" cy="31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1171881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B1DE97-7033-814C-9614-2564FB9F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</a:t>
            </a:r>
            <a:r>
              <a:rPr lang="en-US" altLang="en-US" u="sng" dirty="0">
                <a:ea typeface="ＭＳ Ｐゴシック" panose="020B0600070205080204" pitchFamily="34" charset="-128"/>
              </a:rPr>
              <a:t>optimal</a:t>
            </a:r>
            <a:r>
              <a:rPr lang="en-US" altLang="en-US" dirty="0">
                <a:ea typeface="ＭＳ Ｐゴシック" panose="020B0600070205080204" pitchFamily="34" charset="-128"/>
              </a:rPr>
              <a:t> compression is undecidable!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DEDFFDD-7369-974E-8625-B08ED743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…which means there will be a chance to discover better models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-&gt; job satisfaction 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4E5F7595-72D0-3A41-A06F-59C644C6B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7349" name="Footer Placeholder 4">
            <a:extLst>
              <a:ext uri="{FF2B5EF4-FFF2-40B4-BE49-F238E27FC236}">
                <a16:creationId xmlns:a16="http://schemas.microsoft.com/office/drawing/2014/main" id="{65B38711-F522-544D-947E-547455E0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579B598-0999-744A-A35C-F7E5DA8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7A22C2-A8F2-104D-A84A-705FCBDE96CF}" type="slidenum">
              <a:rPr lang="en-US" altLang="en-US" sz="1400" u="none"/>
              <a:pPr/>
              <a:t>31</a:t>
            </a:fld>
            <a:endParaRPr lang="en-US" altLang="en-US" sz="1400" u="non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F7600-3B3A-9447-B415-E04E26E05180}"/>
              </a:ext>
            </a:extLst>
          </p:cNvPr>
          <p:cNvGrpSpPr/>
          <p:nvPr/>
        </p:nvGrpSpPr>
        <p:grpSpPr>
          <a:xfrm>
            <a:off x="3005958" y="3159672"/>
            <a:ext cx="4979276" cy="878928"/>
            <a:chOff x="3005958" y="3159672"/>
            <a:chExt cx="4979276" cy="878928"/>
          </a:xfrm>
        </p:grpSpPr>
        <p:pic>
          <p:nvPicPr>
            <p:cNvPr id="8" name="Picture 7" descr="Chart, scatter chart&#10;&#10;Description automatically generated">
              <a:extLst>
                <a:ext uri="{FF2B5EF4-FFF2-40B4-BE49-F238E27FC236}">
                  <a16:creationId xmlns:a16="http://schemas.microsoft.com/office/drawing/2014/main" id="{0EEA033A-DBD5-F744-A11A-1CB51F2B1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</p:spPr>
        </p:pic>
        <p:pic>
          <p:nvPicPr>
            <p:cNvPr id="10" name="Content Placeholder 9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F47532DA-D939-9748-A83C-C8E834D9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83466" y="3159672"/>
              <a:ext cx="1171905" cy="87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5395AE-C0CA-7348-87D7-3AF2FB998553}"/>
                </a:ext>
              </a:extLst>
            </p:cNvPr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00BA0C-BFE9-9940-A2E7-6C5474C3FB2D}"/>
                </a:ext>
              </a:extLst>
            </p:cNvPr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id="12" name="Picture 5" descr="CIA2001-ll-ul">
                <a:extLst>
                  <a:ext uri="{FF2B5EF4-FFF2-40B4-BE49-F238E27FC236}">
                    <a16:creationId xmlns:a16="http://schemas.microsoft.com/office/drawing/2014/main" id="{BDA0A53C-549C-694E-A732-D04047BF2B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40" t="5483" b="2699"/>
              <a:stretch/>
            </p:blipFill>
            <p:spPr bwMode="auto"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C81FECC-6D61-5F4E-AA1F-BF457AE552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02621" y="3176753"/>
                <a:ext cx="1639613" cy="12486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3B1DE97-7033-814C-9614-2564FB9F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Clarification: compression </a:t>
            </a:r>
            <a:r>
              <a:rPr lang="en-US" altLang="en-US" u="sng" dirty="0">
                <a:ea typeface="ＭＳ Ｐゴシック" panose="020B0600070205080204" pitchFamily="34" charset="-128"/>
              </a:rPr>
              <a:t>is</a:t>
            </a:r>
            <a:r>
              <a:rPr lang="en-US" altLang="en-US" dirty="0">
                <a:ea typeface="ＭＳ Ｐゴシック" panose="020B0600070205080204" pitchFamily="34" charset="-128"/>
              </a:rPr>
              <a:t> possible…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DEDFFDD-7369-974E-8625-B08ED743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 once we  fix the set of models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>
            <a:extLst>
              <a:ext uri="{FF2B5EF4-FFF2-40B4-BE49-F238E27FC236}">
                <a16:creationId xmlns:a16="http://schemas.microsoft.com/office/drawing/2014/main" id="{4E5F7595-72D0-3A41-A06F-59C644C6B4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57349" name="Footer Placeholder 4">
            <a:extLst>
              <a:ext uri="{FF2B5EF4-FFF2-40B4-BE49-F238E27FC236}">
                <a16:creationId xmlns:a16="http://schemas.microsoft.com/office/drawing/2014/main" id="{65B38711-F522-544D-947E-547455E0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57350" name="Slide Number Placeholder 5">
            <a:extLst>
              <a:ext uri="{FF2B5EF4-FFF2-40B4-BE49-F238E27FC236}">
                <a16:creationId xmlns:a16="http://schemas.microsoft.com/office/drawing/2014/main" id="{9579B598-0999-744A-A35C-F7E5DA8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7A22C2-A8F2-104D-A84A-705FCBDE96CF}" type="slidenum">
              <a:rPr lang="en-US" altLang="en-US" sz="1400" u="none"/>
              <a:pPr/>
              <a:t>32</a:t>
            </a:fld>
            <a:endParaRPr lang="en-US" altLang="en-US" sz="1400" u="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57BB86-B5B4-FE46-8A81-0E2BE45567D2}"/>
              </a:ext>
            </a:extLst>
          </p:cNvPr>
          <p:cNvGrpSpPr/>
          <p:nvPr/>
        </p:nvGrpSpPr>
        <p:grpSpPr>
          <a:xfrm>
            <a:off x="2669627" y="3254922"/>
            <a:ext cx="4979276" cy="878928"/>
            <a:chOff x="3005958" y="3159672"/>
            <a:chExt cx="4979276" cy="878928"/>
          </a:xfrm>
        </p:grpSpPr>
        <p:pic>
          <p:nvPicPr>
            <p:cNvPr id="15" name="Picture 14" descr="Chart, scatter chart&#10;&#10;Description automatically generated">
              <a:extLst>
                <a:ext uri="{FF2B5EF4-FFF2-40B4-BE49-F238E27FC236}">
                  <a16:creationId xmlns:a16="http://schemas.microsoft.com/office/drawing/2014/main" id="{FDA848F1-533A-D346-A3A9-604D0238C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5958" y="3159672"/>
              <a:ext cx="1147416" cy="878928"/>
            </a:xfrm>
            <a:prstGeom prst="rect">
              <a:avLst/>
            </a:prstGeom>
            <a:noFill/>
          </p:spPr>
        </p:pic>
        <p:pic>
          <p:nvPicPr>
            <p:cNvPr id="16" name="Content Placeholder 9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1EA2A84E-2D93-7247-9FBB-6EDBE75E4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283466" y="3159672"/>
              <a:ext cx="1171905" cy="878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640C99-5519-6744-B8CB-C98CF2D29457}"/>
                </a:ext>
              </a:extLst>
            </p:cNvPr>
            <p:cNvSpPr txBox="1"/>
            <p:nvPr/>
          </p:nvSpPr>
          <p:spPr>
            <a:xfrm>
              <a:off x="7287607" y="324519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5C567D-4EFF-E549-998E-58F9202656F7}"/>
                </a:ext>
              </a:extLst>
            </p:cNvPr>
            <p:cNvGrpSpPr/>
            <p:nvPr/>
          </p:nvGrpSpPr>
          <p:grpSpPr>
            <a:xfrm>
              <a:off x="5585463" y="3261740"/>
              <a:ext cx="1384324" cy="707886"/>
              <a:chOff x="5022173" y="3143307"/>
              <a:chExt cx="1914206" cy="1372257"/>
            </a:xfrm>
          </p:grpSpPr>
          <p:pic>
            <p:nvPicPr>
              <p:cNvPr id="19" name="Picture 5" descr="CIA2001-ll-ul">
                <a:extLst>
                  <a:ext uri="{FF2B5EF4-FFF2-40B4-BE49-F238E27FC236}">
                    <a16:creationId xmlns:a16="http://schemas.microsoft.com/office/drawing/2014/main" id="{8DEDCCCE-DCC9-EC46-8123-2A5C78D5C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40" t="5483" b="2699"/>
              <a:stretch/>
            </p:blipFill>
            <p:spPr bwMode="auto">
              <a:xfrm>
                <a:off x="5022173" y="3143307"/>
                <a:ext cx="1914206" cy="1372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77313FD-927B-C341-9265-4DDC57E60B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202621" y="3176753"/>
                <a:ext cx="1639613" cy="124862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</p:grp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C7CC83-25C1-0140-BB85-9414CD50DAC7}"/>
              </a:ext>
            </a:extLst>
          </p:cNvPr>
          <p:cNvSpPr/>
          <p:nvPr/>
        </p:nvSpPr>
        <p:spPr bwMode="auto">
          <a:xfrm>
            <a:off x="3869598" y="3026979"/>
            <a:ext cx="4002649" cy="1334814"/>
          </a:xfrm>
          <a:prstGeom prst="roundRect">
            <a:avLst/>
          </a:prstGeom>
          <a:solidFill>
            <a:schemeClr val="bg2">
              <a:alpha val="5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449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7" name="Picture 7" descr="kolmogorov.jpg">
            <a:extLst>
              <a:ext uri="{FF2B5EF4-FFF2-40B4-BE49-F238E27FC236}">
                <a16:creationId xmlns:a16="http://schemas.microsoft.com/office/drawing/2014/main" id="{0D53C3BF-2CDE-E44B-88F6-061FF72024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0546" y="3147033"/>
            <a:ext cx="716098" cy="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87CC03A-B5E1-DE4C-9200-F33DF7C640C6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9" name="Picture 8" descr="shutterstock_104520869.jpg">
              <a:extLst>
                <a:ext uri="{FF2B5EF4-FFF2-40B4-BE49-F238E27FC236}">
                  <a16:creationId xmlns:a16="http://schemas.microsoft.com/office/drawing/2014/main" id="{6CF87CFC-7A80-8D4A-971C-D46B38632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81C0C7-276B-2543-B6EE-CD824E3CFCBD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D942731-C1F8-3243-9E1A-58124471BD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3" name="Picture 12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C683DC55-7105-414E-A810-1481C1827E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1985ACB-08E6-5E44-BAC7-2978733723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94C9B6C-489F-F44B-B91A-A8503D7DEB8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A11505A-318D-2844-88DB-10BD64C724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AutoShape 4">
            <a:extLst>
              <a:ext uri="{FF2B5EF4-FFF2-40B4-BE49-F238E27FC236}">
                <a16:creationId xmlns:a16="http://schemas.microsoft.com/office/drawing/2014/main" id="{2E0E2290-A8A0-3443-802B-B08A50CA9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29" y="4187798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5204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Introduction – Motivation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OddBall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Last 10 years</a:t>
            </a:r>
          </a:p>
          <a:p>
            <a:r>
              <a:rPr lang="en-US" dirty="0">
                <a:ea typeface="ＭＳ Ｐゴシック" charset="-128"/>
                <a:cs typeface="ＭＳ Ｐゴシック" charset="-128"/>
              </a:rPr>
              <a:t>Future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Q1) definition?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Q2) automation?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Q3) next steps?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Q3.1) examples of new models</a:t>
            </a:r>
          </a:p>
          <a:p>
            <a:pPr lvl="2"/>
            <a:r>
              <a:rPr lang="en-US" dirty="0">
                <a:ea typeface="ＭＳ Ｐゴシック" charset="-128"/>
                <a:cs typeface="ＭＳ Ｐゴシック" charset="-128"/>
              </a:rPr>
              <a:t>Q3.2) how to find them</a:t>
            </a:r>
          </a:p>
        </p:txBody>
      </p:sp>
      <p:sp>
        <p:nvSpPr>
          <p:cNvPr id="22534" name="AutoShape 4"/>
          <p:cNvSpPr>
            <a:spLocks noChangeArrowheads="1"/>
          </p:cNvSpPr>
          <p:nvPr/>
        </p:nvSpPr>
        <p:spPr bwMode="auto">
          <a:xfrm>
            <a:off x="307975" y="4948125"/>
            <a:ext cx="377825" cy="290513"/>
          </a:xfrm>
          <a:prstGeom prst="rightArrow">
            <a:avLst>
              <a:gd name="adj1" fmla="val 50000"/>
              <a:gd name="adj2" fmla="val 32514"/>
            </a:avLst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8" name="Picture 7" descr="energygen-roads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371600"/>
            <a:ext cx="245745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268348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E43C-F6C6-1B4D-9558-AD0FB0D0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Q3.1 Examples of (surprising)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D09B-8DD5-5B4B-95ED-E36940DEC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1880"/>
            <a:ext cx="7772400" cy="4648200"/>
          </a:xfrm>
        </p:spPr>
        <p:txBody>
          <a:bodyPr/>
          <a:lstStyle/>
          <a:p>
            <a:r>
              <a:rPr lang="en-US" dirty="0"/>
              <a:t>Fractals / self-similarity</a:t>
            </a:r>
          </a:p>
          <a:p>
            <a:r>
              <a:rPr lang="en-US" dirty="0"/>
              <a:t>Logistic parabola (flies; covid)</a:t>
            </a:r>
          </a:p>
          <a:p>
            <a:r>
              <a:rPr lang="en-US" dirty="0" err="1"/>
              <a:t>Lotka</a:t>
            </a:r>
            <a:r>
              <a:rPr lang="en-US" dirty="0"/>
              <a:t>-Volterra</a:t>
            </a:r>
          </a:p>
          <a:p>
            <a:r>
              <a:rPr lang="en-US" dirty="0"/>
              <a:t>Lorenz attractor (laser / synthetic )</a:t>
            </a:r>
          </a:p>
          <a:p>
            <a:r>
              <a:rPr lang="en-US" dirty="0"/>
              <a:t>Van der Pol / </a:t>
            </a:r>
            <a:r>
              <a:rPr lang="en-US" dirty="0" err="1"/>
              <a:t>FitzHugh</a:t>
            </a:r>
            <a:r>
              <a:rPr lang="en-US" dirty="0"/>
              <a:t>-Nagumo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1C1E-0BF0-C642-BCBD-EFC883CD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249B-43CE-FD4A-9032-FBEB8C04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DD527-1BCF-3747-81F3-8EE0D9AA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7DA3B3-BD9C-0A40-9180-9F77597BC97B}"/>
              </a:ext>
            </a:extLst>
          </p:cNvPr>
          <p:cNvSpPr/>
          <p:nvPr/>
        </p:nvSpPr>
        <p:spPr bwMode="auto">
          <a:xfrm>
            <a:off x="210207" y="2049517"/>
            <a:ext cx="8618483" cy="2890345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5819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Q: Any pattern?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36</a:t>
            </a:fld>
            <a:endParaRPr lang="en-US" altLang="en-US" sz="1400" u="none"/>
          </a:p>
        </p:txBody>
      </p:sp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B0C8-7D9C-314E-A206-35B3B7FA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A: self similar!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37</a:t>
            </a:fld>
            <a:endParaRPr lang="en-US" altLang="en-US" sz="1400" u="none"/>
          </a:p>
        </p:txBody>
      </p:sp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B0C8-7D9C-314E-A206-35B3B7FA1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4018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A8D6598-4589-4B42-A63D-5D1E81A0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6803" name="Date Placeholder 3">
            <a:extLst>
              <a:ext uri="{FF2B5EF4-FFF2-40B4-BE49-F238E27FC236}">
                <a16:creationId xmlns:a16="http://schemas.microsoft.com/office/drawing/2014/main" id="{2D997361-CBF5-1740-B7B8-F20D3F4797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B5A4D13B-C89C-434A-8CA7-E16B0C7E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B0C9659-8988-FD4C-9B51-81AC7C7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219647-B23F-1B4E-8AF0-17686F8C31B4}" type="slidenum">
              <a:rPr lang="en-US" altLang="en-US" sz="1400" u="none"/>
              <a:pPr/>
              <a:t>38</a:t>
            </a:fld>
            <a:endParaRPr lang="en-US" altLang="en-US" sz="1400" u="none"/>
          </a:p>
        </p:txBody>
      </p:sp>
      <p:pic>
        <p:nvPicPr>
          <p:cNvPr id="76806" name="Content Placeholder 10" descr="gmaps1a.gif">
            <a:extLst>
              <a:ext uri="{FF2B5EF4-FFF2-40B4-BE49-F238E27FC236}">
                <a16:creationId xmlns:a16="http://schemas.microsoft.com/office/drawing/2014/main" id="{096BEB86-2B36-1049-AE36-C3B065E99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6807" name="Picture 11" descr="gmaps3a.gif">
            <a:extLst>
              <a:ext uri="{FF2B5EF4-FFF2-40B4-BE49-F238E27FC236}">
                <a16:creationId xmlns:a16="http://schemas.microsoft.com/office/drawing/2014/main" id="{76F17063-BC77-EA47-BAC4-505BB439B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3642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DD8E23C0-C530-3A47-A181-A4C3F887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7827" name="Date Placeholder 3">
            <a:extLst>
              <a:ext uri="{FF2B5EF4-FFF2-40B4-BE49-F238E27FC236}">
                <a16:creationId xmlns:a16="http://schemas.microsoft.com/office/drawing/2014/main" id="{17B68E2C-E791-3440-8BCB-73E08BD72E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7828" name="Footer Placeholder 4">
            <a:extLst>
              <a:ext uri="{FF2B5EF4-FFF2-40B4-BE49-F238E27FC236}">
                <a16:creationId xmlns:a16="http://schemas.microsoft.com/office/drawing/2014/main" id="{AA370791-7742-7546-8675-3FB9AD6C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7829" name="Slide Number Placeholder 5">
            <a:extLst>
              <a:ext uri="{FF2B5EF4-FFF2-40B4-BE49-F238E27FC236}">
                <a16:creationId xmlns:a16="http://schemas.microsoft.com/office/drawing/2014/main" id="{2ABD02A4-2771-AF47-A1F8-92D9391A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42D7D56-8D06-204C-8DAD-104AB60FC45C}" type="slidenum">
              <a:rPr lang="en-US" altLang="en-US" sz="1400" u="none"/>
              <a:pPr/>
              <a:t>39</a:t>
            </a:fld>
            <a:endParaRPr lang="en-US" altLang="en-US" sz="1400" u="none"/>
          </a:p>
        </p:txBody>
      </p:sp>
      <p:pic>
        <p:nvPicPr>
          <p:cNvPr id="77830" name="Content Placeholder 10" descr="gmaps1a.gif">
            <a:extLst>
              <a:ext uri="{FF2B5EF4-FFF2-40B4-BE49-F238E27FC236}">
                <a16:creationId xmlns:a16="http://schemas.microsoft.com/office/drawing/2014/main" id="{225BF922-AADD-C945-8D20-D3A336E62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7831" name="Picture 11" descr="gmaps3a.gif">
            <a:extLst>
              <a:ext uri="{FF2B5EF4-FFF2-40B4-BE49-F238E27FC236}">
                <a16:creationId xmlns:a16="http://schemas.microsoft.com/office/drawing/2014/main" id="{F1982FC4-91D2-C746-87EA-2AE1C3C26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2" name="Rectangle 7">
            <a:extLst>
              <a:ext uri="{FF2B5EF4-FFF2-40B4-BE49-F238E27FC236}">
                <a16:creationId xmlns:a16="http://schemas.microsoft.com/office/drawing/2014/main" id="{AC16F1B9-35BF-6F40-A075-A9DE48489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7833" name="Straight Connector 8">
            <a:extLst>
              <a:ext uri="{FF2B5EF4-FFF2-40B4-BE49-F238E27FC236}">
                <a16:creationId xmlns:a16="http://schemas.microsoft.com/office/drawing/2014/main" id="{D72F107C-A50C-A74E-9F48-C734A74B980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33600" y="1981200"/>
            <a:ext cx="274320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4" name="Straight Connector 9">
            <a:extLst>
              <a:ext uri="{FF2B5EF4-FFF2-40B4-BE49-F238E27FC236}">
                <a16:creationId xmlns:a16="http://schemas.microsoft.com/office/drawing/2014/main" id="{D920D316-663C-0645-AE1C-4A1D51E186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3600" y="3962400"/>
            <a:ext cx="27432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4" descr="Known, unknown road sign ⬇ Stock Photo, Image by © alexmillos #23717325">
            <a:extLst>
              <a:ext uri="{FF2B5EF4-FFF2-40B4-BE49-F238E27FC236}">
                <a16:creationId xmlns:a16="http://schemas.microsoft.com/office/drawing/2014/main" id="{B4B91932-E03E-5F4E-9312-8BFF88994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700" y="4527469"/>
            <a:ext cx="1453402" cy="176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602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0099D26E-FFB9-8547-A697-536C7A5E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8851" name="Date Placeholder 3">
            <a:extLst>
              <a:ext uri="{FF2B5EF4-FFF2-40B4-BE49-F238E27FC236}">
                <a16:creationId xmlns:a16="http://schemas.microsoft.com/office/drawing/2014/main" id="{B173825D-E916-C24C-B61D-D507D5D263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8852" name="Footer Placeholder 4">
            <a:extLst>
              <a:ext uri="{FF2B5EF4-FFF2-40B4-BE49-F238E27FC236}">
                <a16:creationId xmlns:a16="http://schemas.microsoft.com/office/drawing/2014/main" id="{A9C2F43E-DB3C-3245-A973-C3F91A03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8853" name="Slide Number Placeholder 5">
            <a:extLst>
              <a:ext uri="{FF2B5EF4-FFF2-40B4-BE49-F238E27FC236}">
                <a16:creationId xmlns:a16="http://schemas.microsoft.com/office/drawing/2014/main" id="{0AE4415F-BD86-5A44-B23F-767F3B7F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40E1A48-FAFA-234F-85A9-F93DCD8D5315}" type="slidenum">
              <a:rPr lang="en-US" altLang="en-US" sz="1400" u="none"/>
              <a:pPr/>
              <a:t>40</a:t>
            </a:fld>
            <a:endParaRPr lang="en-US" altLang="en-US" sz="1400" u="none"/>
          </a:p>
        </p:txBody>
      </p:sp>
      <p:pic>
        <p:nvPicPr>
          <p:cNvPr id="78854" name="Content Placeholder 10" descr="gmaps1a.gif">
            <a:extLst>
              <a:ext uri="{FF2B5EF4-FFF2-40B4-BE49-F238E27FC236}">
                <a16:creationId xmlns:a16="http://schemas.microsoft.com/office/drawing/2014/main" id="{CE2BBE10-6528-B74A-95F8-9B4FA131D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8855" name="Picture 11" descr="gmaps3a.gif">
            <a:extLst>
              <a:ext uri="{FF2B5EF4-FFF2-40B4-BE49-F238E27FC236}">
                <a16:creationId xmlns:a16="http://schemas.microsoft.com/office/drawing/2014/main" id="{C1C7AB4C-A8D6-394D-9875-FA48C111B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6" name="Rectangle 7">
            <a:extLst>
              <a:ext uri="{FF2B5EF4-FFF2-40B4-BE49-F238E27FC236}">
                <a16:creationId xmlns:a16="http://schemas.microsoft.com/office/drawing/2014/main" id="{F5887127-1142-8942-9EA5-4ADFA8D54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457200" cy="457200"/>
          </a:xfrm>
          <a:prstGeom prst="rect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8857" name="Straight Connector 9">
            <a:extLst>
              <a:ext uri="{FF2B5EF4-FFF2-40B4-BE49-F238E27FC236}">
                <a16:creationId xmlns:a16="http://schemas.microsoft.com/office/drawing/2014/main" id="{E01AA15F-E99D-5F43-8412-491DD2734A8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52900" y="2095500"/>
            <a:ext cx="1981200" cy="1752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8" name="Straight Connector 11">
            <a:extLst>
              <a:ext uri="{FF2B5EF4-FFF2-40B4-BE49-F238E27FC236}">
                <a16:creationId xmlns:a16="http://schemas.microsoft.com/office/drawing/2014/main" id="{8BF327CB-E6D3-B64D-8F29-BB3BC0275B0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67200" y="4419600"/>
            <a:ext cx="1752600" cy="1447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F2708751-1510-D543-80A6-F531F9D3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Real, self similar dataset</a:t>
            </a:r>
          </a:p>
        </p:txBody>
      </p:sp>
      <p:sp>
        <p:nvSpPr>
          <p:cNvPr id="79875" name="Date Placeholder 3">
            <a:extLst>
              <a:ext uri="{FF2B5EF4-FFF2-40B4-BE49-F238E27FC236}">
                <a16:creationId xmlns:a16="http://schemas.microsoft.com/office/drawing/2014/main" id="{8D4DFF2A-2C15-F947-A7D8-5892659968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79876" name="Footer Placeholder 4">
            <a:extLst>
              <a:ext uri="{FF2B5EF4-FFF2-40B4-BE49-F238E27FC236}">
                <a16:creationId xmlns:a16="http://schemas.microsoft.com/office/drawing/2014/main" id="{59F4AA8C-1F5E-BC48-AE3F-F4F5662A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79877" name="Slide Number Placeholder 5">
            <a:extLst>
              <a:ext uri="{FF2B5EF4-FFF2-40B4-BE49-F238E27FC236}">
                <a16:creationId xmlns:a16="http://schemas.microsoft.com/office/drawing/2014/main" id="{9F25DF16-48AA-404A-AA73-9400A788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AB4B6F4-3134-7D4D-ACA5-3428AD800800}" type="slidenum">
              <a:rPr lang="en-US" altLang="en-US" sz="1400" u="none"/>
              <a:pPr/>
              <a:t>41</a:t>
            </a:fld>
            <a:endParaRPr lang="en-US" altLang="en-US" sz="1400" u="none"/>
          </a:p>
        </p:txBody>
      </p:sp>
      <p:pic>
        <p:nvPicPr>
          <p:cNvPr id="79878" name="Content Placeholder 10" descr="gmaps1a.gif">
            <a:extLst>
              <a:ext uri="{FF2B5EF4-FFF2-40B4-BE49-F238E27FC236}">
                <a16:creationId xmlns:a16="http://schemas.microsoft.com/office/drawing/2014/main" id="{8B9B689F-58C0-974E-BBB2-B07996A2D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9" r="-267"/>
          <a:stretch>
            <a:fillRect/>
          </a:stretch>
        </p:blipFill>
        <p:spPr>
          <a:xfrm>
            <a:off x="152400" y="1905000"/>
            <a:ext cx="4310063" cy="4114800"/>
          </a:xfrm>
        </p:spPr>
      </p:pic>
      <p:pic>
        <p:nvPicPr>
          <p:cNvPr id="79879" name="Picture 11" descr="gmaps3a.gif">
            <a:extLst>
              <a:ext uri="{FF2B5EF4-FFF2-40B4-BE49-F238E27FC236}">
                <a16:creationId xmlns:a16="http://schemas.microsoft.com/office/drawing/2014/main" id="{F1F97F91-691A-6A4A-859F-DB9FAA89C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4725" y="1905000"/>
            <a:ext cx="4108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Rectangle 7">
            <a:extLst>
              <a:ext uri="{FF2B5EF4-FFF2-40B4-BE49-F238E27FC236}">
                <a16:creationId xmlns:a16="http://schemas.microsoft.com/office/drawing/2014/main" id="{7736438E-E0AA-4A43-A815-5CE107EAE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457200" cy="457200"/>
          </a:xfrm>
          <a:prstGeom prst="rect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9881" name="Straight Connector 9">
            <a:extLst>
              <a:ext uri="{FF2B5EF4-FFF2-40B4-BE49-F238E27FC236}">
                <a16:creationId xmlns:a16="http://schemas.microsoft.com/office/drawing/2014/main" id="{2D7470FA-659D-9044-87AD-36318EBF33D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152900" y="2095500"/>
            <a:ext cx="1981200" cy="1752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2" name="Straight Connector 11">
            <a:extLst>
              <a:ext uri="{FF2B5EF4-FFF2-40B4-BE49-F238E27FC236}">
                <a16:creationId xmlns:a16="http://schemas.microsoft.com/office/drawing/2014/main" id="{0B31D3D8-D5A0-7248-A607-227033EC6EE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267200" y="4419600"/>
            <a:ext cx="1752600" cy="14478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83" name="Rectangle 10">
            <a:extLst>
              <a:ext uri="{FF2B5EF4-FFF2-40B4-BE49-F238E27FC236}">
                <a16:creationId xmlns:a16="http://schemas.microsoft.com/office/drawing/2014/main" id="{35423957-71E2-6B41-AC29-5653516CD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79884" name="Straight Connector 12">
            <a:extLst>
              <a:ext uri="{FF2B5EF4-FFF2-40B4-BE49-F238E27FC236}">
                <a16:creationId xmlns:a16="http://schemas.microsoft.com/office/drawing/2014/main" id="{28961153-F3D3-2948-8109-A1B77312545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33600" y="1981200"/>
            <a:ext cx="2743200" cy="1676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Straight Connector 13">
            <a:extLst>
              <a:ext uri="{FF2B5EF4-FFF2-40B4-BE49-F238E27FC236}">
                <a16:creationId xmlns:a16="http://schemas.microsoft.com/office/drawing/2014/main" id="{4B372983-34B0-AF49-8958-88048B7D6CA6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3600" y="3962400"/>
            <a:ext cx="2743200" cy="190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42</a:t>
            </a:fld>
            <a:endParaRPr lang="en-US" altLang="en-US" sz="1400" u="none" dirty="0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57400"/>
            <a:ext cx="397816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10" name="Content Placeholder 7" descr="sierpinski.eps">
            <a:extLst>
              <a:ext uri="{FF2B5EF4-FFF2-40B4-BE49-F238E27FC236}">
                <a16:creationId xmlns:a16="http://schemas.microsoft.com/office/drawing/2014/main" id="{339A04FF-DE23-4E4B-ABB8-EAD97C4D1D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-182678" y="4067066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9426B16-E4EF-2A49-AFA0-F634088D5E86}"/>
              </a:ext>
            </a:extLst>
          </p:cNvPr>
          <p:cNvSpPr>
            <a:spLocks noChangeAspect="1"/>
          </p:cNvSpPr>
          <p:nvPr/>
        </p:nvSpPr>
        <p:spPr bwMode="auto">
          <a:xfrm>
            <a:off x="424083" y="4877676"/>
            <a:ext cx="994947" cy="993884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56C1A-298C-5E4C-9613-FC99EFE092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72" r="8672" b="25220"/>
          <a:stretch/>
        </p:blipFill>
        <p:spPr>
          <a:xfrm>
            <a:off x="3076052" y="4214624"/>
            <a:ext cx="947767" cy="1187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DD59B-FAB7-E345-9DC9-CD8C017AD2C0}"/>
              </a:ext>
            </a:extLst>
          </p:cNvPr>
          <p:cNvSpPr txBox="1"/>
          <p:nvPr/>
        </p:nvSpPr>
        <p:spPr>
          <a:xfrm>
            <a:off x="2527870" y="5402074"/>
            <a:ext cx="21053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+mn-lt"/>
              </a:rPr>
              <a:t>Waclaw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Sierpinski</a:t>
            </a:r>
            <a:endParaRPr lang="en-US" sz="2000" dirty="0">
              <a:latin typeface="+mn-lt"/>
            </a:endParaRPr>
          </a:p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836145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Content Placeholder 10" descr="gmaps-norway.gif">
            <a:extLst>
              <a:ext uri="{FF2B5EF4-FFF2-40B4-BE49-F238E27FC236}">
                <a16:creationId xmlns:a16="http://schemas.microsoft.com/office/drawing/2014/main" id="{D852D5FB-16E3-CE4B-A755-9324EF36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0" y="1676400"/>
            <a:ext cx="4114800" cy="4114800"/>
          </a:xfrm>
        </p:spPr>
      </p:pic>
      <p:sp>
        <p:nvSpPr>
          <p:cNvPr id="80899" name="Title 1">
            <a:extLst>
              <a:ext uri="{FF2B5EF4-FFF2-40B4-BE49-F238E27FC236}">
                <a16:creationId xmlns:a16="http://schemas.microsoft.com/office/drawing/2014/main" id="{D3F47D2A-2323-B140-83AE-D257D677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DABE3B6F-9301-4C41-997C-91AE9AF919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0901" name="Footer Placeholder 4">
            <a:extLst>
              <a:ext uri="{FF2B5EF4-FFF2-40B4-BE49-F238E27FC236}">
                <a16:creationId xmlns:a16="http://schemas.microsoft.com/office/drawing/2014/main" id="{E433B448-24B7-1B40-9985-4F14543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0902" name="Slide Number Placeholder 5">
            <a:extLst>
              <a:ext uri="{FF2B5EF4-FFF2-40B4-BE49-F238E27FC236}">
                <a16:creationId xmlns:a16="http://schemas.microsoft.com/office/drawing/2014/main" id="{64044177-F417-174C-B468-5154439C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1487CD-2DEE-5B45-8AC0-1283CAD49386}" type="slidenum">
              <a:rPr lang="en-US" altLang="en-US" sz="1400" u="none"/>
              <a:pPr/>
              <a:t>43</a:t>
            </a:fld>
            <a:endParaRPr lang="en-US" altLang="en-US" sz="1400" u="none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672E00DC-33C4-2043-8CBC-F820BAD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152400" cy="1524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0904" name="TextBox 8">
            <a:extLst>
              <a:ext uri="{FF2B5EF4-FFF2-40B4-BE49-F238E27FC236}">
                <a16:creationId xmlns:a16="http://schemas.microsoft.com/office/drawing/2014/main" id="{3FC50A08-00B8-1245-B37D-251E593A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2057400"/>
            <a:ext cx="4114799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the </a:t>
            </a:r>
            <a:r>
              <a:rPr lang="en-US" altLang="en-US" u="none" dirty="0">
                <a:solidFill>
                  <a:schemeClr val="tx2"/>
                </a:solidFill>
              </a:rPr>
              <a:t>red </a:t>
            </a:r>
            <a:r>
              <a:rPr lang="en-US" altLang="en-US" u="none" dirty="0"/>
              <a:t>is true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origin: Norway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u="none" dirty="0"/>
              <a:t> but most other coastlines are ‘self-similar’, too!</a:t>
            </a: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983D9220-D110-E247-A6B3-279CC2A6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"/>
            <a:ext cx="1981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triangle" w="med" len="med"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DAAE2-7921-E344-9544-6DA07DE3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13" y="4023273"/>
            <a:ext cx="1475138" cy="1458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C9858-BFF8-A143-B0B6-03A7E3743C81}"/>
              </a:ext>
            </a:extLst>
          </p:cNvPr>
          <p:cNvSpPr txBox="1"/>
          <p:nvPr/>
        </p:nvSpPr>
        <p:spPr>
          <a:xfrm>
            <a:off x="511950" y="5481583"/>
            <a:ext cx="16786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B. Mandelbrot</a:t>
            </a:r>
          </a:p>
          <a:p>
            <a:r>
              <a:rPr lang="en-US" sz="1600" dirty="0" err="1">
                <a:latin typeface="+mn-lt"/>
              </a:rPr>
              <a:t>math.yale.edu</a:t>
            </a:r>
            <a:endParaRPr lang="en-US" sz="1600" dirty="0">
              <a:latin typeface="+mn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12B28-54E6-B24D-9386-1C84B10AE8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879" y="4613660"/>
            <a:ext cx="1130300" cy="844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E60FF-D0FB-434E-972B-745487769337}"/>
              </a:ext>
            </a:extLst>
          </p:cNvPr>
          <p:cNvSpPr txBox="1"/>
          <p:nvPr/>
        </p:nvSpPr>
        <p:spPr>
          <a:xfrm>
            <a:off x="2362489" y="5791200"/>
            <a:ext cx="1388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+mn-lt"/>
              </a:rPr>
              <a:t>en.wikipedia.org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Fractals and Graphs?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FA20C-0C15-3844-89E2-0F1F9035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BFAE6-7537-3D42-8876-7AEEE950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78EC1-513C-2844-82AB-9631ADDC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Fractals and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8900"/>
            <a:ext cx="7772400" cy="4648200"/>
          </a:xfrm>
        </p:spPr>
        <p:txBody>
          <a:bodyPr/>
          <a:lstStyle/>
          <a:p>
            <a:r>
              <a:rPr lang="en-US" dirty="0"/>
              <a:t>A: RMAT/Kronecker generators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C. Faloutsos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863538"/>
            <a:ext cx="9144000" cy="129266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  <a:latin typeface="+mn-lt"/>
              </a:rPr>
              <a:t>R-MAT: A Recursive Model for Graph Mining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by D. Chakrabarti, Y. Zhan and C. Faloutsos,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SDM 2004, Orlando, Florida, USA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165229"/>
            <a:ext cx="9144000" cy="169277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latin typeface="+mn-lt"/>
              </a:rPr>
              <a:t>Realistic, Mathematically Tractable Graph Generation </a:t>
            </a:r>
          </a:p>
          <a:p>
            <a:pPr algn="l"/>
            <a:r>
              <a:rPr lang="en-US" i="1" dirty="0">
                <a:latin typeface="+mn-lt"/>
              </a:rPr>
              <a:t>and Evolution, Using Kronecker Multiplication,</a:t>
            </a:r>
          </a:p>
          <a:p>
            <a:pPr algn="l"/>
            <a:r>
              <a:rPr lang="en-US" dirty="0">
                <a:latin typeface="+mn-lt"/>
              </a:rPr>
              <a:t>by J. Leskovec, D. Chakrabarti, J. Kleinberg, </a:t>
            </a:r>
          </a:p>
          <a:p>
            <a:pPr algn="l"/>
            <a:r>
              <a:rPr lang="en-US" dirty="0">
                <a:latin typeface="+mn-lt"/>
              </a:rPr>
              <a:t>and C. Faloutsos, in PKDD 2005, Porto, Portugal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4307E6-0D06-B441-8BCE-FB9EC826EC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866" y="2370319"/>
            <a:ext cx="957267" cy="944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D50875-DF2B-0340-9489-9D6BD71E8C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4383" y="2346496"/>
            <a:ext cx="957267" cy="957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4D7110-8A30-0944-A159-15F2E0942E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607"/>
          <a:stretch/>
        </p:blipFill>
        <p:spPr>
          <a:xfrm>
            <a:off x="4999618" y="2359700"/>
            <a:ext cx="957267" cy="1026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A8D5FC-77ED-2145-8469-DBBA01D4A940}"/>
              </a:ext>
            </a:extLst>
          </p:cNvPr>
          <p:cNvSpPr txBox="1"/>
          <p:nvPr/>
        </p:nvSpPr>
        <p:spPr>
          <a:xfrm>
            <a:off x="148739" y="3422828"/>
            <a:ext cx="170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D. Chakrabarti</a:t>
            </a:r>
            <a:endParaRPr lang="en-US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8F641-48BE-7E40-B772-FF900EFB372D}"/>
              </a:ext>
            </a:extLst>
          </p:cNvPr>
          <p:cNvSpPr txBox="1"/>
          <p:nvPr/>
        </p:nvSpPr>
        <p:spPr>
          <a:xfrm>
            <a:off x="2590800" y="3385799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J. Leskovec</a:t>
            </a:r>
            <a:endParaRPr lang="en-US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03CC3-6D99-0A41-BE01-87015F97724A}"/>
              </a:ext>
            </a:extLst>
          </p:cNvPr>
          <p:cNvSpPr txBox="1"/>
          <p:nvPr/>
        </p:nvSpPr>
        <p:spPr>
          <a:xfrm>
            <a:off x="4720275" y="3435790"/>
            <a:ext cx="1431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J. Kleinberg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024850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L. Akoglu, M. McGlohon, C. Faloutsos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EAA5B-686D-A94C-BC62-2299929B496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Kronecker Graphs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D7F081-69DA-2145-AE9D-B7BA96B63609}"/>
              </a:ext>
            </a:extLst>
          </p:cNvPr>
          <p:cNvGrpSpPr/>
          <p:nvPr/>
        </p:nvGrpSpPr>
        <p:grpSpPr>
          <a:xfrm>
            <a:off x="5299677" y="2274684"/>
            <a:ext cx="3581400" cy="3581400"/>
            <a:chOff x="3048000" y="2214563"/>
            <a:chExt cx="3581400" cy="3581400"/>
          </a:xfrm>
        </p:grpSpPr>
        <p:pic>
          <p:nvPicPr>
            <p:cNvPr id="29703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5" name="Line 6"/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6" name="Line 7"/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7" name="Line 8"/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8" name="Line 9"/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9" name="Line 10"/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0" name="Line 11"/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1" name="Line 12"/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2" name="Line 13"/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Content Placeholder 7" descr="sierpinski.eps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7103137" y="881571"/>
            <a:ext cx="1964705" cy="115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4CF169-9109-B643-8431-1F6AB6DD3CEB}"/>
              </a:ext>
            </a:extLst>
          </p:cNvPr>
          <p:cNvSpPr txBox="1"/>
          <p:nvPr/>
        </p:nvSpPr>
        <p:spPr>
          <a:xfrm>
            <a:off x="276894" y="2467414"/>
            <a:ext cx="486703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KDD dissertation award, 2009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PKDD test of time award, 2015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hlinkClick r:id="rId4"/>
              </a:rPr>
              <a:t>https://graph500.org/</a:t>
            </a:r>
            <a:r>
              <a:rPr lang="en-US" dirty="0">
                <a:latin typeface="+mn-lt"/>
              </a:rPr>
              <a:t> </a:t>
            </a:r>
          </a:p>
        </p:txBody>
      </p:sp>
      <p:pic>
        <p:nvPicPr>
          <p:cNvPr id="5" name="Picture 4" descr="Graphical user interface, application, map&#10;&#10;Description automatically generated">
            <a:extLst>
              <a:ext uri="{FF2B5EF4-FFF2-40B4-BE49-F238E27FC236}">
                <a16:creationId xmlns:a16="http://schemas.microsoft.com/office/drawing/2014/main" id="{D0A6EC15-2A12-3648-BE65-6B7957CA07E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8036" y="4177725"/>
            <a:ext cx="2745071" cy="167835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1BE0BAB2-3063-2749-B74D-240C4999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Q3.2) How can we find better models?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26B63CB6-7ACE-314D-8F3F-E273F467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715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A3.2) Domain experts / cross-disciplinarity</a:t>
            </a:r>
          </a:p>
        </p:txBody>
      </p:sp>
      <p:sp>
        <p:nvSpPr>
          <p:cNvPr id="81924" name="Date Placeholder 3">
            <a:extLst>
              <a:ext uri="{FF2B5EF4-FFF2-40B4-BE49-F238E27FC236}">
                <a16:creationId xmlns:a16="http://schemas.microsoft.com/office/drawing/2014/main" id="{7A53E914-0B76-3A4F-A07E-75477A5E08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OddBall: PAKDD 2021 Most Influential Paper</a:t>
            </a:r>
          </a:p>
        </p:txBody>
      </p:sp>
      <p:sp>
        <p:nvSpPr>
          <p:cNvPr id="81925" name="Footer Placeholder 4">
            <a:extLst>
              <a:ext uri="{FF2B5EF4-FFF2-40B4-BE49-F238E27FC236}">
                <a16:creationId xmlns:a16="http://schemas.microsoft.com/office/drawing/2014/main" id="{00EF186C-3DFC-A04B-BDD5-11676550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none"/>
              <a:t>L. Akoglu, M. McGlohon, C. Faloutsos</a:t>
            </a:r>
          </a:p>
        </p:txBody>
      </p:sp>
      <p:sp>
        <p:nvSpPr>
          <p:cNvPr id="81926" name="Slide Number Placeholder 5">
            <a:extLst>
              <a:ext uri="{FF2B5EF4-FFF2-40B4-BE49-F238E27FC236}">
                <a16:creationId xmlns:a16="http://schemas.microsoft.com/office/drawing/2014/main" id="{B86CE34E-1E6B-0941-A62D-C616A794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80FAFF-C85A-224E-866A-0FC20893F9CC}" type="slidenum">
              <a:rPr lang="en-US" altLang="en-US" sz="1400" u="none"/>
              <a:pPr/>
              <a:t>47</a:t>
            </a:fld>
            <a:endParaRPr lang="en-US" altLang="en-US" sz="1400" u="none"/>
          </a:p>
        </p:txBody>
      </p:sp>
      <p:pic>
        <p:nvPicPr>
          <p:cNvPr id="7" name="Content Placeholder 7" descr="sierpinski.eps">
            <a:extLst>
              <a:ext uri="{FF2B5EF4-FFF2-40B4-BE49-F238E27FC236}">
                <a16:creationId xmlns:a16="http://schemas.microsoft.com/office/drawing/2014/main" id="{D20C56BD-D569-544C-92CC-5174B99C563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570186" y="4301355"/>
            <a:ext cx="302264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4AC49-B239-FD46-BA94-753212073A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6580" y="3532456"/>
            <a:ext cx="803131" cy="793969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DF9E7DCA-9D91-3541-B34F-58A9481FAC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94401" y="4089429"/>
            <a:ext cx="1483212" cy="1483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7BAD68-6431-9341-96B0-9EB4EB47DC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672" r="8672" b="25220"/>
          <a:stretch/>
        </p:blipFill>
        <p:spPr>
          <a:xfrm>
            <a:off x="2490490" y="3557525"/>
            <a:ext cx="633709" cy="79396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F5F8504-D94E-284C-8C9B-EEBDA2A7D009}"/>
              </a:ext>
            </a:extLst>
          </p:cNvPr>
          <p:cNvGrpSpPr>
            <a:grpSpLocks noChangeAspect="1"/>
          </p:cNvGrpSpPr>
          <p:nvPr/>
        </p:nvGrpSpPr>
        <p:grpSpPr>
          <a:xfrm>
            <a:off x="6202016" y="4359849"/>
            <a:ext cx="1483212" cy="1483212"/>
            <a:chOff x="3048000" y="2214563"/>
            <a:chExt cx="3581400" cy="3581400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740657F7-DFFA-8F4B-9857-3C2B54C45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8EB00B61-BE5E-7845-8A7A-15983F9E8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8F77E9CF-16AB-A34E-AE7B-E9EA5A1E2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D6D5CB6C-04F5-9E45-953B-71F57DF8D0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0C9F5F8D-D6DC-F74D-AF62-15E7B92013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F83F8480-48AA-6445-AF73-E454DC705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37EC6D42-1EDD-9047-B725-1540333F49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BE5EC5D7-251F-7B42-8852-418AB4B17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E26A9069-BC78-474C-81A9-68939F140C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30834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9D5A-C24D-0241-9EC8-10838023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B7D1-9146-A549-AFD1-53F5709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Q1) Definition of anomaly?</a:t>
            </a:r>
          </a:p>
          <a:p>
            <a:pPr lvl="1"/>
            <a:r>
              <a:rPr lang="en-US" dirty="0"/>
              <a:t>A) “… strange/remote/unlikely, </a:t>
            </a:r>
            <a:r>
              <a:rPr lang="en-US" b="1" dirty="0"/>
              <a:t>wrt our models</a:t>
            </a:r>
            <a:r>
              <a:rPr lang="en-US" dirty="0"/>
              <a:t>”</a:t>
            </a:r>
          </a:p>
          <a:p>
            <a:r>
              <a:rPr lang="en-US" dirty="0"/>
              <a:t>Q2) can we automate it?</a:t>
            </a:r>
          </a:p>
          <a:p>
            <a:pPr lvl="1"/>
            <a:r>
              <a:rPr lang="en-US" dirty="0"/>
              <a:t>A) no, but: look for better models</a:t>
            </a:r>
          </a:p>
          <a:p>
            <a:r>
              <a:rPr lang="en-US" dirty="0"/>
              <a:t>Q3) next steps?</a:t>
            </a:r>
          </a:p>
          <a:p>
            <a:pPr lvl="1"/>
            <a:r>
              <a:rPr lang="en-US" dirty="0"/>
              <a:t>A) cross-disciplinarity -&gt; new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2081-D347-504E-9134-C57D5AF1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4C7F-0868-014A-9CA6-ED869B92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F471-BAD4-8A40-B5A2-0BC63D11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B6894523-A070-E045-B3C4-D2B3F22D40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15894" y="4896973"/>
            <a:ext cx="1483212" cy="1483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B8466-F2CB-1F4B-9B99-A0FB17178EBE}"/>
              </a:ext>
            </a:extLst>
          </p:cNvPr>
          <p:cNvSpPr txBox="1"/>
          <p:nvPr/>
        </p:nvSpPr>
        <p:spPr>
          <a:xfrm>
            <a:off x="231829" y="1454369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B7134-4B00-1C4A-ABD2-2550543811D0}"/>
              </a:ext>
            </a:extLst>
          </p:cNvPr>
          <p:cNvSpPr txBox="1"/>
          <p:nvPr/>
        </p:nvSpPr>
        <p:spPr>
          <a:xfrm>
            <a:off x="231828" y="2983625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AC3C6-19C8-1C46-9182-D053E942E59D}"/>
              </a:ext>
            </a:extLst>
          </p:cNvPr>
          <p:cNvSpPr txBox="1"/>
          <p:nvPr/>
        </p:nvSpPr>
        <p:spPr>
          <a:xfrm>
            <a:off x="231828" y="4071445"/>
            <a:ext cx="45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F00"/>
                </a:solidFill>
              </a:rPr>
              <a:t>✓</a:t>
            </a:r>
          </a:p>
        </p:txBody>
      </p:sp>
      <p:pic>
        <p:nvPicPr>
          <p:cNvPr id="15" name="Picture 7" descr="kolmogorov.jpg">
            <a:extLst>
              <a:ext uri="{FF2B5EF4-FFF2-40B4-BE49-F238E27FC236}">
                <a16:creationId xmlns:a16="http://schemas.microsoft.com/office/drawing/2014/main" id="{BEAF0DC9-F382-184C-8345-A140111328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0546" y="3378258"/>
            <a:ext cx="716098" cy="95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165D04-3E48-0242-828E-CD503E5C4990}"/>
              </a:ext>
            </a:extLst>
          </p:cNvPr>
          <p:cNvGrpSpPr>
            <a:grpSpLocks noChangeAspect="1"/>
          </p:cNvGrpSpPr>
          <p:nvPr/>
        </p:nvGrpSpPr>
        <p:grpSpPr>
          <a:xfrm>
            <a:off x="7895825" y="5040537"/>
            <a:ext cx="827028" cy="827028"/>
            <a:chOff x="3048000" y="2214563"/>
            <a:chExt cx="3581400" cy="3581400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19EADCFC-6312-154B-8D4C-AB5DD53B8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FC5268C3-90AC-FB4E-B46F-0106740A1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067FDA9D-5175-8442-A5B2-88D156E28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B7AB7A6E-F490-0947-A8C1-FC789D43B1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8D8968AE-8AE0-2F42-AE6E-70B80CC48A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5FA5837D-3058-B942-BB4B-F3727ACE1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2E5F2903-3610-E14B-8A4B-8AC0491E7B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4F23F3F4-41C3-B44D-B7B7-1BF14810F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25AB305A-7150-CA49-AE61-AA59E36501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67CBCA-EE19-F448-9957-ECF84BE4BC75}"/>
              </a:ext>
            </a:extLst>
          </p:cNvPr>
          <p:cNvGrpSpPr/>
          <p:nvPr/>
        </p:nvGrpSpPr>
        <p:grpSpPr>
          <a:xfrm>
            <a:off x="7647559" y="1250149"/>
            <a:ext cx="1264612" cy="1420627"/>
            <a:chOff x="7647559" y="1250149"/>
            <a:chExt cx="1264612" cy="1420627"/>
          </a:xfrm>
        </p:grpSpPr>
        <p:pic>
          <p:nvPicPr>
            <p:cNvPr id="26" name="Picture 25" descr="shutterstock_104520869.jpg">
              <a:extLst>
                <a:ext uri="{FF2B5EF4-FFF2-40B4-BE49-F238E27FC236}">
                  <a16:creationId xmlns:a16="http://schemas.microsoft.com/office/drawing/2014/main" id="{39ADA4B0-395D-5346-9CCF-BE4EDB0D2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3422" y="1250149"/>
              <a:ext cx="582624" cy="389630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C637BFB-E8FC-F849-AC4B-CDF326CABC61}"/>
                </a:ext>
              </a:extLst>
            </p:cNvPr>
            <p:cNvGrpSpPr/>
            <p:nvPr/>
          </p:nvGrpSpPr>
          <p:grpSpPr>
            <a:xfrm>
              <a:off x="7647559" y="1715979"/>
              <a:ext cx="1264612" cy="954797"/>
              <a:chOff x="7647559" y="1715979"/>
              <a:chExt cx="1264612" cy="95479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FF60E4A-658A-BA4B-8221-8DE3FB1863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47559" y="1715979"/>
                <a:ext cx="1264612" cy="954797"/>
                <a:chOff x="5054600" y="1447800"/>
                <a:chExt cx="1966309" cy="1484586"/>
              </a:xfrm>
            </p:grpSpPr>
            <p:pic>
              <p:nvPicPr>
                <p:cNvPr id="12" name="Picture 11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C135B21E-D443-A84E-8C08-42F3312C0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4600" y="1447800"/>
                  <a:ext cx="1966309" cy="1484586"/>
                </a:xfrm>
                <a:prstGeom prst="rect">
                  <a:avLst/>
                </a:prstGeom>
                <a:noFill/>
              </p:spPr>
            </p:pic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7B9E332-F5F4-2747-9342-8DFA28D637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829637" y="1961493"/>
                  <a:ext cx="457200" cy="457200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54783AF-EEC8-A341-9EC4-92696AE7A9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41269" y="1780032"/>
                  <a:ext cx="820122" cy="820122"/>
                </a:xfrm>
                <a:prstGeom prst="ellipse">
                  <a:avLst/>
                </a:prstGeom>
                <a:no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533C137-E5E0-B347-BC9F-0E615C9B1A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96643" y="2445796"/>
                <a:ext cx="91440" cy="91440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938049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L. Akoglu, M. McGlohon, C. Faloutsos</a:t>
            </a:r>
          </a:p>
        </p:txBody>
      </p:sp>
      <p:sp>
        <p:nvSpPr>
          <p:cNvPr id="259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7C36-4169-E34D-8EA6-104720BA7F7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59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400" dirty="0">
                <a:ea typeface="ＭＳ Ｐゴシック" charset="-128"/>
                <a:cs typeface="ＭＳ Ｐゴシック" charset="-128"/>
              </a:rPr>
              <a:t>Thanks</a:t>
            </a:r>
            <a:endParaRPr lang="en-US" sz="3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090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0" y="5226050"/>
            <a:ext cx="9144000" cy="163195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28575">
            <a:noFill/>
            <a:miter lim="800000"/>
            <a:headEnd type="none" w="sm" len="sm"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kumimoji="0" lang="en-US" sz="3600" dirty="0">
                <a:latin typeface="Times New Roman" charset="0"/>
              </a:rPr>
              <a:t>Thanks to: </a:t>
            </a:r>
            <a:r>
              <a:rPr kumimoji="0" lang="en-US" sz="3200" dirty="0">
                <a:latin typeface="Times New Roman" charset="0"/>
              </a:rPr>
              <a:t>NSF IIS-0705359, IIS-0534205, </a:t>
            </a:r>
          </a:p>
          <a:p>
            <a:pPr algn="l">
              <a:defRPr/>
            </a:pPr>
            <a:r>
              <a:rPr kumimoji="0" lang="en-US" sz="3200" dirty="0">
                <a:latin typeface="Times New Roman" charset="0"/>
              </a:rPr>
              <a:t>CTA-INARC</a:t>
            </a:r>
            <a:r>
              <a:rPr kumimoji="0" lang="en-US" sz="2800" dirty="0">
                <a:latin typeface="Times New Roman" charset="0"/>
              </a:rPr>
              <a:t>; </a:t>
            </a:r>
            <a:r>
              <a:rPr kumimoji="0" lang="en-US" sz="3200" dirty="0">
                <a:latin typeface="Times New Roman" charset="0"/>
              </a:rPr>
              <a:t>Yahoo (M45), LLNL, IBM, SPRINT, Google, INTEL, HP, </a:t>
            </a:r>
            <a:r>
              <a:rPr kumimoji="0" lang="en-US" sz="3200" dirty="0" err="1">
                <a:latin typeface="Times New Roman" charset="0"/>
              </a:rPr>
              <a:t>iLab</a:t>
            </a:r>
            <a:endParaRPr kumimoji="0" lang="en-US" sz="3200" dirty="0">
              <a:latin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6" y="4127500"/>
            <a:ext cx="90830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/>
              <a:t>Disclaimer: All opinions are mine; not necessarily reflecting the opinions of the funding agencies</a:t>
            </a:r>
          </a:p>
        </p:txBody>
      </p:sp>
      <p:pic>
        <p:nvPicPr>
          <p:cNvPr id="12" name="Picture 8" descr="http://t0.gstatic.com/images?q=tbn:ANd9GcQwW9RUUz_lvl3egp8FAlbWHHU3Wy5q-UydlG30DVwo5lUBYlm-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146300"/>
            <a:ext cx="12827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http://t0.gstatic.com/images?q=tbn:ANd9GcQpH156shFzSx1HmAKxsBrk_sUtGWXvGLHm6T2QYpOnRxkrEmDtwQ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601" y="1181101"/>
            <a:ext cx="10033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http://t3.gstatic.com/images?q=tbn:ANd9GcTng4xTWHY93yuRDj-Bedx1eiVD1y21bFp2PJksa0lvz_EEgRC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1231900"/>
            <a:ext cx="725786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http://t3.gstatic.com/images?q=tbn:ANd9GcRyhsRNATG9Oqs9nIruJrm_NKgmSXntnuDzccqbfYZXSEOGlU7Sd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1500" y="1346200"/>
            <a:ext cx="1219200" cy="667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 descr="http://t0.gstatic.com/images?q=tbn:ANd9GcSNeH3e6ds0bO1wz-uyNnvXZK8hcSs_GDAZuIi5zZzLBk_Rje8U-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4200" y="1395408"/>
            <a:ext cx="1485900" cy="73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2" descr="http://t0.gstatic.com/images?q=tbn:ANd9GcTwsTT-JitD4771zdQJllgCbZvgmetUu28V59auEze3ysUMA5hb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92600" y="1419225"/>
            <a:ext cx="1137476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2" descr="http://t1.gstatic.com/images?q=tbn:ANd9GcSR3_6yIokeQSlPL-KSrCEEZj_lZw4UJspnJMK1dfzAlXRQoa_K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00" y="1527180"/>
            <a:ext cx="1328850" cy="31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61CC-4E2F-DF4A-A10E-004BB00D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&lt;-&gt; points &lt;-&gt; time-series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F8FD-DDF1-1F4F-B06A-254FFC47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F02F-B1B7-334F-8BE3-3416964D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C970A-FB7A-5D41-B8B6-876F268A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0407-D7E5-334F-A1BF-6DDA165F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43987-7F84-BB4A-8611-CDF75B6A73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621281AF-4D8C-9B43-9388-695D1973E792}"/>
              </a:ext>
            </a:extLst>
          </p:cNvPr>
          <p:cNvSpPr/>
          <p:nvPr/>
        </p:nvSpPr>
        <p:spPr bwMode="auto">
          <a:xfrm>
            <a:off x="168166" y="609600"/>
            <a:ext cx="8734096" cy="5638800"/>
          </a:xfrm>
          <a:prstGeom prst="bracketPair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oogle Shape;251;gd6d94ea843_0_90" descr="1_2">
            <a:extLst>
              <a:ext uri="{FF2B5EF4-FFF2-40B4-BE49-F238E27FC236}">
                <a16:creationId xmlns:a16="http://schemas.microsoft.com/office/drawing/2014/main" id="{72E7EE8E-4114-ED41-8C22-F3F061B1A487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3347767"/>
            <a:ext cx="1143000" cy="97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47;gd6d94ea843_0_90">
            <a:extLst>
              <a:ext uri="{FF2B5EF4-FFF2-40B4-BE49-F238E27FC236}">
                <a16:creationId xmlns:a16="http://schemas.microsoft.com/office/drawing/2014/main" id="{2859C380-F2EE-2A4F-8811-FE3C2434204F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8061" y="3196021"/>
            <a:ext cx="1931277" cy="1364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264351D-1BB3-8847-BADF-B2187D9FB81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7262" y="3196021"/>
            <a:ext cx="3440938" cy="136415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6">
            <a:extLst>
              <a:ext uri="{FF2B5EF4-FFF2-40B4-BE49-F238E27FC236}">
                <a16:creationId xmlns:a16="http://schemas.microsoft.com/office/drawing/2014/main" id="{921201F6-2C5E-D847-BD50-EDA014241EA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468019" y="4190844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  <a:cs typeface="Gill Sans" panose="020B0502020104020203" pitchFamily="34" charset="-79"/>
              </a:rPr>
              <a:t>time</a:t>
            </a:r>
          </a:p>
        </p:txBody>
      </p:sp>
      <p:pic>
        <p:nvPicPr>
          <p:cNvPr id="13" name="Picture 12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B559AC11-6EFA-5D4F-9DDA-DC12C73EFB6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8904" y="5354557"/>
            <a:ext cx="789590" cy="7346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6FD22D-CF62-9B4F-B9E8-327F52A50CD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2936" y="5279479"/>
            <a:ext cx="789589" cy="78958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84142A-0CAA-3F47-9AA3-7DAFC9214AB2}"/>
              </a:ext>
            </a:extLst>
          </p:cNvPr>
          <p:cNvCxnSpPr/>
          <p:nvPr/>
        </p:nvCxnSpPr>
        <p:spPr bwMode="auto">
          <a:xfrm>
            <a:off x="6202016" y="4431821"/>
            <a:ext cx="1266497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17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8D5EBEEB-B6C3-9340-AC6C-D87053A0BB8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8477" y="1899319"/>
            <a:ext cx="1660036" cy="124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527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L. Akoglu, M. McGlohon, C. Faloutsos</a:t>
            </a:r>
          </a:p>
        </p:txBody>
      </p:sp>
      <p:sp>
        <p:nvSpPr>
          <p:cNvPr id="259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37C36-4169-E34D-8EA6-104720BA7F7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59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400" dirty="0">
                <a:ea typeface="ＭＳ Ｐゴシック" charset="-128"/>
                <a:cs typeface="ＭＳ Ｐゴシック" charset="-128"/>
              </a:rPr>
              <a:t>Thanks</a:t>
            </a:r>
            <a:endParaRPr lang="en-US" sz="3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9090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sp>
        <p:nvSpPr>
          <p:cNvPr id="19" name="Google Shape;165;p2">
            <a:extLst>
              <a:ext uri="{FF2B5EF4-FFF2-40B4-BE49-F238E27FC236}">
                <a16:creationId xmlns:a16="http://schemas.microsoft.com/office/drawing/2014/main" id="{B5D91D04-FDA4-BF41-BC09-F7E262E83ED6}"/>
              </a:ext>
            </a:extLst>
          </p:cNvPr>
          <p:cNvSpPr txBox="1">
            <a:spLocks/>
          </p:cNvSpPr>
          <p:nvPr/>
        </p:nvSpPr>
        <p:spPr bwMode="auto">
          <a:xfrm>
            <a:off x="1093077" y="1524000"/>
            <a:ext cx="754642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indent="-139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kumimoji="0" lang="en-US" kern="0" dirty="0"/>
          </a:p>
          <a:p>
            <a:r>
              <a:rPr kumimoji="0" lang="en-US" kern="0" dirty="0"/>
              <a:t>Prof. R.K. Agrawal </a:t>
            </a:r>
          </a:p>
          <a:p>
            <a:endParaRPr kumimoji="0" lang="en-US" kern="0" dirty="0"/>
          </a:p>
          <a:p>
            <a:r>
              <a:rPr kumimoji="0" lang="en-US" kern="0" dirty="0"/>
              <a:t>Prof. P. Krishna Reddy</a:t>
            </a:r>
          </a:p>
          <a:p>
            <a:pPr marL="0" indent="0">
              <a:buNone/>
            </a:pPr>
            <a:endParaRPr kumimoji="0" lang="en-US" kern="0" dirty="0"/>
          </a:p>
          <a:p>
            <a:r>
              <a:rPr kumimoji="0" lang="en-US" kern="0" dirty="0"/>
              <a:t>Prof. Jaideep Srivastava </a:t>
            </a:r>
          </a:p>
          <a:p>
            <a:pPr mar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Tx/>
              <a:buNone/>
            </a:pPr>
            <a:endParaRPr kumimoji="0" lang="en-US" kern="0" dirty="0"/>
          </a:p>
          <a:p>
            <a:pPr indent="-1397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kumimoji="0" lang="en-US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E8BA9C-F266-C346-B0E0-74D619645A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66" y="1572173"/>
            <a:ext cx="985228" cy="1152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14B67-5026-7545-9AA4-A171B1913B2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066" y="2997092"/>
            <a:ext cx="987752" cy="987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A25C07-8E95-A14B-A0FC-ED3AE1DFDBC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066" y="4257129"/>
            <a:ext cx="987752" cy="1056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57943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589" y="2293793"/>
            <a:ext cx="1017928" cy="1231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80" y="2311184"/>
            <a:ext cx="1231693" cy="1231693"/>
          </a:xfrm>
          <a:prstGeom prst="rect">
            <a:avLst/>
          </a:prstGeom>
        </p:spPr>
      </p:pic>
      <p:pic>
        <p:nvPicPr>
          <p:cNvPr id="6" name="Picture 5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65E6C975-52FF-A146-ABA9-605CC2C42D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hutterstock_104520869.jpg">
            <a:extLst>
              <a:ext uri="{FF2B5EF4-FFF2-40B4-BE49-F238E27FC236}">
                <a16:creationId xmlns:a16="http://schemas.microsoft.com/office/drawing/2014/main" id="{D93494B8-614B-6447-87CD-78DF138B34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278" y="4050283"/>
            <a:ext cx="582624" cy="38963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27D4675-3C52-2445-888D-A58E2B640CD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40467" y="3904192"/>
            <a:ext cx="1150685" cy="11506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F9BF60-2A70-404F-A60D-C5408A8EFF7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554" y="4163463"/>
            <a:ext cx="2312494" cy="12798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65C73-7F71-EF48-B6A1-78A7D7FF60B4}"/>
              </a:ext>
            </a:extLst>
          </p:cNvPr>
          <p:cNvCxnSpPr>
            <a:cxnSpLocks/>
          </p:cNvCxnSpPr>
          <p:nvPr/>
        </p:nvCxnSpPr>
        <p:spPr bwMode="auto">
          <a:xfrm>
            <a:off x="3026978" y="2196662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8AAB52-2D79-724F-8375-D0BC2E6341F4}"/>
              </a:ext>
            </a:extLst>
          </p:cNvPr>
          <p:cNvCxnSpPr>
            <a:cxnSpLocks/>
          </p:cNvCxnSpPr>
          <p:nvPr/>
        </p:nvCxnSpPr>
        <p:spPr bwMode="auto">
          <a:xfrm>
            <a:off x="5975130" y="2154067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3EA2F-64AD-1443-A187-7E27FD391BF1}"/>
              </a:ext>
            </a:extLst>
          </p:cNvPr>
          <p:cNvSpPr/>
          <p:nvPr/>
        </p:nvSpPr>
        <p:spPr bwMode="auto">
          <a:xfrm>
            <a:off x="2175643" y="4519448"/>
            <a:ext cx="252248" cy="22568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0346-FE56-7D4A-BFEA-1ACCEFD02A52}"/>
              </a:ext>
            </a:extLst>
          </p:cNvPr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Patterns &lt;-&gt; anomalies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8FDB3-A342-E54D-A5E4-629D6886C9FA}"/>
              </a:ext>
            </a:extLst>
          </p:cNvPr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Rep. learning</a:t>
            </a:r>
          </a:p>
          <a:p>
            <a:r>
              <a:rPr lang="en-US" sz="2000" dirty="0">
                <a:latin typeface="+mn-lt"/>
              </a:rPr>
              <a:t>(= Feature extraction</a:t>
            </a:r>
          </a:p>
          <a:p>
            <a:r>
              <a:rPr lang="en-US" sz="2000" dirty="0">
                <a:latin typeface="+mn-lt"/>
              </a:rPr>
              <a:t>= Embedding)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2A1C0-A992-054B-A50B-D8172B978497}"/>
              </a:ext>
            </a:extLst>
          </p:cNvPr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Cross-disciplinarity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BAE7A-7290-1E4A-B1B5-750953A4B61C}"/>
              </a:ext>
            </a:extLst>
          </p:cNvPr>
          <p:cNvGrpSpPr>
            <a:grpSpLocks noChangeAspect="1"/>
          </p:cNvGrpSpPr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439B0EF-0BDE-1A44-992E-1BBBCAE3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0049DE96-0437-1B45-B363-3ABCA722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13D92A61-89B4-6447-ACD7-5095304F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0D4BEC4-39C0-494B-BFDE-E23948ED4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D2B493C1-F2F6-6C48-8611-5828B63277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FD45E2C6-DC57-B44B-8A0E-C2690039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150B45EB-F90B-764A-93E0-2F872DC54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58D5B905-5DEF-324F-9F7C-D0141A5F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101ACD71-CB42-3D49-AA07-BD096E73B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Content Placeholder 7" descr="sierpinski.eps">
            <a:extLst>
              <a:ext uri="{FF2B5EF4-FFF2-40B4-BE49-F238E27FC236}">
                <a16:creationId xmlns:a16="http://schemas.microsoft.com/office/drawing/2014/main" id="{9772AC14-B47A-A944-BBA7-AE24F3A9C3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6191501" y="4914230"/>
            <a:ext cx="1353943" cy="71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150996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i-FI"/>
              <a:t>L. Akoglu, M. McGlohon, C. Faloutsos</a:t>
            </a:r>
            <a:endParaRPr 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CF61F-D18B-5946-9F36-FA97BCA712E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a typeface="ＭＳ Ｐゴシック" charset="-128"/>
                <a:cs typeface="ＭＳ Ｐゴシック" charset="-128"/>
              </a:rPr>
              <a:t>Conclusions</a:t>
            </a:r>
          </a:p>
        </p:txBody>
      </p:sp>
      <p:sp>
        <p:nvSpPr>
          <p:cNvPr id="22535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OddBall: PAKDD 2021 Most Influential Paper</a:t>
            </a:r>
          </a:p>
        </p:txBody>
      </p:sp>
      <p:pic>
        <p:nvPicPr>
          <p:cNvPr id="3" name="Picture 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7E7B015-51EC-414E-942F-728F5B27EA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589" y="2293793"/>
            <a:ext cx="1017928" cy="1231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2A96B-DF2A-4840-8C7F-061D35F08C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780" y="2311184"/>
            <a:ext cx="1231693" cy="1231693"/>
          </a:xfrm>
          <a:prstGeom prst="rect">
            <a:avLst/>
          </a:prstGeom>
        </p:spPr>
      </p:pic>
      <p:pic>
        <p:nvPicPr>
          <p:cNvPr id="6" name="Picture 5" descr="A picture containing person, wall, indoor, clothing&#10;&#10;Description automatically generated">
            <a:extLst>
              <a:ext uri="{FF2B5EF4-FFF2-40B4-BE49-F238E27FC236}">
                <a16:creationId xmlns:a16="http://schemas.microsoft.com/office/drawing/2014/main" id="{65E6C975-52FF-A146-ABA9-605CC2C42D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391" y="2293794"/>
            <a:ext cx="1323818" cy="1231693"/>
          </a:xfrm>
          <a:prstGeom prst="rect">
            <a:avLst/>
          </a:prstGeom>
        </p:spPr>
      </p:pic>
      <p:pic>
        <p:nvPicPr>
          <p:cNvPr id="11" name="Picture 10" descr="obs12.png">
            <a:extLst>
              <a:ext uri="{FF2B5EF4-FFF2-40B4-BE49-F238E27FC236}">
                <a16:creationId xmlns:a16="http://schemas.microsoft.com/office/drawing/2014/main" id="{E4958F71-FD54-6142-BC26-4CE036E56F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35" y="3640831"/>
            <a:ext cx="2884159" cy="22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shutterstock_104520869.jpg">
            <a:extLst>
              <a:ext uri="{FF2B5EF4-FFF2-40B4-BE49-F238E27FC236}">
                <a16:creationId xmlns:a16="http://schemas.microsoft.com/office/drawing/2014/main" id="{D93494B8-614B-6447-87CD-78DF138B34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278" y="4050283"/>
            <a:ext cx="582624" cy="38963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27D4675-3C52-2445-888D-A58E2B640CD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40467" y="3904192"/>
            <a:ext cx="1150685" cy="115068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4F9BF60-2A70-404F-A60D-C5408A8EFF7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0554" y="4163463"/>
            <a:ext cx="2312494" cy="12798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65C73-7F71-EF48-B6A1-78A7D7FF60B4}"/>
              </a:ext>
            </a:extLst>
          </p:cNvPr>
          <p:cNvCxnSpPr>
            <a:cxnSpLocks/>
          </p:cNvCxnSpPr>
          <p:nvPr/>
        </p:nvCxnSpPr>
        <p:spPr bwMode="auto">
          <a:xfrm>
            <a:off x="3026978" y="2196662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8AAB52-2D79-724F-8375-D0BC2E6341F4}"/>
              </a:ext>
            </a:extLst>
          </p:cNvPr>
          <p:cNvCxnSpPr>
            <a:cxnSpLocks/>
          </p:cNvCxnSpPr>
          <p:nvPr/>
        </p:nvCxnSpPr>
        <p:spPr bwMode="auto">
          <a:xfrm>
            <a:off x="5975130" y="2154067"/>
            <a:ext cx="0" cy="3899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D93EA2F-64AD-1443-A187-7E27FD391BF1}"/>
              </a:ext>
            </a:extLst>
          </p:cNvPr>
          <p:cNvSpPr/>
          <p:nvPr/>
        </p:nvSpPr>
        <p:spPr bwMode="auto">
          <a:xfrm>
            <a:off x="2175643" y="4519448"/>
            <a:ext cx="252248" cy="225681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70346-FE56-7D4A-BFEA-1ACCEFD02A52}"/>
              </a:ext>
            </a:extLst>
          </p:cNvPr>
          <p:cNvSpPr txBox="1"/>
          <p:nvPr/>
        </p:nvSpPr>
        <p:spPr>
          <a:xfrm>
            <a:off x="403511" y="1694372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Patterns &lt;-&gt; anomalies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8FDB3-A342-E54D-A5E4-629D6886C9FA}"/>
              </a:ext>
            </a:extLst>
          </p:cNvPr>
          <p:cNvSpPr txBox="1"/>
          <p:nvPr/>
        </p:nvSpPr>
        <p:spPr>
          <a:xfrm>
            <a:off x="3334765" y="1203128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Rep. learning</a:t>
            </a:r>
          </a:p>
          <a:p>
            <a:r>
              <a:rPr lang="en-US" sz="2000" dirty="0">
                <a:latin typeface="+mn-lt"/>
              </a:rPr>
              <a:t>(= Feature extraction</a:t>
            </a:r>
          </a:p>
          <a:p>
            <a:r>
              <a:rPr lang="en-US" sz="2000" dirty="0">
                <a:latin typeface="+mn-lt"/>
              </a:rPr>
              <a:t>= Embedding)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2A1C0-A992-054B-A50B-D8172B978497}"/>
              </a:ext>
            </a:extLst>
          </p:cNvPr>
          <p:cNvSpPr txBox="1"/>
          <p:nvPr/>
        </p:nvSpPr>
        <p:spPr>
          <a:xfrm>
            <a:off x="6202016" y="1700391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Cross-disciplinarity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6BAE7A-7290-1E4A-B1B5-750953A4B61C}"/>
              </a:ext>
            </a:extLst>
          </p:cNvPr>
          <p:cNvGrpSpPr>
            <a:grpSpLocks noChangeAspect="1"/>
          </p:cNvGrpSpPr>
          <p:nvPr/>
        </p:nvGrpSpPr>
        <p:grpSpPr>
          <a:xfrm>
            <a:off x="7967357" y="4921379"/>
            <a:ext cx="716784" cy="716784"/>
            <a:chOff x="3048000" y="2214563"/>
            <a:chExt cx="3581400" cy="35814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0439B0EF-0BDE-1A44-992E-1BBBCAE36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048000" y="2214563"/>
              <a:ext cx="358140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0049DE96-0437-1B45-B363-3ABCA7221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2278063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13D92A61-89B4-6447-ACD7-5095304F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150" y="2287588"/>
              <a:ext cx="28575" cy="33829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70D4BEC4-39C0-494B-BFDE-E23948ED41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42669" y="1712119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D2B493C1-F2F6-6C48-8611-5828B63277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823619" y="2850356"/>
              <a:ext cx="28575" cy="33829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FD45E2C6-DC57-B44B-8A0E-C2690039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538" y="2300288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150B45EB-F90B-764A-93E0-2F872DC54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9988" y="2525713"/>
              <a:ext cx="14287" cy="10747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58D5B905-5DEF-324F-9F7C-D0141A5F3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230505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101ACD71-CB42-3D49-AA07-BD096E73B5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705225" y="2120900"/>
              <a:ext cx="14288" cy="1074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Content Placeholder 7" descr="sierpinski.eps">
            <a:extLst>
              <a:ext uri="{FF2B5EF4-FFF2-40B4-BE49-F238E27FC236}">
                <a16:creationId xmlns:a16="http://schemas.microsoft.com/office/drawing/2014/main" id="{9772AC14-B47A-A944-BBA7-AE24F3A9C376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112" r="-16112"/>
          <a:stretch>
            <a:fillRect/>
          </a:stretch>
        </p:blipFill>
        <p:spPr bwMode="auto">
          <a:xfrm>
            <a:off x="6191501" y="4914230"/>
            <a:ext cx="1353943" cy="71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7BEE79F-A9A4-2C48-813E-3995439CBE4B}"/>
              </a:ext>
            </a:extLst>
          </p:cNvPr>
          <p:cNvSpPr txBox="1"/>
          <p:nvPr/>
        </p:nvSpPr>
        <p:spPr>
          <a:xfrm>
            <a:off x="2175643" y="91492"/>
            <a:ext cx="4775667" cy="1200329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900149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“an observation which deviates so much from the other observations as to arouse suspicions that it was generated by a different mechanism”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600" i="1" dirty="0"/>
              <a:t>D. M. Hawkins. Identification of outliers, volume 11. Springer, 1980.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95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467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0215-4E57-AC49-BBF2-049D9965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Q1)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9C24-119E-B646-BC9C-1C7988DF47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‘deviation from the common rule’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https://www.merriam-webster.com/dictionary/anomaly</a:t>
            </a:r>
            <a:endParaRPr lang="en-US" dirty="0"/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94D41E1-9F57-0E4C-BCB2-AAC6DEB05A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600" y="1447800"/>
            <a:ext cx="2997200" cy="2247900"/>
          </a:xfrm>
          <a:prstGeom prst="rect">
            <a:avLst/>
          </a:prstGeom>
          <a:noFill/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C449129-483C-4BF7-9E3D-8F86B73C991E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64876" cy="2247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But: </a:t>
            </a:r>
            <a:r>
              <a:rPr lang="en-US" u="sng" dirty="0"/>
              <a:t>How</a:t>
            </a:r>
            <a:r>
              <a:rPr lang="en-US" dirty="0"/>
              <a:t> to spot rules?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17FA-0DFA-E44D-B6C1-0739D166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square" anchor="t"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OddBall: PAKDD 2021 Most Influential Paper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F948-0593-B94B-B4F1-6D24DA7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i-FI" sz="1300"/>
              <a:t>L. Akoglu, M. McGlohon, C. Faloutsos</a:t>
            </a: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9912-8DA4-1141-9386-E74EBE4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9B43987-7F84-BB4A-8611-CDF75B6A737D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0108D5-A23E-1E46-9DDE-F6ADFE319822}"/>
              </a:ext>
            </a:extLst>
          </p:cNvPr>
          <p:cNvSpPr/>
          <p:nvPr/>
        </p:nvSpPr>
        <p:spPr bwMode="auto">
          <a:xfrm>
            <a:off x="7039303" y="3134711"/>
            <a:ext cx="296917" cy="283779"/>
          </a:xfrm>
          <a:prstGeom prst="ellipse">
            <a:avLst/>
          </a:prstGeom>
          <a:noFill/>
          <a:ln w="19050" cap="flat" cmpd="sng" algn="ctr">
            <a:solidFill>
              <a:srgbClr val="941100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93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E71B2001-A9D4-0540-82BD-0AA095E978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OddBall: PAKDD 2021 Most Influential Paper</a:t>
            </a: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51D7E211-1341-0F4E-ABD0-A04E4D00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L. Akoglu, M. McGlohon, C. Faloutsos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80C6DD6-7403-3642-82E2-45EEBF3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8EA25B-C6F5-D74C-A6DA-AA580CC5C131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34F06DD-EEA3-F54D-A37F-D2DA798B1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Q1: rules?</a:t>
            </a:r>
          </a:p>
        </p:txBody>
      </p:sp>
      <p:pic>
        <p:nvPicPr>
          <p:cNvPr id="31749" name="Picture 6" descr="CIA2001_ul">
            <a:extLst>
              <a:ext uri="{FF2B5EF4-FFF2-40B4-BE49-F238E27FC236}">
                <a16:creationId xmlns:a16="http://schemas.microsoft.com/office/drawing/2014/main" id="{1CD3D0CB-711C-0D48-A24E-D9900BA9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65" t="5944" b="2877"/>
          <a:stretch/>
        </p:blipFill>
        <p:spPr>
          <a:xfrm>
            <a:off x="1177158" y="1240221"/>
            <a:ext cx="6328541" cy="4529958"/>
          </a:xfr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BCF31-12D0-0643-9DF3-56372558636E}"/>
              </a:ext>
            </a:extLst>
          </p:cNvPr>
          <p:cNvSpPr/>
          <p:nvPr/>
        </p:nvSpPr>
        <p:spPr bwMode="auto">
          <a:xfrm>
            <a:off x="5612524" y="1387366"/>
            <a:ext cx="1555531" cy="32582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89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/>
      <a:lstStyle/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66FF"/>
        </a:dk1>
        <a:lt1>
          <a:srgbClr val="FFFFFF"/>
        </a:lt1>
        <a:dk2>
          <a:srgbClr val="FF33CC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56DA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FFFF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FFFF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CC"/>
        </a:dk1>
        <a:lt1>
          <a:srgbClr val="FFFFFF"/>
        </a:lt1>
        <a:dk2>
          <a:srgbClr val="CC0000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AE"/>
        </a:accent4>
        <a:accent5>
          <a:srgbClr val="FFADAA"/>
        </a:accent5>
        <a:accent6>
          <a:srgbClr val="E72D00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000066"/>
        </a:dk1>
        <a:lt1>
          <a:srgbClr val="FFFFFF"/>
        </a:lt1>
        <a:dk2>
          <a:srgbClr val="A50021"/>
        </a:dk2>
        <a:lt2>
          <a:srgbClr val="808080"/>
        </a:lt2>
        <a:accent1>
          <a:srgbClr val="FF3300"/>
        </a:accent1>
        <a:accent2>
          <a:srgbClr val="FF3300"/>
        </a:accent2>
        <a:accent3>
          <a:srgbClr val="FFFFFF"/>
        </a:accent3>
        <a:accent4>
          <a:srgbClr val="000056"/>
        </a:accent4>
        <a:accent5>
          <a:srgbClr val="FFADAA"/>
        </a:accent5>
        <a:accent6>
          <a:srgbClr val="E72D00"/>
        </a:accent6>
        <a:hlink>
          <a:srgbClr val="33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13288</TotalTime>
  <Words>2197</Words>
  <Application>Microsoft Macintosh PowerPoint</Application>
  <PresentationFormat>On-screen Show (4:3)</PresentationFormat>
  <Paragraphs>430</Paragraphs>
  <Slides>52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  <vt:variant>
        <vt:lpstr>Custom Shows</vt:lpstr>
      </vt:variant>
      <vt:variant>
        <vt:i4>1</vt:i4>
      </vt:variant>
    </vt:vector>
  </HeadingPairs>
  <TitlesOfParts>
    <vt:vector size="57" baseType="lpstr">
      <vt:lpstr>Arial</vt:lpstr>
      <vt:lpstr>Cambria Math</vt:lpstr>
      <vt:lpstr>Times New Roman</vt:lpstr>
      <vt:lpstr>template</vt:lpstr>
      <vt:lpstr>Anomaly detection in graphs - past, present and future.</vt:lpstr>
      <vt:lpstr>Roadmap</vt:lpstr>
      <vt:lpstr>Future – parting thoughts</vt:lpstr>
      <vt:lpstr>Future – parting thoughts</vt:lpstr>
      <vt:lpstr>Graphs &lt;-&gt; points &lt;-&gt; time-series</vt:lpstr>
      <vt:lpstr>Q1) definition</vt:lpstr>
      <vt:lpstr>Q1) definition</vt:lpstr>
      <vt:lpstr>Q1) definition</vt:lpstr>
      <vt:lpstr>Q1: rules?</vt:lpstr>
      <vt:lpstr>Q1: rules?</vt:lpstr>
      <vt:lpstr>Q1: rules?</vt:lpstr>
      <vt:lpstr>Q1: rules?</vt:lpstr>
      <vt:lpstr>Q1: rules?</vt:lpstr>
      <vt:lpstr>Q1) rules?</vt:lpstr>
      <vt:lpstr>Q1) rules?</vt:lpstr>
      <vt:lpstr>Q1) rules?</vt:lpstr>
      <vt:lpstr>Q1) rules?</vt:lpstr>
      <vt:lpstr>Q1) rules?</vt:lpstr>
      <vt:lpstr>Q1) rules</vt:lpstr>
      <vt:lpstr>Q1) rules</vt:lpstr>
      <vt:lpstr>Q1) definition</vt:lpstr>
      <vt:lpstr>Model (= pattern = rule)</vt:lpstr>
      <vt:lpstr>Roadmap</vt:lpstr>
      <vt:lpstr>Future – parting thoughts</vt:lpstr>
      <vt:lpstr>Q2) automation?</vt:lpstr>
      <vt:lpstr>Q2.2) patterns &lt;-&gt; compression</vt:lpstr>
      <vt:lpstr>Q2.2) patterns &lt;-&gt; compression</vt:lpstr>
      <vt:lpstr>Compression is great!</vt:lpstr>
      <vt:lpstr>… optimal compression is undecidable!</vt:lpstr>
      <vt:lpstr>… optimal compression is undecidable!</vt:lpstr>
      <vt:lpstr>… optimal compression is undecidable!</vt:lpstr>
      <vt:lpstr>Clarification: compression is possible…</vt:lpstr>
      <vt:lpstr>Future – parting thoughts</vt:lpstr>
      <vt:lpstr>Roadmap</vt:lpstr>
      <vt:lpstr>Q3.1 Examples of (surprising) models</vt:lpstr>
      <vt:lpstr>Q: Any pattern?</vt:lpstr>
      <vt:lpstr>A: self similar!</vt:lpstr>
      <vt:lpstr>Real, self similar dataset</vt:lpstr>
      <vt:lpstr>Real, self similar dataset</vt:lpstr>
      <vt:lpstr>Real, self similar dataset</vt:lpstr>
      <vt:lpstr>Real, self similar dataset</vt:lpstr>
      <vt:lpstr>PowerPoint Presentation</vt:lpstr>
      <vt:lpstr>PowerPoint Presentation</vt:lpstr>
      <vt:lpstr>Q: Fractals and Graphs?</vt:lpstr>
      <vt:lpstr>Fractals and Graphs</vt:lpstr>
      <vt:lpstr>Kronecker Graphs</vt:lpstr>
      <vt:lpstr>Q3.2) How can we find better models?</vt:lpstr>
      <vt:lpstr>Future – parting thoughts</vt:lpstr>
      <vt:lpstr>Thanks</vt:lpstr>
      <vt:lpstr>Thanks</vt:lpstr>
      <vt:lpstr>Conclusions</vt:lpstr>
      <vt:lpstr>Conclusions</vt:lpstr>
      <vt:lpstr>short version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large graphs</dc:title>
  <dc:creator>Christos Faloutsos</dc:creator>
  <dc:description>NYU - WIN 2009_x000d_
_x000d_
</dc:description>
  <cp:lastModifiedBy>Christos Nick Faloutsos</cp:lastModifiedBy>
  <cp:revision>2026</cp:revision>
  <cp:lastPrinted>2016-06-19T14:14:08Z</cp:lastPrinted>
  <dcterms:created xsi:type="dcterms:W3CDTF">2017-06-13T01:24:20Z</dcterms:created>
  <dcterms:modified xsi:type="dcterms:W3CDTF">2021-05-09T21:01:38Z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