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63"/>
  </p:notesMasterIdLst>
  <p:handoutMasterIdLst>
    <p:handoutMasterId r:id="rId164"/>
  </p:handoutMasterIdLst>
  <p:sldIdLst>
    <p:sldId id="1334" r:id="rId2"/>
    <p:sldId id="3329" r:id="rId3"/>
    <p:sldId id="3328" r:id="rId4"/>
    <p:sldId id="3141" r:id="rId5"/>
    <p:sldId id="3406" r:id="rId6"/>
    <p:sldId id="3407" r:id="rId7"/>
    <p:sldId id="3405" r:id="rId8"/>
    <p:sldId id="3403" r:id="rId9"/>
    <p:sldId id="3146" r:id="rId10"/>
    <p:sldId id="3402" r:id="rId11"/>
    <p:sldId id="3386" r:id="rId12"/>
    <p:sldId id="3155" r:id="rId13"/>
    <p:sldId id="3385" r:id="rId14"/>
    <p:sldId id="3404" r:id="rId15"/>
    <p:sldId id="3418" r:id="rId16"/>
    <p:sldId id="3422" r:id="rId17"/>
    <p:sldId id="3421" r:id="rId18"/>
    <p:sldId id="3419" r:id="rId19"/>
    <p:sldId id="3420" r:id="rId20"/>
    <p:sldId id="3389" r:id="rId21"/>
    <p:sldId id="3393" r:id="rId22"/>
    <p:sldId id="3423" r:id="rId23"/>
    <p:sldId id="3212" r:id="rId24"/>
    <p:sldId id="3388" r:id="rId25"/>
    <p:sldId id="3331" r:id="rId26"/>
    <p:sldId id="2776" r:id="rId27"/>
    <p:sldId id="3241" r:id="rId28"/>
    <p:sldId id="3265" r:id="rId29"/>
    <p:sldId id="3400" r:id="rId30"/>
    <p:sldId id="3321" r:id="rId31"/>
    <p:sldId id="3301" r:id="rId32"/>
    <p:sldId id="2864" r:id="rId33"/>
    <p:sldId id="2865" r:id="rId34"/>
    <p:sldId id="2866" r:id="rId35"/>
    <p:sldId id="2867" r:id="rId36"/>
    <p:sldId id="2868" r:id="rId37"/>
    <p:sldId id="2869" r:id="rId38"/>
    <p:sldId id="2870" r:id="rId39"/>
    <p:sldId id="3267" r:id="rId40"/>
    <p:sldId id="3268" r:id="rId41"/>
    <p:sldId id="3269" r:id="rId42"/>
    <p:sldId id="3270" r:id="rId43"/>
    <p:sldId id="3247" r:id="rId44"/>
    <p:sldId id="1002" r:id="rId45"/>
    <p:sldId id="981" r:id="rId46"/>
    <p:sldId id="3302" r:id="rId47"/>
    <p:sldId id="3323" r:id="rId48"/>
    <p:sldId id="3276" r:id="rId49"/>
    <p:sldId id="3303" r:id="rId50"/>
    <p:sldId id="3304" r:id="rId51"/>
    <p:sldId id="3248" r:id="rId52"/>
    <p:sldId id="3249" r:id="rId53"/>
    <p:sldId id="3237" r:id="rId54"/>
    <p:sldId id="3305" r:id="rId55"/>
    <p:sldId id="3215" r:id="rId56"/>
    <p:sldId id="3217" r:id="rId57"/>
    <p:sldId id="3224" r:id="rId58"/>
    <p:sldId id="3333" r:id="rId59"/>
    <p:sldId id="3334" r:id="rId60"/>
    <p:sldId id="3335" r:id="rId61"/>
    <p:sldId id="2848" r:id="rId62"/>
    <p:sldId id="2849" r:id="rId63"/>
    <p:sldId id="3306" r:id="rId64"/>
    <p:sldId id="3255" r:id="rId65"/>
    <p:sldId id="3257" r:id="rId66"/>
    <p:sldId id="2851" r:id="rId67"/>
    <p:sldId id="2852" r:id="rId68"/>
    <p:sldId id="2855" r:id="rId69"/>
    <p:sldId id="3252" r:id="rId70"/>
    <p:sldId id="2856" r:id="rId71"/>
    <p:sldId id="3253" r:id="rId72"/>
    <p:sldId id="2857" r:id="rId73"/>
    <p:sldId id="3258" r:id="rId74"/>
    <p:sldId id="3259" r:id="rId75"/>
    <p:sldId id="3260" r:id="rId76"/>
    <p:sldId id="2858" r:id="rId77"/>
    <p:sldId id="2860" r:id="rId78"/>
    <p:sldId id="3336" r:id="rId79"/>
    <p:sldId id="3227" r:id="rId80"/>
    <p:sldId id="2874" r:id="rId81"/>
    <p:sldId id="3371" r:id="rId82"/>
    <p:sldId id="3372" r:id="rId83"/>
    <p:sldId id="3208" r:id="rId84"/>
    <p:sldId id="3261" r:id="rId85"/>
    <p:sldId id="3207" r:id="rId86"/>
    <p:sldId id="3401" r:id="rId87"/>
    <p:sldId id="3307" r:id="rId88"/>
    <p:sldId id="3373" r:id="rId89"/>
    <p:sldId id="3293" r:id="rId90"/>
    <p:sldId id="3317" r:id="rId91"/>
    <p:sldId id="3297" r:id="rId92"/>
    <p:sldId id="3262" r:id="rId93"/>
    <p:sldId id="3242" r:id="rId94"/>
    <p:sldId id="3263" r:id="rId95"/>
    <p:sldId id="3264" r:id="rId96"/>
    <p:sldId id="3337" r:id="rId97"/>
    <p:sldId id="2777" r:id="rId98"/>
    <p:sldId id="3310" r:id="rId99"/>
    <p:sldId id="2779" r:id="rId100"/>
    <p:sldId id="2780" r:id="rId101"/>
    <p:sldId id="3311" r:id="rId102"/>
    <p:sldId id="3312" r:id="rId103"/>
    <p:sldId id="3313" r:id="rId104"/>
    <p:sldId id="2808" r:id="rId105"/>
    <p:sldId id="2809" r:id="rId106"/>
    <p:sldId id="3316" r:id="rId107"/>
    <p:sldId id="3339" r:id="rId108"/>
    <p:sldId id="3340" r:id="rId109"/>
    <p:sldId id="3363" r:id="rId110"/>
    <p:sldId id="3364" r:id="rId111"/>
    <p:sldId id="3210" r:id="rId112"/>
    <p:sldId id="3413" r:id="rId113"/>
    <p:sldId id="3343" r:id="rId114"/>
    <p:sldId id="3344" r:id="rId115"/>
    <p:sldId id="2811" r:id="rId116"/>
    <p:sldId id="3214" r:id="rId117"/>
    <p:sldId id="2813" r:id="rId118"/>
    <p:sldId id="2814" r:id="rId119"/>
    <p:sldId id="3396" r:id="rId120"/>
    <p:sldId id="3365" r:id="rId121"/>
    <p:sldId id="3414" r:id="rId122"/>
    <p:sldId id="2875" r:id="rId123"/>
    <p:sldId id="3346" r:id="rId124"/>
    <p:sldId id="2887" r:id="rId125"/>
    <p:sldId id="2876" r:id="rId126"/>
    <p:sldId id="2886" r:id="rId127"/>
    <p:sldId id="2888" r:id="rId128"/>
    <p:sldId id="3284" r:id="rId129"/>
    <p:sldId id="2889" r:id="rId130"/>
    <p:sldId id="3292" r:id="rId131"/>
    <p:sldId id="3350" r:id="rId132"/>
    <p:sldId id="3415" r:id="rId133"/>
    <p:sldId id="3366" r:id="rId134"/>
    <p:sldId id="3367" r:id="rId135"/>
    <p:sldId id="3156" r:id="rId136"/>
    <p:sldId id="3157" r:id="rId137"/>
    <p:sldId id="3369" r:id="rId138"/>
    <p:sldId id="2781" r:id="rId139"/>
    <p:sldId id="2782" r:id="rId140"/>
    <p:sldId id="2785" r:id="rId141"/>
    <p:sldId id="3370" r:id="rId142"/>
    <p:sldId id="2787" r:id="rId143"/>
    <p:sldId id="2792" r:id="rId144"/>
    <p:sldId id="3161" r:id="rId145"/>
    <p:sldId id="2794" r:id="rId146"/>
    <p:sldId id="3426" r:id="rId147"/>
    <p:sldId id="2797" r:id="rId148"/>
    <p:sldId id="2798" r:id="rId149"/>
    <p:sldId id="2799" r:id="rId150"/>
    <p:sldId id="3379" r:id="rId151"/>
    <p:sldId id="3288" r:id="rId152"/>
    <p:sldId id="3092" r:id="rId153"/>
    <p:sldId id="3097" r:id="rId154"/>
    <p:sldId id="3231" r:id="rId155"/>
    <p:sldId id="3380" r:id="rId156"/>
    <p:sldId id="3289" r:id="rId157"/>
    <p:sldId id="3361" r:id="rId158"/>
    <p:sldId id="3275" r:id="rId159"/>
    <p:sldId id="3362" r:id="rId160"/>
    <p:sldId id="3171" r:id="rId161"/>
    <p:sldId id="3381" r:id="rId162"/>
  </p:sldIdLst>
  <p:sldSz cx="9144000" cy="6858000" type="screen4x3"/>
  <p:notesSz cx="7315200" cy="9601200"/>
  <p:custShowLst>
    <p:custShow name="short version" id="0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96FF"/>
    <a:srgbClr val="FFD579"/>
    <a:srgbClr val="000000"/>
    <a:srgbClr val="011893"/>
    <a:srgbClr val="4E8F00"/>
    <a:srgbClr val="945200"/>
    <a:srgbClr val="FFFC00"/>
    <a:srgbClr val="FF2F92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2"/>
    <p:restoredTop sz="91565" autoAdjust="0"/>
  </p:normalViewPr>
  <p:slideViewPr>
    <p:cSldViewPr snapToGrid="0" showGuides="1">
      <p:cViewPr varScale="1">
        <p:scale>
          <a:sx n="118" d="100"/>
          <a:sy n="118" d="100"/>
        </p:scale>
        <p:origin x="176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4632"/>
    </p:cViewPr>
  </p:sorterViewPr>
  <p:notesViewPr>
    <p:cSldViewPr snapToGrid="0" showGuides="1">
      <p:cViewPr varScale="1">
        <p:scale>
          <a:sx n="94" d="100"/>
          <a:sy n="94" d="100"/>
        </p:scale>
        <p:origin x="4256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 err="1"/>
              <a:t>Fakhraei</a:t>
            </a:r>
            <a:r>
              <a:rPr lang="en-US" dirty="0"/>
              <a:t> - 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8522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77C39-BDEE-1541-B437-E52A48AB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7348-AFA2-954B-8A52-EA906BEE728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E7E1F502-80A3-A14E-A0E2-833573F5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1EB049AB-4A21-F646-8BA7-1D3D543E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245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77C39-BDEE-1541-B437-E52A48AB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7348-AFA2-954B-8A52-EA906BEE728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E7E1F502-80A3-A14E-A0E2-833573F5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1EB049AB-4A21-F646-8BA7-1D3D543E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38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77C39-BDEE-1541-B437-E52A48AB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7348-AFA2-954B-8A52-EA906BEE728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E7E1F502-80A3-A14E-A0E2-833573F5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1EB049AB-4A21-F646-8BA7-1D3D543E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41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77C39-BDEE-1541-B437-E52A48AB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7348-AFA2-954B-8A52-EA906BEE728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E7E1F502-80A3-A14E-A0E2-833573F5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1EB049AB-4A21-F646-8BA7-1D3D543E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24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77C39-BDEE-1541-B437-E52A48AB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7348-AFA2-954B-8A52-EA906BEE728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E7E1F502-80A3-A14E-A0E2-833573F5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1EB049AB-4A21-F646-8BA7-1D3D543E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92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77C39-BDEE-1541-B437-E52A48ABD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7348-AFA2-954B-8A52-EA906BEE728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E7E1F502-80A3-A14E-A0E2-833573F5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1EB049AB-4A21-F646-8BA7-1D3D543E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333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5584CF4C-CF44-9E47-855F-82BF76B6FD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D1751EF8-E29C-F44B-B36F-62F5D7AE1B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08547" name="Rectangle 7">
            <a:extLst>
              <a:ext uri="{FF2B5EF4-FFF2-40B4-BE49-F238E27FC236}">
                <a16:creationId xmlns:a16="http://schemas.microsoft.com/office/drawing/2014/main" id="{5DD794CD-37FF-BA42-B2B7-D5A8BA049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9A7BAB-320B-4A48-BCE8-F74AAAD44BBD}" type="slidenum">
              <a:rPr lang="en-US" altLang="en-US" sz="1300"/>
              <a:pPr/>
              <a:t>44</a:t>
            </a:fld>
            <a:endParaRPr lang="en-US" altLang="en-US" sz="1300"/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C3C6FE87-614E-844E-9958-2B0ED3670B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2D48566B-E48B-5345-9694-E9FA40340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040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45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2151336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46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3410285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50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231580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51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3322577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52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3431400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53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2220196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54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3704681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55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1452949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3F4CC4B-D8F3-C041-BA1A-D13358DCA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C. Faloutsos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881EF99-FF8A-754F-BA3D-9F4CAB792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/>
              <a:t>15-826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66D9A5F3-AEE7-5C40-83A7-FA46BAB9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3A3933-36AF-C448-AF76-90F6DB8DF162}" type="slidenum">
              <a:rPr lang="en-US" altLang="en-US" sz="1300"/>
              <a:pPr/>
              <a:t>56</a:t>
            </a:fld>
            <a:endParaRPr lang="en-US" altLang="en-US" sz="13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A93D195-7C23-9844-B945-95F4E24E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B7942DC1-A3A0-9E4E-B650-1FDA1239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{\left[ \begin{array}{c}     1 \\     1 \\     \ldots \\     1 \\       \end{array}\right]}</a:t>
            </a:r>
          </a:p>
        </p:txBody>
      </p:sp>
    </p:spTree>
    <p:extLst>
      <p:ext uri="{BB962C8B-B14F-4D97-AF65-F5344CB8AC3E}">
        <p14:creationId xmlns:p14="http://schemas.microsoft.com/office/powerpoint/2010/main" val="967272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64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9B7AE6-5674-9540-9DCB-D4B4F7E88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50D1-EC80-F446-B599-B4D4C08C2EF5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523714" name="Rectangle 2">
            <a:extLst>
              <a:ext uri="{FF2B5EF4-FFF2-40B4-BE49-F238E27FC236}">
                <a16:creationId xmlns:a16="http://schemas.microsoft.com/office/drawing/2014/main" id="{887AF3E2-C687-F14E-974B-607F5B20E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23715" name="Rectangle 3">
            <a:extLst>
              <a:ext uri="{FF2B5EF4-FFF2-40B4-BE49-F238E27FC236}">
                <a16:creationId xmlns:a16="http://schemas.microsoft.com/office/drawing/2014/main" id="{3AF7891F-8A7D-2A46-BAB9-DC879F41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733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9B7AE6-5674-9540-9DCB-D4B4F7E88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50D1-EC80-F446-B599-B4D4C08C2EF5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523714" name="Rectangle 2">
            <a:extLst>
              <a:ext uri="{FF2B5EF4-FFF2-40B4-BE49-F238E27FC236}">
                <a16:creationId xmlns:a16="http://schemas.microsoft.com/office/drawing/2014/main" id="{887AF3E2-C687-F14E-974B-607F5B20E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23715" name="Rectangle 3">
            <a:extLst>
              <a:ext uri="{FF2B5EF4-FFF2-40B4-BE49-F238E27FC236}">
                <a16:creationId xmlns:a16="http://schemas.microsoft.com/office/drawing/2014/main" id="{3AF7891F-8A7D-2A46-BAB9-DC879F41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792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C. Faloutsos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AF8BB-3EC9-384C-9F23-8ACF0BD44545}" type="slidenum">
              <a:rPr lang="en-US"/>
              <a:pPr/>
              <a:t>12</a:t>
            </a:fld>
            <a:endParaRPr lang="en-US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851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9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4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7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5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of receiver / class of sender : without bubbles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9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8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6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Work in collaboration with National Taiwan University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4EA66-1EFB-D34B-8E58-99D2CB32E0A1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C. Faloutsos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AF8BB-3EC9-384C-9F23-8ACF0BD44545}" type="slidenum">
              <a:rPr lang="en-US"/>
              <a:pPr/>
              <a:t>13</a:t>
            </a:fld>
            <a:endParaRPr lang="en-US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9495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Half: </a:t>
            </a:r>
            <a:r>
              <a:rPr lang="en-US" dirty="0" err="1"/>
              <a:t>yedidia</a:t>
            </a:r>
            <a:r>
              <a:rPr lang="en-US" baseline="0" dirty="0"/>
              <a:t> equations </a:t>
            </a:r>
            <a:r>
              <a:rPr lang="en-US" baseline="0" dirty="0" err="1">
                <a:sym typeface="Wingdings"/>
              </a:rPr>
              <a:t></a:t>
            </a:r>
            <a:r>
              <a:rPr lang="en-US" baseline="0" dirty="0">
                <a:sym typeface="Wingdings"/>
              </a:rPr>
              <a:t> non-linear equations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Half: theorem -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linear</a:t>
            </a:r>
          </a:p>
          <a:p>
            <a:r>
              <a:rPr lang="en-US" dirty="0">
                <a:sym typeface="Wingdings"/>
              </a:rPr>
              <a:t>Swap!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1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Half: </a:t>
            </a:r>
            <a:r>
              <a:rPr lang="en-US" dirty="0" err="1"/>
              <a:t>yedidia</a:t>
            </a:r>
            <a:r>
              <a:rPr lang="en-US" baseline="0" dirty="0"/>
              <a:t> equations </a:t>
            </a:r>
            <a:r>
              <a:rPr lang="en-US" baseline="0" dirty="0" err="1">
                <a:sym typeface="Wingdings"/>
              </a:rPr>
              <a:t></a:t>
            </a:r>
            <a:r>
              <a:rPr lang="en-US" baseline="0" dirty="0">
                <a:sym typeface="Wingdings"/>
              </a:rPr>
              <a:t> non-linear equations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Half: theorem -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linear</a:t>
            </a:r>
          </a:p>
          <a:p>
            <a:r>
              <a:rPr lang="en-US" dirty="0">
                <a:sym typeface="Wingdings"/>
              </a:rPr>
              <a:t>Swap!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5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86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E344D-AC61-F645-8DB7-46D6064589AA}" type="slidenum">
              <a:rPr lang="en-US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79ABD-28CE-4F4D-A211-0452AF7458CE}" type="slidenum">
              <a:rPr lang="en-US"/>
              <a:pPr/>
              <a:t>153</a:t>
            </a:fld>
            <a:endParaRPr 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70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C. Faloutsos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AF8BB-3EC9-384C-9F23-8ACF0BD44545}" type="slidenum">
              <a:rPr lang="en-US"/>
              <a:pPr/>
              <a:t>14</a:t>
            </a:fld>
            <a:endParaRPr lang="en-US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50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9B7AE6-5674-9540-9DCB-D4B4F7E88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50D1-EC80-F446-B599-B4D4C08C2EF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23714" name="Rectangle 2">
            <a:extLst>
              <a:ext uri="{FF2B5EF4-FFF2-40B4-BE49-F238E27FC236}">
                <a16:creationId xmlns:a16="http://schemas.microsoft.com/office/drawing/2014/main" id="{887AF3E2-C687-F14E-974B-607F5B20E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23715" name="Rectangle 3">
            <a:extLst>
              <a:ext uri="{FF2B5EF4-FFF2-40B4-BE49-F238E27FC236}">
                <a16:creationId xmlns:a16="http://schemas.microsoft.com/office/drawing/2014/main" id="{3AF7891F-8A7D-2A46-BAB9-DC879F41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98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F4AD84-1BBD-A545-8167-245EA397F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E02EF-2B19-5448-9527-F462A96351B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25762" name="Rectangle 2">
            <a:extLst>
              <a:ext uri="{FF2B5EF4-FFF2-40B4-BE49-F238E27FC236}">
                <a16:creationId xmlns:a16="http://schemas.microsoft.com/office/drawing/2014/main" id="{BFADF5FE-BCC5-9440-B1F7-797D11BDC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25763" name="Rectangle 3">
            <a:extLst>
              <a:ext uri="{FF2B5EF4-FFF2-40B4-BE49-F238E27FC236}">
                <a16:creationId xmlns:a16="http://schemas.microsoft.com/office/drawing/2014/main" id="{0E117669-9515-2D40-9A9C-975EDE455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26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1290E8-E77B-C640-AB74-BFBF2B9F4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362FC-BEF8-7F4F-A398-7477E9E0DCC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29858" name="Rectangle 2">
            <a:extLst>
              <a:ext uri="{FF2B5EF4-FFF2-40B4-BE49-F238E27FC236}">
                <a16:creationId xmlns:a16="http://schemas.microsoft.com/office/drawing/2014/main" id="{05FD9B30-5878-E448-B580-26A48D9D9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29859" name="Rectangle 3">
            <a:extLst>
              <a:ext uri="{FF2B5EF4-FFF2-40B4-BE49-F238E27FC236}">
                <a16:creationId xmlns:a16="http://schemas.microsoft.com/office/drawing/2014/main" id="{45EE1586-1644-0446-BE7A-E0D80E64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36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6DCD02-2F9C-C64B-9549-742C906053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4893" y="102355"/>
            <a:ext cx="1052052" cy="3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742CDA0-9069-2249-8F46-A02E43E774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2A1ADD1-9B9B-454C-A7A4-B30840E6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4893" y="102355"/>
            <a:ext cx="1052052" cy="3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55223B16-1DE6-1C4C-BA7F-9037B959F5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F759958-5989-C64B-8132-670B21A13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4893" y="102355"/>
            <a:ext cx="1052052" cy="3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CFC45A0-9599-B94D-8747-F04418653A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5AF4CD-6163-FC44-9D3E-2F741F2C91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4893" y="102355"/>
            <a:ext cx="1052052" cy="3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103B54D-6A60-6F4C-B705-426F68736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5E6DA16-4044-7D4D-B83B-B50FA2B4BA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4893" y="102355"/>
            <a:ext cx="1052052" cy="3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682A3DC9-A34C-414B-A910-675E06EA8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Tutorial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CD7117-5BC9-724D-86DF-8F9ED4D50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4893" y="102355"/>
            <a:ext cx="1052052" cy="3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214CB6FA-5EC0-5942-888C-E33B08520F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122653799" TargetMode="Externa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7" Type="http://schemas.openxmlformats.org/officeDocument/2006/relationships/image" Target="../media/image85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87.svg"/><Relationship Id="rId5" Type="http://schemas.openxmlformats.org/officeDocument/2006/relationships/image" Target="../media/image88.png"/><Relationship Id="rId4" Type="http://schemas.openxmlformats.org/officeDocument/2006/relationships/image" Target="../media/image50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2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91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90.png"/><Relationship Id="rId7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27.jpe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9.png"/><Relationship Id="rId3" Type="http://schemas.openxmlformats.org/officeDocument/2006/relationships/image" Target="../media/image82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svg"/><Relationship Id="rId11" Type="http://schemas.openxmlformats.org/officeDocument/2006/relationships/image" Target="../media/image77.png"/><Relationship Id="rId5" Type="http://schemas.openxmlformats.org/officeDocument/2006/relationships/image" Target="../media/image84.png"/><Relationship Id="rId10" Type="http://schemas.openxmlformats.org/officeDocument/2006/relationships/image" Target="../media/image76.svg"/><Relationship Id="rId4" Type="http://schemas.openxmlformats.org/officeDocument/2006/relationships/image" Target="../media/image83.svg"/><Relationship Id="rId9" Type="http://schemas.openxmlformats.org/officeDocument/2006/relationships/image" Target="../media/image75.png"/><Relationship Id="rId14" Type="http://schemas.openxmlformats.org/officeDocument/2006/relationships/image" Target="../media/image80.sv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27.jpe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90.png"/><Relationship Id="rId7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svg"/><Relationship Id="rId13" Type="http://schemas.openxmlformats.org/officeDocument/2006/relationships/image" Target="../media/image136.png"/><Relationship Id="rId18" Type="http://schemas.openxmlformats.org/officeDocument/2006/relationships/image" Target="../media/image142.svg"/><Relationship Id="rId3" Type="http://schemas.openxmlformats.org/officeDocument/2006/relationships/image" Target="../media/image49.png"/><Relationship Id="rId21" Type="http://schemas.openxmlformats.org/officeDocument/2006/relationships/image" Target="../media/image145.png"/><Relationship Id="rId7" Type="http://schemas.openxmlformats.org/officeDocument/2006/relationships/image" Target="../media/image130.png"/><Relationship Id="rId12" Type="http://schemas.openxmlformats.org/officeDocument/2006/relationships/image" Target="../media/image135.svg"/><Relationship Id="rId17" Type="http://schemas.openxmlformats.org/officeDocument/2006/relationships/image" Target="../media/image141.png"/><Relationship Id="rId2" Type="http://schemas.openxmlformats.org/officeDocument/2006/relationships/hyperlink" Target="http://www.cs.cmu.edu/~deswaran/code/zoobp.zip" TargetMode="External"/><Relationship Id="rId16" Type="http://schemas.openxmlformats.org/officeDocument/2006/relationships/image" Target="../media/image139.svg"/><Relationship Id="rId20" Type="http://schemas.openxmlformats.org/officeDocument/2006/relationships/image" Target="../media/image1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svg"/><Relationship Id="rId11" Type="http://schemas.openxmlformats.org/officeDocument/2006/relationships/image" Target="../media/image134.png"/><Relationship Id="rId24" Type="http://schemas.openxmlformats.org/officeDocument/2006/relationships/image" Target="../media/image148.sv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7.png"/><Relationship Id="rId10" Type="http://schemas.openxmlformats.org/officeDocument/2006/relationships/image" Target="../media/image133.svg"/><Relationship Id="rId19" Type="http://schemas.openxmlformats.org/officeDocument/2006/relationships/image" Target="../media/image143.png"/><Relationship Id="rId4" Type="http://schemas.openxmlformats.org/officeDocument/2006/relationships/image" Target="../media/image50.svg"/><Relationship Id="rId9" Type="http://schemas.openxmlformats.org/officeDocument/2006/relationships/image" Target="../media/image132.png"/><Relationship Id="rId14" Type="http://schemas.openxmlformats.org/officeDocument/2006/relationships/image" Target="../media/image137.svg"/><Relationship Id="rId22" Type="http://schemas.openxmlformats.org/officeDocument/2006/relationships/image" Target="../media/image146.sv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0" Type="http://schemas.openxmlformats.org/officeDocument/2006/relationships/image" Target="../media/image37.svg"/><Relationship Id="rId4" Type="http://schemas.openxmlformats.org/officeDocument/2006/relationships/image" Target="../media/image10.svg"/><Relationship Id="rId9" Type="http://schemas.openxmlformats.org/officeDocument/2006/relationships/image" Target="../media/image36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2.png"/><Relationship Id="rId10" Type="http://schemas.openxmlformats.org/officeDocument/2006/relationships/image" Target="../media/image155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4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2.png"/><Relationship Id="rId10" Type="http://schemas.openxmlformats.org/officeDocument/2006/relationships/image" Target="../media/image155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4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svg"/><Relationship Id="rId18" Type="http://schemas.openxmlformats.org/officeDocument/2006/relationships/image" Target="../media/image145.png"/><Relationship Id="rId3" Type="http://schemas.openxmlformats.org/officeDocument/2006/relationships/image" Target="../media/image129.svg"/><Relationship Id="rId21" Type="http://schemas.openxmlformats.org/officeDocument/2006/relationships/image" Target="../media/image148.svg"/><Relationship Id="rId7" Type="http://schemas.openxmlformats.org/officeDocument/2006/relationships/image" Target="../media/image133.svg"/><Relationship Id="rId12" Type="http://schemas.openxmlformats.org/officeDocument/2006/relationships/image" Target="../media/image138.png"/><Relationship Id="rId17" Type="http://schemas.openxmlformats.org/officeDocument/2006/relationships/image" Target="../media/image144.svg"/><Relationship Id="rId2" Type="http://schemas.openxmlformats.org/officeDocument/2006/relationships/image" Target="../media/image128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svg"/><Relationship Id="rId5" Type="http://schemas.openxmlformats.org/officeDocument/2006/relationships/image" Target="../media/image131.svg"/><Relationship Id="rId15" Type="http://schemas.openxmlformats.org/officeDocument/2006/relationships/image" Target="../media/image142.svg"/><Relationship Id="rId10" Type="http://schemas.openxmlformats.org/officeDocument/2006/relationships/image" Target="../media/image136.png"/><Relationship Id="rId19" Type="http://schemas.openxmlformats.org/officeDocument/2006/relationships/image" Target="../media/image146.svg"/><Relationship Id="rId4" Type="http://schemas.openxmlformats.org/officeDocument/2006/relationships/image" Target="../media/image130.png"/><Relationship Id="rId9" Type="http://schemas.openxmlformats.org/officeDocument/2006/relationships/image" Target="../media/image135.svg"/><Relationship Id="rId14" Type="http://schemas.openxmlformats.org/officeDocument/2006/relationships/image" Target="../media/image141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svg"/><Relationship Id="rId18" Type="http://schemas.openxmlformats.org/officeDocument/2006/relationships/image" Target="../media/image145.png"/><Relationship Id="rId3" Type="http://schemas.openxmlformats.org/officeDocument/2006/relationships/image" Target="../media/image129.svg"/><Relationship Id="rId21" Type="http://schemas.openxmlformats.org/officeDocument/2006/relationships/image" Target="../media/image148.svg"/><Relationship Id="rId7" Type="http://schemas.openxmlformats.org/officeDocument/2006/relationships/image" Target="../media/image133.svg"/><Relationship Id="rId12" Type="http://schemas.openxmlformats.org/officeDocument/2006/relationships/image" Target="../media/image138.png"/><Relationship Id="rId17" Type="http://schemas.openxmlformats.org/officeDocument/2006/relationships/image" Target="../media/image144.svg"/><Relationship Id="rId2" Type="http://schemas.openxmlformats.org/officeDocument/2006/relationships/image" Target="../media/image128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svg"/><Relationship Id="rId5" Type="http://schemas.openxmlformats.org/officeDocument/2006/relationships/image" Target="../media/image131.svg"/><Relationship Id="rId15" Type="http://schemas.openxmlformats.org/officeDocument/2006/relationships/image" Target="../media/image142.svg"/><Relationship Id="rId10" Type="http://schemas.openxmlformats.org/officeDocument/2006/relationships/image" Target="../media/image136.png"/><Relationship Id="rId19" Type="http://schemas.openxmlformats.org/officeDocument/2006/relationships/image" Target="../media/image146.svg"/><Relationship Id="rId4" Type="http://schemas.openxmlformats.org/officeDocument/2006/relationships/image" Target="../media/image130.png"/><Relationship Id="rId9" Type="http://schemas.openxmlformats.org/officeDocument/2006/relationships/image" Target="../media/image135.svg"/><Relationship Id="rId14" Type="http://schemas.openxmlformats.org/officeDocument/2006/relationships/image" Target="../media/image141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13" Type="http://schemas.openxmlformats.org/officeDocument/2006/relationships/image" Target="../media/image138.png"/><Relationship Id="rId18" Type="http://schemas.openxmlformats.org/officeDocument/2006/relationships/image" Target="../media/image144.svg"/><Relationship Id="rId3" Type="http://schemas.openxmlformats.org/officeDocument/2006/relationships/image" Target="../media/image128.png"/><Relationship Id="rId21" Type="http://schemas.openxmlformats.org/officeDocument/2006/relationships/image" Target="../media/image147.png"/><Relationship Id="rId7" Type="http://schemas.openxmlformats.org/officeDocument/2006/relationships/image" Target="../media/image132.png"/><Relationship Id="rId12" Type="http://schemas.openxmlformats.org/officeDocument/2006/relationships/image" Target="../media/image137.svg"/><Relationship Id="rId17" Type="http://schemas.openxmlformats.org/officeDocument/2006/relationships/image" Target="../media/image143.png"/><Relationship Id="rId2" Type="http://schemas.openxmlformats.org/officeDocument/2006/relationships/image" Target="../media/image156.png"/><Relationship Id="rId16" Type="http://schemas.openxmlformats.org/officeDocument/2006/relationships/image" Target="../media/image142.svg"/><Relationship Id="rId20" Type="http://schemas.openxmlformats.org/officeDocument/2006/relationships/image" Target="../media/image1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sv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1.png"/><Relationship Id="rId10" Type="http://schemas.openxmlformats.org/officeDocument/2006/relationships/image" Target="../media/image135.svg"/><Relationship Id="rId19" Type="http://schemas.openxmlformats.org/officeDocument/2006/relationships/image" Target="../media/image145.png"/><Relationship Id="rId4" Type="http://schemas.openxmlformats.org/officeDocument/2006/relationships/image" Target="../media/image129.svg"/><Relationship Id="rId9" Type="http://schemas.openxmlformats.org/officeDocument/2006/relationships/image" Target="../media/image134.png"/><Relationship Id="rId14" Type="http://schemas.openxmlformats.org/officeDocument/2006/relationships/image" Target="../media/image139.svg"/><Relationship Id="rId22" Type="http://schemas.openxmlformats.org/officeDocument/2006/relationships/image" Target="../media/image148.sv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hyperlink" Target="http://www.cs.cmu.edu/~deswaran/code/zoobp.z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svg"/><Relationship Id="rId3" Type="http://schemas.openxmlformats.org/officeDocument/2006/relationships/image" Target="../media/image41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40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3.svg"/><Relationship Id="rId14" Type="http://schemas.openxmlformats.org/officeDocument/2006/relationships/image" Target="../media/image19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gif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gi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4.png"/><Relationship Id="rId7" Type="http://schemas.openxmlformats.org/officeDocument/2006/relationships/image" Target="../media/image16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jpeg"/><Relationship Id="rId5" Type="http://schemas.openxmlformats.org/officeDocument/2006/relationships/image" Target="../media/image166.jpeg"/><Relationship Id="rId4" Type="http://schemas.openxmlformats.org/officeDocument/2006/relationships/image" Target="../media/image165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svg"/><Relationship Id="rId13" Type="http://schemas.openxmlformats.org/officeDocument/2006/relationships/image" Target="../media/image136.png"/><Relationship Id="rId18" Type="http://schemas.openxmlformats.org/officeDocument/2006/relationships/image" Target="../media/image142.svg"/><Relationship Id="rId3" Type="http://schemas.openxmlformats.org/officeDocument/2006/relationships/image" Target="../media/image49.png"/><Relationship Id="rId21" Type="http://schemas.openxmlformats.org/officeDocument/2006/relationships/image" Target="../media/image145.png"/><Relationship Id="rId7" Type="http://schemas.openxmlformats.org/officeDocument/2006/relationships/image" Target="../media/image130.png"/><Relationship Id="rId12" Type="http://schemas.openxmlformats.org/officeDocument/2006/relationships/image" Target="../media/image135.svg"/><Relationship Id="rId17" Type="http://schemas.openxmlformats.org/officeDocument/2006/relationships/image" Target="../media/image141.png"/><Relationship Id="rId2" Type="http://schemas.openxmlformats.org/officeDocument/2006/relationships/hyperlink" Target="http://www.cs.cmu.edu/~deswaran/code/zoobp.zip" TargetMode="External"/><Relationship Id="rId16" Type="http://schemas.openxmlformats.org/officeDocument/2006/relationships/image" Target="../media/image139.svg"/><Relationship Id="rId20" Type="http://schemas.openxmlformats.org/officeDocument/2006/relationships/image" Target="../media/image1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svg"/><Relationship Id="rId11" Type="http://schemas.openxmlformats.org/officeDocument/2006/relationships/image" Target="../media/image134.png"/><Relationship Id="rId24" Type="http://schemas.openxmlformats.org/officeDocument/2006/relationships/image" Target="../media/image148.sv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7.png"/><Relationship Id="rId10" Type="http://schemas.openxmlformats.org/officeDocument/2006/relationships/image" Target="../media/image133.svg"/><Relationship Id="rId19" Type="http://schemas.openxmlformats.org/officeDocument/2006/relationships/image" Target="../media/image143.png"/><Relationship Id="rId4" Type="http://schemas.openxmlformats.org/officeDocument/2006/relationships/image" Target="../media/image50.svg"/><Relationship Id="rId9" Type="http://schemas.openxmlformats.org/officeDocument/2006/relationships/image" Target="../media/image132.png"/><Relationship Id="rId14" Type="http://schemas.openxmlformats.org/officeDocument/2006/relationships/image" Target="../media/image137.svg"/><Relationship Id="rId22" Type="http://schemas.openxmlformats.org/officeDocument/2006/relationships/image" Target="../media/image146.sv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2.sv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hyperlink" Target="https://www.morganclaypool.com/doi/abs/10.2200/S00449ED1V01Y201209DMK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ganclaypool.com/doi/10.2200/S00796ED1V01Y201708DMK014" TargetMode="External"/><Relationship Id="rId2" Type="http://schemas.openxmlformats.org/officeDocument/2006/relationships/hyperlink" Target="http://www.morganclaypool.com/doi/abs/10.2200/S00449ED1V01Y201209DMK0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jpeg"/><Relationship Id="rId4" Type="http://schemas.openxmlformats.org/officeDocument/2006/relationships/image" Target="../media/image17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44.svg"/><Relationship Id="rId12" Type="http://schemas.openxmlformats.org/officeDocument/2006/relationships/image" Target="../media/image12.svg"/><Relationship Id="rId2" Type="http://schemas.openxmlformats.org/officeDocument/2006/relationships/image" Target="../media/image40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1.png"/><Relationship Id="rId5" Type="http://schemas.openxmlformats.org/officeDocument/2006/relationships/image" Target="../media/image20.sv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4.4679" TargetMode="External"/><Relationship Id="rId2" Type="http://schemas.openxmlformats.org/officeDocument/2006/relationships/hyperlink" Target="https://doi.org/10.1007/s10618-014-0365-y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3.svg"/><Relationship Id="rId18" Type="http://schemas.openxmlformats.org/officeDocument/2006/relationships/image" Target="../media/image19.png"/><Relationship Id="rId3" Type="http://schemas.openxmlformats.org/officeDocument/2006/relationships/image" Target="../media/image61.png"/><Relationship Id="rId7" Type="http://schemas.openxmlformats.org/officeDocument/2006/relationships/image" Target="../media/image8.svg"/><Relationship Id="rId12" Type="http://schemas.openxmlformats.org/officeDocument/2006/relationships/image" Target="../media/image42.png"/><Relationship Id="rId1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5.jpe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2.sv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svg"/><Relationship Id="rId3" Type="http://schemas.openxmlformats.org/officeDocument/2006/relationships/image" Target="../media/image41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40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3.sv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svg"/><Relationship Id="rId3" Type="http://schemas.openxmlformats.org/officeDocument/2006/relationships/image" Target="../media/image41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40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3.sv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svg"/><Relationship Id="rId3" Type="http://schemas.openxmlformats.org/officeDocument/2006/relationships/image" Target="../media/image41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40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3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1.png"/><Relationship Id="rId7" Type="http://schemas.openxmlformats.org/officeDocument/2006/relationships/image" Target="../media/image43.svg"/><Relationship Id="rId12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2.svg"/><Relationship Id="rId5" Type="http://schemas.openxmlformats.org/officeDocument/2006/relationships/image" Target="../media/image20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43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4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43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dgl.a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6.svg"/><Relationship Id="rId4" Type="http://schemas.openxmlformats.org/officeDocument/2006/relationships/image" Target="../media/image56.emf"/><Relationship Id="rId9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6.svg"/><Relationship Id="rId4" Type="http://schemas.openxmlformats.org/officeDocument/2006/relationships/image" Target="../media/image56.emf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511446.5115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hyperlink" Target="http://reports-archive.adm.cs.cmu.edu/anon/ml2009/CMU-ML-09-112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33.sv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sv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5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33.sv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sv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svg"/><Relationship Id="rId3" Type="http://schemas.openxmlformats.org/officeDocument/2006/relationships/image" Target="../media/image71.png"/><Relationship Id="rId7" Type="http://schemas.openxmlformats.org/officeDocument/2006/relationships/image" Target="../media/image74.svg"/><Relationship Id="rId12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69.jpe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0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0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0.sv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glaros.dtc.umn.edu/gkhome/fetch/sw/metis/metis-5.1.0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119" y="1051768"/>
            <a:ext cx="9025759" cy="1900681"/>
          </a:xfrm>
        </p:spPr>
        <p:txBody>
          <a:bodyPr/>
          <a:lstStyle/>
          <a:p>
            <a:r>
              <a:rPr lang="en-US" sz="3600" dirty="0"/>
              <a:t>Graph Mining &amp; Multi-Relational Learning </a:t>
            </a:r>
            <a:br>
              <a:rPr lang="en-US" sz="3600" dirty="0"/>
            </a:br>
            <a:r>
              <a:rPr lang="en-US" sz="3600" dirty="0"/>
              <a:t>Tools and Applications </a:t>
            </a:r>
            <a:br>
              <a:rPr lang="en-US" sz="3600" dirty="0"/>
            </a:br>
            <a:r>
              <a:rPr lang="en-US" sz="3600" dirty="0"/>
              <a:t>Part I</a:t>
            </a:r>
          </a:p>
        </p:txBody>
      </p:sp>
      <p:pic>
        <p:nvPicPr>
          <p:cNvPr id="5" name="Picture 2" descr="photo">
            <a:extLst>
              <a:ext uri="{FF2B5EF4-FFF2-40B4-BE49-F238E27FC236}">
                <a16:creationId xmlns:a16="http://schemas.microsoft.com/office/drawing/2014/main" id="{82694E4A-8D2E-D944-89E2-0CA0AA2B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14645" y="3042740"/>
            <a:ext cx="964385" cy="9643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86B9A-FCA3-9947-94C7-E068520912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5276" y="3014436"/>
            <a:ext cx="964385" cy="964385"/>
          </a:xfrm>
          <a:prstGeom prst="round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0A65DF-EC87-EC45-825E-6DB9F34A7C5F}"/>
              </a:ext>
            </a:extLst>
          </p:cNvPr>
          <p:cNvSpPr/>
          <p:nvPr/>
        </p:nvSpPr>
        <p:spPr>
          <a:xfrm>
            <a:off x="1497468" y="4187705"/>
            <a:ext cx="282000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ea typeface="ＭＳ Ｐゴシック" charset="-128"/>
                <a:cs typeface="ＭＳ Ｐゴシック" charset="-128"/>
              </a:rPr>
              <a:t>Shobeir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Fakhraei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Amazon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034FE1-44A3-2543-8B51-434133586F2F}"/>
              </a:ext>
            </a:extLst>
          </p:cNvPr>
          <p:cNvSpPr/>
          <p:nvPr/>
        </p:nvSpPr>
        <p:spPr>
          <a:xfrm>
            <a:off x="4518820" y="4187705"/>
            <a:ext cx="295603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ea typeface="ＭＳ Ｐゴシック" charset="-128"/>
                <a:cs typeface="ＭＳ Ｐゴシック" charset="-128"/>
              </a:rPr>
              <a:t>Christos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Faloutsos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CMU / Amazon</a:t>
            </a:r>
          </a:p>
        </p:txBody>
      </p:sp>
    </p:spTree>
    <p:extLst>
      <p:ext uri="{BB962C8B-B14F-4D97-AF65-F5344CB8AC3E}">
        <p14:creationId xmlns:p14="http://schemas.microsoft.com/office/powerpoint/2010/main" val="40932143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E04C-5702-454F-9ADC-6E16AA5F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complex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85C5-9344-D54E-91C8-EDC1AA0E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(all the previous examples, are on ‘plain’ graphs)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BC71-CCCD-C74C-94CB-E172C941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AC93-29EE-3D48-A1A4-0890ABCD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C53-AD77-E54E-A46D-49E5D772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5103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1055DE-0644-654E-B1B3-FC054B27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40663F-F13B-0642-AC95-D6CD3CF8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EDD606-859E-AB4A-B13D-EF0025FE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52DF-7E1D-064D-AFE3-D64EAC745E44}" type="slidenum">
              <a:rPr lang="en-US" altLang="en-US" smtClean="0"/>
              <a:pPr/>
              <a:t>100</a:t>
            </a:fld>
            <a:endParaRPr lang="en-US" altLang="en-US" dirty="0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7BFBCABB-1C5F-AB42-8D0B-F79228B8F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Solution #1: METIS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281AD2EB-5C81-7D41-8DED-44A4CB4F6E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010400" cy="3048000"/>
          </a:xfrm>
        </p:spPr>
        <p:txBody>
          <a:bodyPr/>
          <a:lstStyle/>
          <a:p>
            <a:r>
              <a:rPr lang="en-US" altLang="en-US" sz="2800"/>
              <a:t>G. Karypis and V. Kumar. </a:t>
            </a:r>
            <a:r>
              <a:rPr lang="en-US" altLang="en-US" sz="2800" i="1"/>
              <a:t>METIS 4.0: Unstructured graph partitioning and sparse matrix ordering system</a:t>
            </a:r>
            <a:r>
              <a:rPr lang="en-US" altLang="en-US" sz="2800"/>
              <a:t>. TR, Dept. of CS,  Univ. of Minnesota, 1998.</a:t>
            </a:r>
          </a:p>
          <a:p>
            <a:r>
              <a:rPr lang="en-US" altLang="en-US" sz="2800"/>
              <a:t>&lt;and many extensions&gt;</a:t>
            </a:r>
          </a:p>
          <a:p>
            <a:pPr>
              <a:buFontTx/>
              <a:buNone/>
            </a:pPr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2357628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1055DE-0644-654E-B1B3-FC054B27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40663F-F13B-0642-AC95-D6CD3CF8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EDD606-859E-AB4A-B13D-EF0025FE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P2-</a:t>
            </a:r>
            <a:fld id="{ED4C52DF-7E1D-064D-AFE3-D64EAC745E44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7BFBCABB-1C5F-AB42-8D0B-F79228B8F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Solutions #2,3…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281AD2EB-5C81-7D41-8DED-44A4CB4F6E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6287" y="1447799"/>
            <a:ext cx="8066225" cy="4625009"/>
          </a:xfrm>
        </p:spPr>
        <p:txBody>
          <a:bodyPr/>
          <a:lstStyle/>
          <a:p>
            <a:r>
              <a:rPr lang="en-US" altLang="en-US" sz="2800" b="1" dirty="0"/>
              <a:t>Fiedler vector </a:t>
            </a:r>
            <a:r>
              <a:rPr lang="en-US" altLang="en-US" sz="2800" dirty="0"/>
              <a:t>(2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singular vector of Laplacian).</a:t>
            </a:r>
          </a:p>
          <a:p>
            <a:r>
              <a:rPr lang="en-US" altLang="en-US" sz="2800" b="1" dirty="0"/>
              <a:t>Modularity</a:t>
            </a:r>
            <a:r>
              <a:rPr lang="en-US" altLang="en-US" sz="2800" dirty="0"/>
              <a:t>: </a:t>
            </a:r>
            <a:r>
              <a:rPr lang="en-US" sz="2400" i="1" dirty="0"/>
              <a:t>Community structure in social and biological networks </a:t>
            </a:r>
            <a:r>
              <a:rPr lang="en-US" sz="2400" dirty="0"/>
              <a:t>M. Girvan and M. E. J. Newman, PNAS June 11, 2002. 99 (12) 7821-7826; </a:t>
            </a:r>
            <a:r>
              <a:rPr lang="en-US" sz="2400" dirty="0">
                <a:hlinkClick r:id="rId2"/>
              </a:rPr>
              <a:t>https://doi.org/10.1073/pnas.122653799</a:t>
            </a:r>
            <a:r>
              <a:rPr lang="en-US" sz="2400" dirty="0"/>
              <a:t> </a:t>
            </a:r>
            <a:endParaRPr lang="en-US" altLang="en-US" sz="2400" dirty="0"/>
          </a:p>
          <a:p>
            <a:r>
              <a:rPr lang="en-US" altLang="en-US" sz="2800" b="1" dirty="0"/>
              <a:t>Co-clustering</a:t>
            </a:r>
            <a:r>
              <a:rPr lang="en-US" altLang="en-US" sz="2800" dirty="0"/>
              <a:t>: [Dhillon+, KDD’03]</a:t>
            </a:r>
          </a:p>
          <a:p>
            <a:r>
              <a:rPr lang="en-US" altLang="en-US" sz="2800" b="1" dirty="0"/>
              <a:t>Clustering</a:t>
            </a:r>
            <a:r>
              <a:rPr lang="en-US" altLang="en-US" sz="2800" dirty="0"/>
              <a:t> on the </a:t>
            </a:r>
            <a:r>
              <a:rPr lang="en-US" altLang="en-US" sz="2800" b="1" dirty="0"/>
              <a:t>A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(square of adjacency matrix) [Zhou, Woodruff, PODS’04]</a:t>
            </a:r>
          </a:p>
          <a:p>
            <a:r>
              <a:rPr lang="en-US" altLang="en-US" sz="2800" b="1" dirty="0"/>
              <a:t>Minimum cut</a:t>
            </a:r>
            <a:r>
              <a:rPr lang="en-US" altLang="en-US" sz="2800" dirty="0"/>
              <a:t> / maximum flow [Flake+, KDD’00]</a:t>
            </a:r>
          </a:p>
          <a:p>
            <a:r>
              <a:rPr lang="en-US" altLang="en-US" sz="2800" dirty="0"/>
              <a:t>….</a:t>
            </a:r>
          </a:p>
          <a:p>
            <a:pPr>
              <a:buFontTx/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3997263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BE35105F-71AF-7547-B898-BCA5E817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91275AB6-64F4-3C40-A5C0-252BE3C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26BED369-B755-524A-972E-3BCEAFEA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0EEC-9FA0-BB42-B7A9-8E455C861BF4}" type="slidenum">
              <a:rPr lang="en-US" altLang="en-US" smtClean="0"/>
              <a:pPr/>
              <a:t>102</a:t>
            </a:fld>
            <a:endParaRPr lang="en-US" altLang="en-US" dirty="0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9F8D6F59-CB38-9F4C-B163-E82DFFFF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word of caution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072EF6C7-15DB-CD43-A65C-85C7769AA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BUT: often, there are </a:t>
            </a:r>
            <a:r>
              <a:rPr lang="en-US" altLang="en-US" b="1" dirty="0"/>
              <a:t>no good cuts</a:t>
            </a:r>
            <a:r>
              <a:rPr lang="en-US" altLang="en-US" dirty="0"/>
              <a:t>: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A1B5B-2624-7B40-A4D8-C185027AB14C}"/>
              </a:ext>
            </a:extLst>
          </p:cNvPr>
          <p:cNvGrpSpPr/>
          <p:nvPr/>
        </p:nvGrpSpPr>
        <p:grpSpPr>
          <a:xfrm>
            <a:off x="3400314" y="2681753"/>
            <a:ext cx="3955488" cy="2794877"/>
            <a:chOff x="3400314" y="2681753"/>
            <a:chExt cx="3955488" cy="27948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8BB178-0B3D-6A46-8F6B-9086B0BD11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97687" y="3461878"/>
              <a:ext cx="1930903" cy="1939800"/>
              <a:chOff x="5364479" y="3696494"/>
              <a:chExt cx="2377441" cy="238839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5CBA14-4645-4B4F-BF52-2983CCDF31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4480" y="3699669"/>
                <a:ext cx="2377440" cy="237744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45121B-7608-6A48-A298-E4617312C4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4480" y="3696494"/>
                <a:ext cx="819309" cy="819309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29B767-7FD7-1D41-A2E9-5217EEA6F3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8077" y="4530091"/>
                <a:ext cx="1110297" cy="111029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9EFE2A-B40B-D14D-B74D-B7735D5242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25189" y="5656920"/>
                <a:ext cx="413680" cy="41368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CE3EA5E-6AF9-FB43-BD06-E166EB2CB3FE}"/>
                  </a:ext>
                </a:extLst>
              </p:cNvPr>
              <p:cNvCxnSpPr/>
              <p:nvPr/>
            </p:nvCxnSpPr>
            <p:spPr bwMode="auto">
              <a:xfrm>
                <a:off x="6198077" y="3701097"/>
                <a:ext cx="0" cy="238061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4BA7C39-5937-F84B-BC9A-95859941B44B}"/>
                  </a:ext>
                </a:extLst>
              </p:cNvPr>
              <p:cNvCxnSpPr/>
              <p:nvPr/>
            </p:nvCxnSpPr>
            <p:spPr bwMode="auto">
              <a:xfrm>
                <a:off x="7325189" y="3704273"/>
                <a:ext cx="0" cy="238061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31E54D8-C60F-1B4B-9D02-F11CB8BCAD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479" y="5641203"/>
                <a:ext cx="2374389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381B936-CF8F-664E-9BF3-C5FA74B911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480" y="4509611"/>
                <a:ext cx="2374389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E1B19A-FF20-7145-97E5-86B2164E9934}"/>
                </a:ext>
              </a:extLst>
            </p:cNvPr>
            <p:cNvGrpSpPr/>
            <p:nvPr/>
          </p:nvGrpSpPr>
          <p:grpSpPr>
            <a:xfrm>
              <a:off x="3400314" y="3587119"/>
              <a:ext cx="750651" cy="365924"/>
              <a:chOff x="1583475" y="3141713"/>
              <a:chExt cx="750651" cy="36592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7DD35FE-3426-1C41-971B-BEAEE7D7DFB8}"/>
                  </a:ext>
                </a:extLst>
              </p:cNvPr>
              <p:cNvGrpSpPr/>
              <p:nvPr/>
            </p:nvGrpSpPr>
            <p:grpSpPr>
              <a:xfrm>
                <a:off x="2009317" y="3149937"/>
                <a:ext cx="324809" cy="349478"/>
                <a:chOff x="1083924" y="3416843"/>
                <a:chExt cx="811658" cy="873303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8AC25E17-E509-294A-9210-CE11777A683B}"/>
                    </a:ext>
                  </a:extLst>
                </p:cNvPr>
                <p:cNvSpPr/>
                <p:nvPr/>
              </p:nvSpPr>
              <p:spPr>
                <a:xfrm>
                  <a:off x="1083924" y="3416843"/>
                  <a:ext cx="811658" cy="8733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638251-0A10-2B4C-9241-8A3C466D06CC}"/>
                    </a:ext>
                  </a:extLst>
                </p:cNvPr>
                <p:cNvSpPr txBox="1"/>
                <p:nvPr/>
              </p:nvSpPr>
              <p:spPr>
                <a:xfrm>
                  <a:off x="1083975" y="3497017"/>
                  <a:ext cx="811551" cy="6537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Times New Roman"/>
                    </a:rPr>
                    <a:t>A,B</a:t>
                  </a:r>
                </a:p>
              </p:txBody>
            </p:sp>
          </p:grpSp>
          <p:pic>
            <p:nvPicPr>
              <p:cNvPr id="32" name="Graphic 31" descr="User">
                <a:extLst>
                  <a:ext uri="{FF2B5EF4-FFF2-40B4-BE49-F238E27FC236}">
                    <a16:creationId xmlns:a16="http://schemas.microsoft.com/office/drawing/2014/main" id="{9DC4A9BF-530C-1A46-B970-6598ABBDD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3475" y="3141713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03C8B7-7EC6-6542-B07B-3AC7294DB27E}"/>
                </a:ext>
              </a:extLst>
            </p:cNvPr>
            <p:cNvGrpSpPr/>
            <p:nvPr/>
          </p:nvGrpSpPr>
          <p:grpSpPr>
            <a:xfrm>
              <a:off x="3409716" y="4354936"/>
              <a:ext cx="761052" cy="381595"/>
              <a:chOff x="1601493" y="3533937"/>
              <a:chExt cx="761052" cy="381595"/>
            </a:xfrm>
          </p:grpSpPr>
          <p:pic>
            <p:nvPicPr>
              <p:cNvPr id="24" name="Content Placeholder 10" descr="Fire">
                <a:extLst>
                  <a:ext uri="{FF2B5EF4-FFF2-40B4-BE49-F238E27FC236}">
                    <a16:creationId xmlns:a16="http://schemas.microsoft.com/office/drawing/2014/main" id="{7B8F5CE4-1B9B-1B42-8CFF-1AC6876CF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 bwMode="auto">
              <a:xfrm>
                <a:off x="1996785" y="3533937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Graphic 32" descr="User">
                <a:extLst>
                  <a:ext uri="{FF2B5EF4-FFF2-40B4-BE49-F238E27FC236}">
                    <a16:creationId xmlns:a16="http://schemas.microsoft.com/office/drawing/2014/main" id="{4C43195A-723B-5346-84DD-0646BBD53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1493" y="3549608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AA7AB6-FB5B-9540-8896-4CAC43BA511E}"/>
                </a:ext>
              </a:extLst>
            </p:cNvPr>
            <p:cNvGrpSpPr/>
            <p:nvPr/>
          </p:nvGrpSpPr>
          <p:grpSpPr>
            <a:xfrm>
              <a:off x="3420270" y="5110706"/>
              <a:ext cx="675662" cy="365924"/>
              <a:chOff x="3441242" y="5042506"/>
              <a:chExt cx="675662" cy="36592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052A3BD-AA27-E94E-883B-40ECD9139340}"/>
                  </a:ext>
                </a:extLst>
              </p:cNvPr>
              <p:cNvGrpSpPr/>
              <p:nvPr/>
            </p:nvGrpSpPr>
            <p:grpSpPr>
              <a:xfrm>
                <a:off x="3863636" y="5122589"/>
                <a:ext cx="253268" cy="253268"/>
                <a:chOff x="1118171" y="4831252"/>
                <a:chExt cx="632887" cy="632887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82D2E5C-016B-6A4A-A0A9-567C876D0937}"/>
                    </a:ext>
                  </a:extLst>
                </p:cNvPr>
                <p:cNvSpPr/>
                <p:nvPr/>
              </p:nvSpPr>
              <p:spPr>
                <a:xfrm>
                  <a:off x="1175705" y="4831252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EA7D011-8B94-A24C-96BB-B395BA4413A0}"/>
                    </a:ext>
                  </a:extLst>
                </p:cNvPr>
                <p:cNvSpPr/>
                <p:nvPr/>
              </p:nvSpPr>
              <p:spPr>
                <a:xfrm>
                  <a:off x="1118171" y="4888787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1AD487E-F228-BD46-8B2F-F96419C3AA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8311" y="5118928"/>
                  <a:ext cx="115071" cy="115070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</p:grpSp>
          <p:pic>
            <p:nvPicPr>
              <p:cNvPr id="34" name="Graphic 33" descr="User">
                <a:extLst>
                  <a:ext uri="{FF2B5EF4-FFF2-40B4-BE49-F238E27FC236}">
                    <a16:creationId xmlns:a16="http://schemas.microsoft.com/office/drawing/2014/main" id="{1A16B333-5086-4C4B-B7B7-A5D47624D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41242" y="5042506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F721C45-5AAF-C541-9E65-23D2636AF4C4}"/>
                </a:ext>
              </a:extLst>
            </p:cNvPr>
            <p:cNvGrpSpPr/>
            <p:nvPr/>
          </p:nvGrpSpPr>
          <p:grpSpPr>
            <a:xfrm rot="19315964">
              <a:off x="4810000" y="2681753"/>
              <a:ext cx="750651" cy="365924"/>
              <a:chOff x="1583475" y="3141713"/>
              <a:chExt cx="750651" cy="36592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7FACFC9-0E11-D54C-830F-9143FD408E23}"/>
                  </a:ext>
                </a:extLst>
              </p:cNvPr>
              <p:cNvGrpSpPr/>
              <p:nvPr/>
            </p:nvGrpSpPr>
            <p:grpSpPr>
              <a:xfrm>
                <a:off x="2009317" y="3149937"/>
                <a:ext cx="324809" cy="349478"/>
                <a:chOff x="1083924" y="3416843"/>
                <a:chExt cx="811658" cy="873303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147108E2-34F5-0041-9982-6C6B92C3A34F}"/>
                    </a:ext>
                  </a:extLst>
                </p:cNvPr>
                <p:cNvSpPr/>
                <p:nvPr/>
              </p:nvSpPr>
              <p:spPr>
                <a:xfrm>
                  <a:off x="1083924" y="3416843"/>
                  <a:ext cx="811658" cy="8733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A89B358-8D6F-7C42-B19E-EEE2DBE3C712}"/>
                    </a:ext>
                  </a:extLst>
                </p:cNvPr>
                <p:cNvSpPr txBox="1"/>
                <p:nvPr/>
              </p:nvSpPr>
              <p:spPr>
                <a:xfrm>
                  <a:off x="1083975" y="3497017"/>
                  <a:ext cx="811551" cy="6537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Times New Roman"/>
                    </a:rPr>
                    <a:t>A,B</a:t>
                  </a:r>
                </a:p>
              </p:txBody>
            </p:sp>
          </p:grpSp>
          <p:pic>
            <p:nvPicPr>
              <p:cNvPr id="39" name="Graphic 38" descr="User">
                <a:extLst>
                  <a:ext uri="{FF2B5EF4-FFF2-40B4-BE49-F238E27FC236}">
                    <a16:creationId xmlns:a16="http://schemas.microsoft.com/office/drawing/2014/main" id="{4684BEDA-C385-A54A-8A39-9C974B410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83475" y="3141713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00EE002-EC81-7C4A-ACBA-271E2D44B1A2}"/>
                </a:ext>
              </a:extLst>
            </p:cNvPr>
            <p:cNvGrpSpPr/>
            <p:nvPr/>
          </p:nvGrpSpPr>
          <p:grpSpPr>
            <a:xfrm rot="19213065">
              <a:off x="5745070" y="2689345"/>
              <a:ext cx="761052" cy="381595"/>
              <a:chOff x="1601493" y="3533937"/>
              <a:chExt cx="761052" cy="381595"/>
            </a:xfrm>
          </p:grpSpPr>
          <p:pic>
            <p:nvPicPr>
              <p:cNvPr id="43" name="Content Placeholder 10" descr="Fire">
                <a:extLst>
                  <a:ext uri="{FF2B5EF4-FFF2-40B4-BE49-F238E27FC236}">
                    <a16:creationId xmlns:a16="http://schemas.microsoft.com/office/drawing/2014/main" id="{F64C9F8F-6DCE-6B41-A9EF-516E78731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 bwMode="auto">
              <a:xfrm>
                <a:off x="1996785" y="3533937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Graphic 43" descr="User">
                <a:extLst>
                  <a:ext uri="{FF2B5EF4-FFF2-40B4-BE49-F238E27FC236}">
                    <a16:creationId xmlns:a16="http://schemas.microsoft.com/office/drawing/2014/main" id="{89974F60-557B-914E-A2FF-A0A82BDE3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1493" y="3549608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0CCD412-BC6D-534F-9E75-CFB463D67AE5}"/>
                </a:ext>
              </a:extLst>
            </p:cNvPr>
            <p:cNvGrpSpPr/>
            <p:nvPr/>
          </p:nvGrpSpPr>
          <p:grpSpPr>
            <a:xfrm rot="19439969">
              <a:off x="6680140" y="2716129"/>
              <a:ext cx="675662" cy="365924"/>
              <a:chOff x="3441242" y="5042506"/>
              <a:chExt cx="675662" cy="36592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E47BE83-4948-5D44-BE0C-5E55A142D8E2}"/>
                  </a:ext>
                </a:extLst>
              </p:cNvPr>
              <p:cNvGrpSpPr/>
              <p:nvPr/>
            </p:nvGrpSpPr>
            <p:grpSpPr>
              <a:xfrm>
                <a:off x="3863636" y="5122589"/>
                <a:ext cx="253268" cy="253268"/>
                <a:chOff x="1118171" y="4831252"/>
                <a:chExt cx="632887" cy="63288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FC236B3-7ACE-0248-B3C4-DC7B8C811641}"/>
                    </a:ext>
                  </a:extLst>
                </p:cNvPr>
                <p:cNvSpPr/>
                <p:nvPr/>
              </p:nvSpPr>
              <p:spPr>
                <a:xfrm>
                  <a:off x="1175705" y="4831252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969DCD9-FD04-7E47-ACB9-14AC5F5B89D5}"/>
                    </a:ext>
                  </a:extLst>
                </p:cNvPr>
                <p:cNvSpPr/>
                <p:nvPr/>
              </p:nvSpPr>
              <p:spPr>
                <a:xfrm>
                  <a:off x="1118171" y="4888787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2FA311D-707C-BC4A-981A-50AB5B991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8311" y="5118928"/>
                  <a:ext cx="115071" cy="115070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</p:grpSp>
          <p:pic>
            <p:nvPicPr>
              <p:cNvPr id="50" name="Graphic 49" descr="User">
                <a:extLst>
                  <a:ext uri="{FF2B5EF4-FFF2-40B4-BE49-F238E27FC236}">
                    <a16:creationId xmlns:a16="http://schemas.microsoft.com/office/drawing/2014/main" id="{86FF91F9-0D7E-9145-8051-1FB655DCB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41242" y="5042506"/>
                <a:ext cx="365924" cy="3659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241501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BE35105F-71AF-7547-B898-BCA5E817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91275AB6-64F4-3C40-A5C0-252BE3C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26BED369-B755-524A-972E-3BCEAFEA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0EEC-9FA0-BB42-B7A9-8E455C861BF4}" type="slidenum">
              <a:rPr lang="en-US" altLang="en-US" smtClean="0"/>
              <a:pPr/>
              <a:t>103</a:t>
            </a:fld>
            <a:endParaRPr lang="en-US" altLang="en-US" dirty="0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9F8D6F59-CB38-9F4C-B163-E82DFFFF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word of caution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072EF6C7-15DB-CD43-A65C-85C7769AA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BUT: often, there are </a:t>
            </a:r>
            <a:r>
              <a:rPr lang="en-US" altLang="en-US" b="1" dirty="0"/>
              <a:t>no good cuts</a:t>
            </a:r>
            <a:r>
              <a:rPr lang="en-US" altLang="en-US" dirty="0"/>
              <a:t>: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4" name="&quot;No&quot; Symbol 23">
            <a:extLst>
              <a:ext uri="{FF2B5EF4-FFF2-40B4-BE49-F238E27FC236}">
                <a16:creationId xmlns:a16="http://schemas.microsoft.com/office/drawing/2014/main" id="{6495B249-4AC3-824B-A20C-3BA2F9EF53E8}"/>
              </a:ext>
            </a:extLst>
          </p:cNvPr>
          <p:cNvSpPr>
            <a:spLocks noChangeAspect="1"/>
          </p:cNvSpPr>
          <p:nvPr/>
        </p:nvSpPr>
        <p:spPr bwMode="auto">
          <a:xfrm>
            <a:off x="5062538" y="2412915"/>
            <a:ext cx="2443162" cy="2506190"/>
          </a:xfrm>
          <a:prstGeom prst="noSmoking">
            <a:avLst/>
          </a:prstGeom>
          <a:solidFill>
            <a:schemeClr val="tx2">
              <a:alpha val="6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A8919CB9-57DC-DE48-AB04-AB3972B1D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199" y="2710412"/>
            <a:ext cx="1685598" cy="168559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8103FC2-3A01-3F4B-A5E3-45EA7E12FBFA}"/>
              </a:ext>
            </a:extLst>
          </p:cNvPr>
          <p:cNvGrpSpPr/>
          <p:nvPr/>
        </p:nvGrpSpPr>
        <p:grpSpPr>
          <a:xfrm>
            <a:off x="3400314" y="2681753"/>
            <a:ext cx="3955488" cy="2794877"/>
            <a:chOff x="3400314" y="2681753"/>
            <a:chExt cx="3955488" cy="279487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0A24C5-6863-7A45-AD2A-71A677D76C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97687" y="3461878"/>
              <a:ext cx="1930903" cy="1939800"/>
              <a:chOff x="5364479" y="3696494"/>
              <a:chExt cx="2377441" cy="238839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BEEA8B-0F96-134E-AA5C-1552D52049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4480" y="3699669"/>
                <a:ext cx="2377440" cy="237744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939632A-CD13-DE47-8C32-40AE7EFBCB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4480" y="3696494"/>
                <a:ext cx="819309" cy="819309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C23C010-3076-6045-AEC0-4DDCFACE94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8077" y="4530091"/>
                <a:ext cx="1110297" cy="111029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92AADBB-7C55-CE45-9C97-4AC5B84FE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25189" y="5656920"/>
                <a:ext cx="413680" cy="41368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B47117B-C5C9-6746-ADFA-B0F258E3B4BE}"/>
                  </a:ext>
                </a:extLst>
              </p:cNvPr>
              <p:cNvCxnSpPr/>
              <p:nvPr/>
            </p:nvCxnSpPr>
            <p:spPr bwMode="auto">
              <a:xfrm>
                <a:off x="6198077" y="3701097"/>
                <a:ext cx="0" cy="238061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84A7E0E-8C5C-C642-875B-D760EC6FD133}"/>
                  </a:ext>
                </a:extLst>
              </p:cNvPr>
              <p:cNvCxnSpPr/>
              <p:nvPr/>
            </p:nvCxnSpPr>
            <p:spPr bwMode="auto">
              <a:xfrm>
                <a:off x="7325189" y="3704273"/>
                <a:ext cx="0" cy="238061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E0290B-BB2B-7E4C-809D-7BDEBB30D9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479" y="5641203"/>
                <a:ext cx="2374389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EE3F174-8EF7-B64A-BFC0-6DE05B3B8C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480" y="4509611"/>
                <a:ext cx="2374389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712C90-54ED-3B47-BB22-C20D95C50F68}"/>
                </a:ext>
              </a:extLst>
            </p:cNvPr>
            <p:cNvGrpSpPr/>
            <p:nvPr/>
          </p:nvGrpSpPr>
          <p:grpSpPr>
            <a:xfrm>
              <a:off x="3400314" y="3587119"/>
              <a:ext cx="750651" cy="365924"/>
              <a:chOff x="1583475" y="3141713"/>
              <a:chExt cx="750651" cy="3659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06DCEEE-31AE-B743-80B7-A46925584314}"/>
                  </a:ext>
                </a:extLst>
              </p:cNvPr>
              <p:cNvGrpSpPr/>
              <p:nvPr/>
            </p:nvGrpSpPr>
            <p:grpSpPr>
              <a:xfrm>
                <a:off x="2009317" y="3149937"/>
                <a:ext cx="324809" cy="349478"/>
                <a:chOff x="1083924" y="3416843"/>
                <a:chExt cx="811658" cy="873303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BAC1ABA8-72FD-2B42-94B1-EAD955498DB3}"/>
                    </a:ext>
                  </a:extLst>
                </p:cNvPr>
                <p:cNvSpPr/>
                <p:nvPr/>
              </p:nvSpPr>
              <p:spPr>
                <a:xfrm>
                  <a:off x="1083924" y="3416843"/>
                  <a:ext cx="811658" cy="8733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EA77B71-13B5-5A45-A540-F56FF25C9133}"/>
                    </a:ext>
                  </a:extLst>
                </p:cNvPr>
                <p:cNvSpPr txBox="1"/>
                <p:nvPr/>
              </p:nvSpPr>
              <p:spPr>
                <a:xfrm>
                  <a:off x="1083975" y="3497017"/>
                  <a:ext cx="811551" cy="6537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Times New Roman"/>
                    </a:rPr>
                    <a:t>A,B</a:t>
                  </a:r>
                </a:p>
              </p:txBody>
            </p:sp>
          </p:grpSp>
          <p:pic>
            <p:nvPicPr>
              <p:cNvPr id="55" name="Graphic 54" descr="User">
                <a:extLst>
                  <a:ext uri="{FF2B5EF4-FFF2-40B4-BE49-F238E27FC236}">
                    <a16:creationId xmlns:a16="http://schemas.microsoft.com/office/drawing/2014/main" id="{B41E677B-798F-C041-947D-10FCD2986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3475" y="3141713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CB088C-FAD8-404E-A681-124DF2C64830}"/>
                </a:ext>
              </a:extLst>
            </p:cNvPr>
            <p:cNvGrpSpPr/>
            <p:nvPr/>
          </p:nvGrpSpPr>
          <p:grpSpPr>
            <a:xfrm>
              <a:off x="3409716" y="4354936"/>
              <a:ext cx="761052" cy="381595"/>
              <a:chOff x="1601493" y="3533937"/>
              <a:chExt cx="761052" cy="381595"/>
            </a:xfrm>
          </p:grpSpPr>
          <p:pic>
            <p:nvPicPr>
              <p:cNvPr id="52" name="Content Placeholder 10" descr="Fire">
                <a:extLst>
                  <a:ext uri="{FF2B5EF4-FFF2-40B4-BE49-F238E27FC236}">
                    <a16:creationId xmlns:a16="http://schemas.microsoft.com/office/drawing/2014/main" id="{50741BBE-6DEB-1A4D-979A-1225288DA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 bwMode="auto">
              <a:xfrm>
                <a:off x="1996785" y="3533937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Graphic 52" descr="User">
                <a:extLst>
                  <a:ext uri="{FF2B5EF4-FFF2-40B4-BE49-F238E27FC236}">
                    <a16:creationId xmlns:a16="http://schemas.microsoft.com/office/drawing/2014/main" id="{3E8C728A-4DAD-EB4E-B253-C37612A70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01493" y="3549608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5946BF-FC50-914A-9893-DCEB4EABF13E}"/>
                </a:ext>
              </a:extLst>
            </p:cNvPr>
            <p:cNvGrpSpPr/>
            <p:nvPr/>
          </p:nvGrpSpPr>
          <p:grpSpPr>
            <a:xfrm>
              <a:off x="3420270" y="5110706"/>
              <a:ext cx="675662" cy="365924"/>
              <a:chOff x="3441242" y="5042506"/>
              <a:chExt cx="675662" cy="3659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BDC4134-0FC3-FE43-ADA9-38D9009F387D}"/>
                  </a:ext>
                </a:extLst>
              </p:cNvPr>
              <p:cNvGrpSpPr/>
              <p:nvPr/>
            </p:nvGrpSpPr>
            <p:grpSpPr>
              <a:xfrm>
                <a:off x="3863636" y="5122589"/>
                <a:ext cx="253268" cy="253268"/>
                <a:chOff x="1118171" y="4831252"/>
                <a:chExt cx="632887" cy="632887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8750ACA-CE9B-CB40-B414-73B16E8ED545}"/>
                    </a:ext>
                  </a:extLst>
                </p:cNvPr>
                <p:cNvSpPr/>
                <p:nvPr/>
              </p:nvSpPr>
              <p:spPr>
                <a:xfrm>
                  <a:off x="1175705" y="4831252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3590E2-1159-5C42-B3F6-5B69867DBE66}"/>
                    </a:ext>
                  </a:extLst>
                </p:cNvPr>
                <p:cNvSpPr/>
                <p:nvPr/>
              </p:nvSpPr>
              <p:spPr>
                <a:xfrm>
                  <a:off x="1118171" y="4888787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372C48-4696-6B46-8774-A677606DC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8311" y="5118928"/>
                  <a:ext cx="115071" cy="115070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</p:grpSp>
          <p:pic>
            <p:nvPicPr>
              <p:cNvPr id="45" name="Graphic 44" descr="User">
                <a:extLst>
                  <a:ext uri="{FF2B5EF4-FFF2-40B4-BE49-F238E27FC236}">
                    <a16:creationId xmlns:a16="http://schemas.microsoft.com/office/drawing/2014/main" id="{15A0507C-7207-DE4E-B644-7C38F10F5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41242" y="5042506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4C0B72-61A8-5E46-A13D-4044A0FFDCB0}"/>
                </a:ext>
              </a:extLst>
            </p:cNvPr>
            <p:cNvGrpSpPr/>
            <p:nvPr/>
          </p:nvGrpSpPr>
          <p:grpSpPr>
            <a:xfrm rot="19315964">
              <a:off x="4810000" y="2681753"/>
              <a:ext cx="750651" cy="365924"/>
              <a:chOff x="1583475" y="3141713"/>
              <a:chExt cx="750651" cy="36592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AABB5A9-9C41-4C4E-9636-99D782D51E2F}"/>
                  </a:ext>
                </a:extLst>
              </p:cNvPr>
              <p:cNvGrpSpPr/>
              <p:nvPr/>
            </p:nvGrpSpPr>
            <p:grpSpPr>
              <a:xfrm>
                <a:off x="2009317" y="3149937"/>
                <a:ext cx="324809" cy="349478"/>
                <a:chOff x="1083924" y="3416843"/>
                <a:chExt cx="811658" cy="873303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F2A232CC-A2D8-4041-AF49-4540082DE9A9}"/>
                    </a:ext>
                  </a:extLst>
                </p:cNvPr>
                <p:cNvSpPr/>
                <p:nvPr/>
              </p:nvSpPr>
              <p:spPr>
                <a:xfrm>
                  <a:off x="1083924" y="3416843"/>
                  <a:ext cx="811658" cy="8733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4C2D0E1-EDC2-5049-A04C-B9145E218FBD}"/>
                    </a:ext>
                  </a:extLst>
                </p:cNvPr>
                <p:cNvSpPr txBox="1"/>
                <p:nvPr/>
              </p:nvSpPr>
              <p:spPr>
                <a:xfrm>
                  <a:off x="1083975" y="3497017"/>
                  <a:ext cx="811551" cy="6537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Times New Roman"/>
                    </a:rPr>
                    <a:t>A,B</a:t>
                  </a:r>
                </a:p>
              </p:txBody>
            </p:sp>
          </p:grpSp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D2512C79-B756-FB49-88DB-9D692DB7F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3475" y="3141713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8C5ED4-9A20-824C-98FB-D042795FAA92}"/>
                </a:ext>
              </a:extLst>
            </p:cNvPr>
            <p:cNvGrpSpPr/>
            <p:nvPr/>
          </p:nvGrpSpPr>
          <p:grpSpPr>
            <a:xfrm rot="19213065">
              <a:off x="5745070" y="2689345"/>
              <a:ext cx="761052" cy="381595"/>
              <a:chOff x="1601493" y="3533937"/>
              <a:chExt cx="761052" cy="381595"/>
            </a:xfrm>
          </p:grpSpPr>
          <p:pic>
            <p:nvPicPr>
              <p:cNvPr id="38" name="Content Placeholder 10" descr="Fire">
                <a:extLst>
                  <a:ext uri="{FF2B5EF4-FFF2-40B4-BE49-F238E27FC236}">
                    <a16:creationId xmlns:a16="http://schemas.microsoft.com/office/drawing/2014/main" id="{9814F072-91E6-7441-BCD5-73AEE1FAD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 bwMode="auto">
              <a:xfrm>
                <a:off x="1996785" y="3533937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Graphic 38" descr="User">
                <a:extLst>
                  <a:ext uri="{FF2B5EF4-FFF2-40B4-BE49-F238E27FC236}">
                    <a16:creationId xmlns:a16="http://schemas.microsoft.com/office/drawing/2014/main" id="{713C50F8-5858-5D49-8AFC-43721B5EC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01493" y="3549608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58164A8-72F3-0248-8360-0A3249FF2FF0}"/>
                </a:ext>
              </a:extLst>
            </p:cNvPr>
            <p:cNvGrpSpPr/>
            <p:nvPr/>
          </p:nvGrpSpPr>
          <p:grpSpPr>
            <a:xfrm rot="19439969">
              <a:off x="6680140" y="2716129"/>
              <a:ext cx="675662" cy="365924"/>
              <a:chOff x="3441242" y="5042506"/>
              <a:chExt cx="675662" cy="36592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2F8D223-F6FD-F143-9BF3-E5AF2111A55B}"/>
                  </a:ext>
                </a:extLst>
              </p:cNvPr>
              <p:cNvGrpSpPr/>
              <p:nvPr/>
            </p:nvGrpSpPr>
            <p:grpSpPr>
              <a:xfrm>
                <a:off x="3863636" y="5122589"/>
                <a:ext cx="253268" cy="253268"/>
                <a:chOff x="1118171" y="4831252"/>
                <a:chExt cx="632887" cy="63288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A6C88D-8185-DD4D-88CC-D855678602C3}"/>
                    </a:ext>
                  </a:extLst>
                </p:cNvPr>
                <p:cNvSpPr/>
                <p:nvPr/>
              </p:nvSpPr>
              <p:spPr>
                <a:xfrm>
                  <a:off x="1175705" y="4831252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2A484F9-6524-D04F-91E6-3DD11B3E2903}"/>
                    </a:ext>
                  </a:extLst>
                </p:cNvPr>
                <p:cNvSpPr/>
                <p:nvPr/>
              </p:nvSpPr>
              <p:spPr>
                <a:xfrm>
                  <a:off x="1118171" y="4888787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E0AEEC5-52B1-A54F-8816-A35AC39D92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8311" y="5118928"/>
                  <a:ext cx="115071" cy="115070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</p:grpSp>
          <p:pic>
            <p:nvPicPr>
              <p:cNvPr id="34" name="Graphic 33" descr="User">
                <a:extLst>
                  <a:ext uri="{FF2B5EF4-FFF2-40B4-BE49-F238E27FC236}">
                    <a16:creationId xmlns:a16="http://schemas.microsoft.com/office/drawing/2014/main" id="{B6DD5D1A-BB35-1940-A67C-9876FD35F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41242" y="5042506"/>
                <a:ext cx="365924" cy="3659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4572599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BE35105F-71AF-7547-B898-BCA5E817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91275AB6-64F4-3C40-A5C0-252BE3C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26BED369-B755-524A-972E-3BCEAFEA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P2-</a:t>
            </a:r>
            <a:fld id="{09120EEC-9FA0-BB42-B7A9-8E455C861BF4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9F8D6F59-CB38-9F4C-B163-E82DFFFF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word of caution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072EF6C7-15DB-CD43-A65C-85C7769AA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Maybe there are no good cuts: ``jellyfish’’ shape [Tauro+’01], [Siganos+,’06], strange behavior of cuts [Chakrabarti+’04], [Leskovec+,’08]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grpSp>
        <p:nvGrpSpPr>
          <p:cNvPr id="326660" name="Group 4">
            <a:extLst>
              <a:ext uri="{FF2B5EF4-FFF2-40B4-BE49-F238E27FC236}">
                <a16:creationId xmlns:a16="http://schemas.microsoft.com/office/drawing/2014/main" id="{415E2A30-8C7A-9346-8D6A-811E4185E09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38600"/>
            <a:ext cx="1447800" cy="1143000"/>
            <a:chOff x="288" y="2544"/>
            <a:chExt cx="912" cy="720"/>
          </a:xfrm>
        </p:grpSpPr>
        <p:sp>
          <p:nvSpPr>
            <p:cNvPr id="326661" name="Oval 5">
              <a:extLst>
                <a:ext uri="{FF2B5EF4-FFF2-40B4-BE49-F238E27FC236}">
                  <a16:creationId xmlns:a16="http://schemas.microsoft.com/office/drawing/2014/main" id="{91236EA7-4FD7-434C-A547-2B8A94427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2" name="Oval 6">
              <a:extLst>
                <a:ext uri="{FF2B5EF4-FFF2-40B4-BE49-F238E27FC236}">
                  <a16:creationId xmlns:a16="http://schemas.microsoft.com/office/drawing/2014/main" id="{D5C8EB2A-DECF-E140-B0AE-5CB12E48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3" name="Oval 7">
              <a:extLst>
                <a:ext uri="{FF2B5EF4-FFF2-40B4-BE49-F238E27FC236}">
                  <a16:creationId xmlns:a16="http://schemas.microsoft.com/office/drawing/2014/main" id="{2DEB26D0-9A40-B641-A8A4-D4B5EB671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4" name="Oval 8">
              <a:extLst>
                <a:ext uri="{FF2B5EF4-FFF2-40B4-BE49-F238E27FC236}">
                  <a16:creationId xmlns:a16="http://schemas.microsoft.com/office/drawing/2014/main" id="{30A4AF1C-944C-F14E-B962-DC716C9C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5" name="Oval 9">
              <a:extLst>
                <a:ext uri="{FF2B5EF4-FFF2-40B4-BE49-F238E27FC236}">
                  <a16:creationId xmlns:a16="http://schemas.microsoft.com/office/drawing/2014/main" id="{944CB9C9-3247-9243-99B4-85122541E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6666" name="AutoShape 10">
              <a:extLst>
                <a:ext uri="{FF2B5EF4-FFF2-40B4-BE49-F238E27FC236}">
                  <a16:creationId xmlns:a16="http://schemas.microsoft.com/office/drawing/2014/main" id="{0D31B112-BB04-4746-A63B-A5803DC7150C}"/>
                </a:ext>
              </a:extLst>
            </p:cNvPr>
            <p:cNvCxnSpPr>
              <a:cxnSpLocks noChangeShapeType="1"/>
              <a:stCxn id="326661" idx="6"/>
              <a:endCxn id="326662" idx="2"/>
            </p:cNvCxnSpPr>
            <p:nvPr/>
          </p:nvCxnSpPr>
          <p:spPr bwMode="auto">
            <a:xfrm>
              <a:off x="585" y="2616"/>
              <a:ext cx="36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67" name="AutoShape 11">
              <a:extLst>
                <a:ext uri="{FF2B5EF4-FFF2-40B4-BE49-F238E27FC236}">
                  <a16:creationId xmlns:a16="http://schemas.microsoft.com/office/drawing/2014/main" id="{9214DBF1-C6C1-CB43-8414-F2D7BC4C76E3}"/>
                </a:ext>
              </a:extLst>
            </p:cNvPr>
            <p:cNvCxnSpPr>
              <a:cxnSpLocks noChangeShapeType="1"/>
              <a:stCxn id="326661" idx="3"/>
              <a:endCxn id="326665" idx="7"/>
            </p:cNvCxnSpPr>
            <p:nvPr/>
          </p:nvCxnSpPr>
          <p:spPr bwMode="auto">
            <a:xfrm flipH="1">
              <a:off x="411" y="2676"/>
              <a:ext cx="42" cy="2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68" name="AutoShape 12">
              <a:extLst>
                <a:ext uri="{FF2B5EF4-FFF2-40B4-BE49-F238E27FC236}">
                  <a16:creationId xmlns:a16="http://schemas.microsoft.com/office/drawing/2014/main" id="{D332D743-D6FE-E74C-87D5-CC53FB983A1E}"/>
                </a:ext>
              </a:extLst>
            </p:cNvPr>
            <p:cNvCxnSpPr>
              <a:cxnSpLocks noChangeShapeType="1"/>
              <a:stCxn id="326661" idx="5"/>
              <a:endCxn id="326664" idx="1"/>
            </p:cNvCxnSpPr>
            <p:nvPr/>
          </p:nvCxnSpPr>
          <p:spPr bwMode="auto">
            <a:xfrm>
              <a:off x="555" y="2676"/>
              <a:ext cx="138" cy="4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69" name="AutoShape 13">
              <a:extLst>
                <a:ext uri="{FF2B5EF4-FFF2-40B4-BE49-F238E27FC236}">
                  <a16:creationId xmlns:a16="http://schemas.microsoft.com/office/drawing/2014/main" id="{B82C9332-D287-4344-A6EA-C57D56901DB8}"/>
                </a:ext>
              </a:extLst>
            </p:cNvPr>
            <p:cNvCxnSpPr>
              <a:cxnSpLocks noChangeShapeType="1"/>
              <a:stCxn id="326661" idx="6"/>
              <a:endCxn id="326663" idx="2"/>
            </p:cNvCxnSpPr>
            <p:nvPr/>
          </p:nvCxnSpPr>
          <p:spPr bwMode="auto">
            <a:xfrm>
              <a:off x="585" y="2616"/>
              <a:ext cx="462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0" name="AutoShape 14">
              <a:extLst>
                <a:ext uri="{FF2B5EF4-FFF2-40B4-BE49-F238E27FC236}">
                  <a16:creationId xmlns:a16="http://schemas.microsoft.com/office/drawing/2014/main" id="{034D9063-BD2D-0740-8BAF-5DBEEEBCF692}"/>
                </a:ext>
              </a:extLst>
            </p:cNvPr>
            <p:cNvCxnSpPr>
              <a:cxnSpLocks noChangeShapeType="1"/>
              <a:stCxn id="326662" idx="4"/>
              <a:endCxn id="326663" idx="0"/>
            </p:cNvCxnSpPr>
            <p:nvPr/>
          </p:nvCxnSpPr>
          <p:spPr bwMode="auto">
            <a:xfrm>
              <a:off x="1032" y="2697"/>
              <a:ext cx="96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1" name="AutoShape 15">
              <a:extLst>
                <a:ext uri="{FF2B5EF4-FFF2-40B4-BE49-F238E27FC236}">
                  <a16:creationId xmlns:a16="http://schemas.microsoft.com/office/drawing/2014/main" id="{CB0870A8-D75E-9948-B4C3-443AC8EC2248}"/>
                </a:ext>
              </a:extLst>
            </p:cNvPr>
            <p:cNvCxnSpPr>
              <a:cxnSpLocks noChangeShapeType="1"/>
              <a:stCxn id="326662" idx="2"/>
              <a:endCxn id="326664" idx="0"/>
            </p:cNvCxnSpPr>
            <p:nvPr/>
          </p:nvCxnSpPr>
          <p:spPr bwMode="auto">
            <a:xfrm flipH="1">
              <a:off x="744" y="2616"/>
              <a:ext cx="207" cy="4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2" name="AutoShape 16">
              <a:extLst>
                <a:ext uri="{FF2B5EF4-FFF2-40B4-BE49-F238E27FC236}">
                  <a16:creationId xmlns:a16="http://schemas.microsoft.com/office/drawing/2014/main" id="{A5595448-FD04-274C-B210-7ECF13BCF8CC}"/>
                </a:ext>
              </a:extLst>
            </p:cNvPr>
            <p:cNvCxnSpPr>
              <a:cxnSpLocks noChangeShapeType="1"/>
              <a:stCxn id="326665" idx="5"/>
              <a:endCxn id="326664" idx="2"/>
            </p:cNvCxnSpPr>
            <p:nvPr/>
          </p:nvCxnSpPr>
          <p:spPr bwMode="auto">
            <a:xfrm>
              <a:off x="411" y="3060"/>
              <a:ext cx="252" cy="1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3" name="AutoShape 17">
              <a:extLst>
                <a:ext uri="{FF2B5EF4-FFF2-40B4-BE49-F238E27FC236}">
                  <a16:creationId xmlns:a16="http://schemas.microsoft.com/office/drawing/2014/main" id="{5591D1FA-7D45-1645-B575-85A57CEFF722}"/>
                </a:ext>
              </a:extLst>
            </p:cNvPr>
            <p:cNvCxnSpPr>
              <a:cxnSpLocks noChangeShapeType="1"/>
              <a:stCxn id="326664" idx="7"/>
              <a:endCxn id="326663" idx="3"/>
            </p:cNvCxnSpPr>
            <p:nvPr/>
          </p:nvCxnSpPr>
          <p:spPr bwMode="auto">
            <a:xfrm flipV="1">
              <a:off x="795" y="3012"/>
              <a:ext cx="282" cy="1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4" name="AutoShape 18">
              <a:extLst>
                <a:ext uri="{FF2B5EF4-FFF2-40B4-BE49-F238E27FC236}">
                  <a16:creationId xmlns:a16="http://schemas.microsoft.com/office/drawing/2014/main" id="{63616CAD-50A0-6F4D-9597-8331F7EB7D92}"/>
                </a:ext>
              </a:extLst>
            </p:cNvPr>
            <p:cNvCxnSpPr>
              <a:cxnSpLocks noChangeShapeType="1"/>
              <a:stCxn id="326665" idx="6"/>
              <a:endCxn id="326663" idx="2"/>
            </p:cNvCxnSpPr>
            <p:nvPr/>
          </p:nvCxnSpPr>
          <p:spPr bwMode="auto">
            <a:xfrm flipV="1">
              <a:off x="441" y="2952"/>
              <a:ext cx="606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5" name="AutoShape 19">
              <a:extLst>
                <a:ext uri="{FF2B5EF4-FFF2-40B4-BE49-F238E27FC236}">
                  <a16:creationId xmlns:a16="http://schemas.microsoft.com/office/drawing/2014/main" id="{E7325A6B-FB01-094C-8416-354B97918E8C}"/>
                </a:ext>
              </a:extLst>
            </p:cNvPr>
            <p:cNvCxnSpPr>
              <a:cxnSpLocks noChangeShapeType="1"/>
              <a:stCxn id="326662" idx="2"/>
              <a:endCxn id="326665" idx="6"/>
            </p:cNvCxnSpPr>
            <p:nvPr/>
          </p:nvCxnSpPr>
          <p:spPr bwMode="auto">
            <a:xfrm flipH="1">
              <a:off x="441" y="2616"/>
              <a:ext cx="510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6676" name="Oval 20">
            <a:extLst>
              <a:ext uri="{FF2B5EF4-FFF2-40B4-BE49-F238E27FC236}">
                <a16:creationId xmlns:a16="http://schemas.microsoft.com/office/drawing/2014/main" id="{2AA6AD7B-8128-FF4B-AA9E-15F0E0C8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7" name="Oval 21">
            <a:extLst>
              <a:ext uri="{FF2B5EF4-FFF2-40B4-BE49-F238E27FC236}">
                <a16:creationId xmlns:a16="http://schemas.microsoft.com/office/drawing/2014/main" id="{B894D2C1-9F6A-164C-849C-30B6C1EA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8" name="Oval 22">
            <a:extLst>
              <a:ext uri="{FF2B5EF4-FFF2-40B4-BE49-F238E27FC236}">
                <a16:creationId xmlns:a16="http://schemas.microsoft.com/office/drawing/2014/main" id="{86ABB0C4-2D61-8742-A526-453C8B8E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9" name="Oval 23">
            <a:extLst>
              <a:ext uri="{FF2B5EF4-FFF2-40B4-BE49-F238E27FC236}">
                <a16:creationId xmlns:a16="http://schemas.microsoft.com/office/drawing/2014/main" id="{B95B39DF-36C6-1549-8B5E-AE572414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80" name="Oval 24">
            <a:extLst>
              <a:ext uri="{FF2B5EF4-FFF2-40B4-BE49-F238E27FC236}">
                <a16:creationId xmlns:a16="http://schemas.microsoft.com/office/drawing/2014/main" id="{05457973-DD4B-D747-BB54-5BF9B795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6681" name="AutoShape 25">
            <a:extLst>
              <a:ext uri="{FF2B5EF4-FFF2-40B4-BE49-F238E27FC236}">
                <a16:creationId xmlns:a16="http://schemas.microsoft.com/office/drawing/2014/main" id="{85AF18C0-9E06-BA4E-A568-380A1A0044FD}"/>
              </a:ext>
            </a:extLst>
          </p:cNvPr>
          <p:cNvCxnSpPr>
            <a:cxnSpLocks noChangeShapeType="1"/>
            <a:stCxn id="326676" idx="6"/>
            <a:endCxn id="326677" idx="2"/>
          </p:cNvCxnSpPr>
          <p:nvPr/>
        </p:nvCxnSpPr>
        <p:spPr bwMode="auto">
          <a:xfrm>
            <a:off x="3671888" y="40005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2" name="AutoShape 26">
            <a:extLst>
              <a:ext uri="{FF2B5EF4-FFF2-40B4-BE49-F238E27FC236}">
                <a16:creationId xmlns:a16="http://schemas.microsoft.com/office/drawing/2014/main" id="{299359E8-7638-C149-A1D3-B59A639D59D6}"/>
              </a:ext>
            </a:extLst>
          </p:cNvPr>
          <p:cNvCxnSpPr>
            <a:cxnSpLocks noChangeShapeType="1"/>
            <a:stCxn id="326676" idx="3"/>
            <a:endCxn id="326680" idx="7"/>
          </p:cNvCxnSpPr>
          <p:nvPr/>
        </p:nvCxnSpPr>
        <p:spPr bwMode="auto">
          <a:xfrm flipH="1">
            <a:off x="3395663" y="4095750"/>
            <a:ext cx="66675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3" name="AutoShape 27">
            <a:extLst>
              <a:ext uri="{FF2B5EF4-FFF2-40B4-BE49-F238E27FC236}">
                <a16:creationId xmlns:a16="http://schemas.microsoft.com/office/drawing/2014/main" id="{9F784D91-4C7D-3146-AE9C-FC2A1E3A8447}"/>
              </a:ext>
            </a:extLst>
          </p:cNvPr>
          <p:cNvCxnSpPr>
            <a:cxnSpLocks noChangeShapeType="1"/>
            <a:stCxn id="326676" idx="5"/>
            <a:endCxn id="326679" idx="1"/>
          </p:cNvCxnSpPr>
          <p:nvPr/>
        </p:nvCxnSpPr>
        <p:spPr bwMode="auto">
          <a:xfrm>
            <a:off x="3624263" y="4095750"/>
            <a:ext cx="219075" cy="723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4" name="AutoShape 28">
            <a:extLst>
              <a:ext uri="{FF2B5EF4-FFF2-40B4-BE49-F238E27FC236}">
                <a16:creationId xmlns:a16="http://schemas.microsoft.com/office/drawing/2014/main" id="{08F862A3-0420-5542-A595-9B67F9355165}"/>
              </a:ext>
            </a:extLst>
          </p:cNvPr>
          <p:cNvCxnSpPr>
            <a:cxnSpLocks noChangeShapeType="1"/>
            <a:stCxn id="326676" idx="6"/>
            <a:endCxn id="326678" idx="2"/>
          </p:cNvCxnSpPr>
          <p:nvPr/>
        </p:nvCxnSpPr>
        <p:spPr bwMode="auto">
          <a:xfrm>
            <a:off x="3671888" y="4000500"/>
            <a:ext cx="7334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5" name="AutoShape 29">
            <a:extLst>
              <a:ext uri="{FF2B5EF4-FFF2-40B4-BE49-F238E27FC236}">
                <a16:creationId xmlns:a16="http://schemas.microsoft.com/office/drawing/2014/main" id="{BC35D29A-5E07-0B44-A95A-E6ABBBBA8A6C}"/>
              </a:ext>
            </a:extLst>
          </p:cNvPr>
          <p:cNvCxnSpPr>
            <a:cxnSpLocks noChangeShapeType="1"/>
            <a:stCxn id="326677" idx="4"/>
            <a:endCxn id="326678" idx="0"/>
          </p:cNvCxnSpPr>
          <p:nvPr/>
        </p:nvCxnSpPr>
        <p:spPr bwMode="auto">
          <a:xfrm>
            <a:off x="4381500" y="4129088"/>
            <a:ext cx="1524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6" name="AutoShape 30">
            <a:extLst>
              <a:ext uri="{FF2B5EF4-FFF2-40B4-BE49-F238E27FC236}">
                <a16:creationId xmlns:a16="http://schemas.microsoft.com/office/drawing/2014/main" id="{7E3BA029-2CD1-774A-9453-2D56B2747099}"/>
              </a:ext>
            </a:extLst>
          </p:cNvPr>
          <p:cNvCxnSpPr>
            <a:cxnSpLocks noChangeShapeType="1"/>
            <a:stCxn id="326677" idx="2"/>
            <a:endCxn id="326679" idx="0"/>
          </p:cNvCxnSpPr>
          <p:nvPr/>
        </p:nvCxnSpPr>
        <p:spPr bwMode="auto">
          <a:xfrm flipH="1">
            <a:off x="3924300" y="4000500"/>
            <a:ext cx="328613" cy="785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7" name="AutoShape 31">
            <a:extLst>
              <a:ext uri="{FF2B5EF4-FFF2-40B4-BE49-F238E27FC236}">
                <a16:creationId xmlns:a16="http://schemas.microsoft.com/office/drawing/2014/main" id="{E933BFCA-6C11-1B46-A18D-049EB83D4F5E}"/>
              </a:ext>
            </a:extLst>
          </p:cNvPr>
          <p:cNvCxnSpPr>
            <a:cxnSpLocks noChangeShapeType="1"/>
            <a:stCxn id="326680" idx="5"/>
            <a:endCxn id="326679" idx="2"/>
          </p:cNvCxnSpPr>
          <p:nvPr/>
        </p:nvCxnSpPr>
        <p:spPr bwMode="auto">
          <a:xfrm>
            <a:off x="3395663" y="4705350"/>
            <a:ext cx="40005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8" name="AutoShape 32">
            <a:extLst>
              <a:ext uri="{FF2B5EF4-FFF2-40B4-BE49-F238E27FC236}">
                <a16:creationId xmlns:a16="http://schemas.microsoft.com/office/drawing/2014/main" id="{6256034C-77C0-7F41-981D-EA36556A596D}"/>
              </a:ext>
            </a:extLst>
          </p:cNvPr>
          <p:cNvCxnSpPr>
            <a:cxnSpLocks noChangeShapeType="1"/>
            <a:stCxn id="326679" idx="7"/>
            <a:endCxn id="326678" idx="3"/>
          </p:cNvCxnSpPr>
          <p:nvPr/>
        </p:nvCxnSpPr>
        <p:spPr bwMode="auto">
          <a:xfrm flipV="1">
            <a:off x="4005263" y="4629150"/>
            <a:ext cx="447675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89" name="AutoShape 33">
            <a:extLst>
              <a:ext uri="{FF2B5EF4-FFF2-40B4-BE49-F238E27FC236}">
                <a16:creationId xmlns:a16="http://schemas.microsoft.com/office/drawing/2014/main" id="{877DA4EB-0BEC-F24C-AE7B-8888F216355A}"/>
              </a:ext>
            </a:extLst>
          </p:cNvPr>
          <p:cNvCxnSpPr>
            <a:cxnSpLocks noChangeShapeType="1"/>
            <a:stCxn id="326680" idx="6"/>
            <a:endCxn id="326678" idx="2"/>
          </p:cNvCxnSpPr>
          <p:nvPr/>
        </p:nvCxnSpPr>
        <p:spPr bwMode="auto">
          <a:xfrm flipV="1">
            <a:off x="3443288" y="4533900"/>
            <a:ext cx="962025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90" name="AutoShape 34">
            <a:extLst>
              <a:ext uri="{FF2B5EF4-FFF2-40B4-BE49-F238E27FC236}">
                <a16:creationId xmlns:a16="http://schemas.microsoft.com/office/drawing/2014/main" id="{762A89DE-8017-C941-86ED-2A55CBB61319}"/>
              </a:ext>
            </a:extLst>
          </p:cNvPr>
          <p:cNvCxnSpPr>
            <a:cxnSpLocks noChangeShapeType="1"/>
            <a:stCxn id="326677" idx="2"/>
            <a:endCxn id="326680" idx="6"/>
          </p:cNvCxnSpPr>
          <p:nvPr/>
        </p:nvCxnSpPr>
        <p:spPr bwMode="auto">
          <a:xfrm flipH="1">
            <a:off x="3443288" y="4000500"/>
            <a:ext cx="809625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91" name="Oval 35">
            <a:extLst>
              <a:ext uri="{FF2B5EF4-FFF2-40B4-BE49-F238E27FC236}">
                <a16:creationId xmlns:a16="http://schemas.microsoft.com/office/drawing/2014/main" id="{36D0AC4F-E472-9C44-9569-2FD4A3E6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92" name="Oval 36">
            <a:extLst>
              <a:ext uri="{FF2B5EF4-FFF2-40B4-BE49-F238E27FC236}">
                <a16:creationId xmlns:a16="http://schemas.microsoft.com/office/drawing/2014/main" id="{E4D4D702-BFAB-834E-A4CC-58021848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93" name="Oval 37">
            <a:extLst>
              <a:ext uri="{FF2B5EF4-FFF2-40B4-BE49-F238E27FC236}">
                <a16:creationId xmlns:a16="http://schemas.microsoft.com/office/drawing/2014/main" id="{D74D14AB-9F78-2A49-A562-5CCD9055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94" name="Oval 38">
            <a:extLst>
              <a:ext uri="{FF2B5EF4-FFF2-40B4-BE49-F238E27FC236}">
                <a16:creationId xmlns:a16="http://schemas.microsoft.com/office/drawing/2014/main" id="{2890B5AF-50BE-B44A-99C9-D8FE934D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95" name="Oval 39">
            <a:extLst>
              <a:ext uri="{FF2B5EF4-FFF2-40B4-BE49-F238E27FC236}">
                <a16:creationId xmlns:a16="http://schemas.microsoft.com/office/drawing/2014/main" id="{5AC983F8-D84B-194B-A641-432CF55A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96" name="Oval 40">
            <a:extLst>
              <a:ext uri="{FF2B5EF4-FFF2-40B4-BE49-F238E27FC236}">
                <a16:creationId xmlns:a16="http://schemas.microsoft.com/office/drawing/2014/main" id="{7394269C-59D1-A949-9D5E-4C47D5F5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228600" cy="228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6697" name="AutoShape 41">
            <a:extLst>
              <a:ext uri="{FF2B5EF4-FFF2-40B4-BE49-F238E27FC236}">
                <a16:creationId xmlns:a16="http://schemas.microsoft.com/office/drawing/2014/main" id="{8840B45A-C4C4-5540-938D-1A396213C2B2}"/>
              </a:ext>
            </a:extLst>
          </p:cNvPr>
          <p:cNvCxnSpPr>
            <a:cxnSpLocks noChangeShapeType="1"/>
            <a:stCxn id="326679" idx="3"/>
            <a:endCxn id="326691" idx="0"/>
          </p:cNvCxnSpPr>
          <p:nvPr/>
        </p:nvCxnSpPr>
        <p:spPr bwMode="auto">
          <a:xfrm flipH="1">
            <a:off x="3695700" y="5010150"/>
            <a:ext cx="147638" cy="461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98" name="AutoShape 42">
            <a:extLst>
              <a:ext uri="{FF2B5EF4-FFF2-40B4-BE49-F238E27FC236}">
                <a16:creationId xmlns:a16="http://schemas.microsoft.com/office/drawing/2014/main" id="{2CE183C7-93F2-2F4A-96EE-10BDBB90322B}"/>
              </a:ext>
            </a:extLst>
          </p:cNvPr>
          <p:cNvCxnSpPr>
            <a:cxnSpLocks noChangeShapeType="1"/>
            <a:stCxn id="326679" idx="4"/>
            <a:endCxn id="326692" idx="0"/>
          </p:cNvCxnSpPr>
          <p:nvPr/>
        </p:nvCxnSpPr>
        <p:spPr bwMode="auto">
          <a:xfrm>
            <a:off x="3924300" y="5043488"/>
            <a:ext cx="76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99" name="AutoShape 43">
            <a:extLst>
              <a:ext uri="{FF2B5EF4-FFF2-40B4-BE49-F238E27FC236}">
                <a16:creationId xmlns:a16="http://schemas.microsoft.com/office/drawing/2014/main" id="{51E7EC40-FE88-6441-8FD2-52D6E804B39F}"/>
              </a:ext>
            </a:extLst>
          </p:cNvPr>
          <p:cNvCxnSpPr>
            <a:cxnSpLocks noChangeShapeType="1"/>
            <a:stCxn id="326679" idx="5"/>
            <a:endCxn id="326693" idx="1"/>
          </p:cNvCxnSpPr>
          <p:nvPr/>
        </p:nvCxnSpPr>
        <p:spPr bwMode="auto">
          <a:xfrm>
            <a:off x="4005263" y="5010150"/>
            <a:ext cx="219075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0" name="AutoShape 44">
            <a:extLst>
              <a:ext uri="{FF2B5EF4-FFF2-40B4-BE49-F238E27FC236}">
                <a16:creationId xmlns:a16="http://schemas.microsoft.com/office/drawing/2014/main" id="{B07ABED6-3AC2-0D4C-82DF-FDF8BD62B55C}"/>
              </a:ext>
            </a:extLst>
          </p:cNvPr>
          <p:cNvCxnSpPr>
            <a:cxnSpLocks noChangeShapeType="1"/>
            <a:stCxn id="326678" idx="5"/>
            <a:endCxn id="326695" idx="2"/>
          </p:cNvCxnSpPr>
          <p:nvPr/>
        </p:nvCxnSpPr>
        <p:spPr bwMode="auto">
          <a:xfrm>
            <a:off x="4614863" y="4629150"/>
            <a:ext cx="476250" cy="36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1" name="AutoShape 45">
            <a:extLst>
              <a:ext uri="{FF2B5EF4-FFF2-40B4-BE49-F238E27FC236}">
                <a16:creationId xmlns:a16="http://schemas.microsoft.com/office/drawing/2014/main" id="{97BC1C7F-BCED-E14D-A95F-6EEE00D900E7}"/>
              </a:ext>
            </a:extLst>
          </p:cNvPr>
          <p:cNvCxnSpPr>
            <a:cxnSpLocks noChangeShapeType="1"/>
            <a:stCxn id="326678" idx="6"/>
            <a:endCxn id="326696" idx="2"/>
          </p:cNvCxnSpPr>
          <p:nvPr/>
        </p:nvCxnSpPr>
        <p:spPr bwMode="auto">
          <a:xfrm>
            <a:off x="4662488" y="4533900"/>
            <a:ext cx="581025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2" name="AutoShape 46">
            <a:extLst>
              <a:ext uri="{FF2B5EF4-FFF2-40B4-BE49-F238E27FC236}">
                <a16:creationId xmlns:a16="http://schemas.microsoft.com/office/drawing/2014/main" id="{15CF61A2-799A-4840-BBA2-A94C952F0AF2}"/>
              </a:ext>
            </a:extLst>
          </p:cNvPr>
          <p:cNvCxnSpPr>
            <a:cxnSpLocks noChangeShapeType="1"/>
            <a:stCxn id="326678" idx="7"/>
            <a:endCxn id="326694" idx="2"/>
          </p:cNvCxnSpPr>
          <p:nvPr/>
        </p:nvCxnSpPr>
        <p:spPr bwMode="auto">
          <a:xfrm flipV="1">
            <a:off x="4614863" y="4305300"/>
            <a:ext cx="476250" cy="133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" name="Graphic 50" descr="Warning">
            <a:extLst>
              <a:ext uri="{FF2B5EF4-FFF2-40B4-BE49-F238E27FC236}">
                <a16:creationId xmlns:a16="http://schemas.microsoft.com/office/drawing/2014/main" id="{2803F334-6173-FE41-8733-56F6E65E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657" y="497957"/>
            <a:ext cx="909085" cy="9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443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>
            <a:extLst>
              <a:ext uri="{FF2B5EF4-FFF2-40B4-BE49-F238E27FC236}">
                <a16:creationId xmlns:a16="http://schemas.microsoft.com/office/drawing/2014/main" id="{50AB8E66-060E-E541-95F0-B2869461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CCC75358-F101-4842-A8B3-9B8A98D1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69AE823B-A8DA-F742-8D4F-89B0F8C2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P2-</a:t>
            </a:r>
            <a:fld id="{EE5F2E6F-D4BC-B74B-9DB9-37DE29ADE87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5F22E092-3857-FA47-91E6-D2D82667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word of caution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297975E-CD1E-C048-BE12-EC53FA209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Maybe there are no good cuts: ``jellyfish’’ shape [Tauro+’01], [Siganos+,’06], strange behavior of cuts [Chakrabarti+,’04], [Leskovec+,’08]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311315" name="Group 19">
            <a:extLst>
              <a:ext uri="{FF2B5EF4-FFF2-40B4-BE49-F238E27FC236}">
                <a16:creationId xmlns:a16="http://schemas.microsoft.com/office/drawing/2014/main" id="{00DAD33B-7E57-934F-B532-6A7848AA1C6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38600"/>
            <a:ext cx="1447800" cy="1143000"/>
            <a:chOff x="288" y="2544"/>
            <a:chExt cx="912" cy="720"/>
          </a:xfrm>
        </p:grpSpPr>
        <p:sp>
          <p:nvSpPr>
            <p:cNvPr id="311300" name="Oval 4">
              <a:extLst>
                <a:ext uri="{FF2B5EF4-FFF2-40B4-BE49-F238E27FC236}">
                  <a16:creationId xmlns:a16="http://schemas.microsoft.com/office/drawing/2014/main" id="{3F82FB6F-C388-6D41-892C-C7ED4525D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1" name="Oval 5">
              <a:extLst>
                <a:ext uri="{FF2B5EF4-FFF2-40B4-BE49-F238E27FC236}">
                  <a16:creationId xmlns:a16="http://schemas.microsoft.com/office/drawing/2014/main" id="{1FCEAC6D-4192-584B-8805-7FA25A57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2" name="Oval 6">
              <a:extLst>
                <a:ext uri="{FF2B5EF4-FFF2-40B4-BE49-F238E27FC236}">
                  <a16:creationId xmlns:a16="http://schemas.microsoft.com/office/drawing/2014/main" id="{39D0165F-9C93-D940-9911-9F59CB96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3" name="Oval 7">
              <a:extLst>
                <a:ext uri="{FF2B5EF4-FFF2-40B4-BE49-F238E27FC236}">
                  <a16:creationId xmlns:a16="http://schemas.microsoft.com/office/drawing/2014/main" id="{8B89599F-80A0-DF4C-8D33-9AE4C7D34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20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4" name="Oval 8">
              <a:extLst>
                <a:ext uri="{FF2B5EF4-FFF2-40B4-BE49-F238E27FC236}">
                  <a16:creationId xmlns:a16="http://schemas.microsoft.com/office/drawing/2014/main" id="{7E981B49-D342-A749-BD01-FAE9A4DF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144" cy="1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1305" name="AutoShape 9">
              <a:extLst>
                <a:ext uri="{FF2B5EF4-FFF2-40B4-BE49-F238E27FC236}">
                  <a16:creationId xmlns:a16="http://schemas.microsoft.com/office/drawing/2014/main" id="{78E448A3-23AF-4B49-9FD2-EE7FD009AC06}"/>
                </a:ext>
              </a:extLst>
            </p:cNvPr>
            <p:cNvCxnSpPr>
              <a:cxnSpLocks noChangeShapeType="1"/>
              <a:stCxn id="311300" idx="6"/>
              <a:endCxn id="311301" idx="2"/>
            </p:cNvCxnSpPr>
            <p:nvPr/>
          </p:nvCxnSpPr>
          <p:spPr bwMode="auto">
            <a:xfrm>
              <a:off x="585" y="2616"/>
              <a:ext cx="36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06" name="AutoShape 10">
              <a:extLst>
                <a:ext uri="{FF2B5EF4-FFF2-40B4-BE49-F238E27FC236}">
                  <a16:creationId xmlns:a16="http://schemas.microsoft.com/office/drawing/2014/main" id="{37763BB4-6E8D-724E-8FD2-3C924C15557B}"/>
                </a:ext>
              </a:extLst>
            </p:cNvPr>
            <p:cNvCxnSpPr>
              <a:cxnSpLocks noChangeShapeType="1"/>
              <a:stCxn id="311300" idx="3"/>
              <a:endCxn id="311304" idx="7"/>
            </p:cNvCxnSpPr>
            <p:nvPr/>
          </p:nvCxnSpPr>
          <p:spPr bwMode="auto">
            <a:xfrm flipH="1">
              <a:off x="411" y="2676"/>
              <a:ext cx="42" cy="2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07" name="AutoShape 11">
              <a:extLst>
                <a:ext uri="{FF2B5EF4-FFF2-40B4-BE49-F238E27FC236}">
                  <a16:creationId xmlns:a16="http://schemas.microsoft.com/office/drawing/2014/main" id="{387A715A-44F9-7849-B9CD-6CC854FE87C6}"/>
                </a:ext>
              </a:extLst>
            </p:cNvPr>
            <p:cNvCxnSpPr>
              <a:cxnSpLocks noChangeShapeType="1"/>
              <a:stCxn id="311300" idx="5"/>
              <a:endCxn id="311303" idx="1"/>
            </p:cNvCxnSpPr>
            <p:nvPr/>
          </p:nvCxnSpPr>
          <p:spPr bwMode="auto">
            <a:xfrm>
              <a:off x="555" y="2676"/>
              <a:ext cx="138" cy="4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08" name="AutoShape 12">
              <a:extLst>
                <a:ext uri="{FF2B5EF4-FFF2-40B4-BE49-F238E27FC236}">
                  <a16:creationId xmlns:a16="http://schemas.microsoft.com/office/drawing/2014/main" id="{9BF7AD4D-B5C0-ED4D-B006-E883AC751EA2}"/>
                </a:ext>
              </a:extLst>
            </p:cNvPr>
            <p:cNvCxnSpPr>
              <a:cxnSpLocks noChangeShapeType="1"/>
              <a:stCxn id="311300" idx="6"/>
              <a:endCxn id="311302" idx="2"/>
            </p:cNvCxnSpPr>
            <p:nvPr/>
          </p:nvCxnSpPr>
          <p:spPr bwMode="auto">
            <a:xfrm>
              <a:off x="585" y="2616"/>
              <a:ext cx="462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09" name="AutoShape 13">
              <a:extLst>
                <a:ext uri="{FF2B5EF4-FFF2-40B4-BE49-F238E27FC236}">
                  <a16:creationId xmlns:a16="http://schemas.microsoft.com/office/drawing/2014/main" id="{96BA3C97-DC6E-F247-9374-58795C61A4CC}"/>
                </a:ext>
              </a:extLst>
            </p:cNvPr>
            <p:cNvCxnSpPr>
              <a:cxnSpLocks noChangeShapeType="1"/>
              <a:stCxn id="311301" idx="4"/>
              <a:endCxn id="311302" idx="0"/>
            </p:cNvCxnSpPr>
            <p:nvPr/>
          </p:nvCxnSpPr>
          <p:spPr bwMode="auto">
            <a:xfrm>
              <a:off x="1032" y="2697"/>
              <a:ext cx="96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10" name="AutoShape 14">
              <a:extLst>
                <a:ext uri="{FF2B5EF4-FFF2-40B4-BE49-F238E27FC236}">
                  <a16:creationId xmlns:a16="http://schemas.microsoft.com/office/drawing/2014/main" id="{1E186895-E7AF-6343-8F8F-EA8F96D27EBE}"/>
                </a:ext>
              </a:extLst>
            </p:cNvPr>
            <p:cNvCxnSpPr>
              <a:cxnSpLocks noChangeShapeType="1"/>
              <a:stCxn id="311301" idx="2"/>
              <a:endCxn id="311303" idx="0"/>
            </p:cNvCxnSpPr>
            <p:nvPr/>
          </p:nvCxnSpPr>
          <p:spPr bwMode="auto">
            <a:xfrm flipH="1">
              <a:off x="744" y="2616"/>
              <a:ext cx="207" cy="4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11" name="AutoShape 15">
              <a:extLst>
                <a:ext uri="{FF2B5EF4-FFF2-40B4-BE49-F238E27FC236}">
                  <a16:creationId xmlns:a16="http://schemas.microsoft.com/office/drawing/2014/main" id="{456CEB63-3946-3946-ABC8-6F0292F90A68}"/>
                </a:ext>
              </a:extLst>
            </p:cNvPr>
            <p:cNvCxnSpPr>
              <a:cxnSpLocks noChangeShapeType="1"/>
              <a:stCxn id="311304" idx="5"/>
              <a:endCxn id="311303" idx="2"/>
            </p:cNvCxnSpPr>
            <p:nvPr/>
          </p:nvCxnSpPr>
          <p:spPr bwMode="auto">
            <a:xfrm>
              <a:off x="411" y="3060"/>
              <a:ext cx="252" cy="1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12" name="AutoShape 16">
              <a:extLst>
                <a:ext uri="{FF2B5EF4-FFF2-40B4-BE49-F238E27FC236}">
                  <a16:creationId xmlns:a16="http://schemas.microsoft.com/office/drawing/2014/main" id="{DB80A6B9-5DCD-294D-A996-2BCF9C7FB962}"/>
                </a:ext>
              </a:extLst>
            </p:cNvPr>
            <p:cNvCxnSpPr>
              <a:cxnSpLocks noChangeShapeType="1"/>
              <a:stCxn id="311303" idx="7"/>
              <a:endCxn id="311302" idx="3"/>
            </p:cNvCxnSpPr>
            <p:nvPr/>
          </p:nvCxnSpPr>
          <p:spPr bwMode="auto">
            <a:xfrm flipV="1">
              <a:off x="795" y="3012"/>
              <a:ext cx="282" cy="1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13" name="AutoShape 17">
              <a:extLst>
                <a:ext uri="{FF2B5EF4-FFF2-40B4-BE49-F238E27FC236}">
                  <a16:creationId xmlns:a16="http://schemas.microsoft.com/office/drawing/2014/main" id="{B1968626-BC9C-0F49-AE21-663FF40CC1D1}"/>
                </a:ext>
              </a:extLst>
            </p:cNvPr>
            <p:cNvCxnSpPr>
              <a:cxnSpLocks noChangeShapeType="1"/>
              <a:stCxn id="311304" idx="6"/>
              <a:endCxn id="311302" idx="2"/>
            </p:cNvCxnSpPr>
            <p:nvPr/>
          </p:nvCxnSpPr>
          <p:spPr bwMode="auto">
            <a:xfrm flipV="1">
              <a:off x="441" y="2952"/>
              <a:ext cx="606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14" name="AutoShape 18">
              <a:extLst>
                <a:ext uri="{FF2B5EF4-FFF2-40B4-BE49-F238E27FC236}">
                  <a16:creationId xmlns:a16="http://schemas.microsoft.com/office/drawing/2014/main" id="{0D6A0177-97A5-1244-8650-8B1155F5B2DB}"/>
                </a:ext>
              </a:extLst>
            </p:cNvPr>
            <p:cNvCxnSpPr>
              <a:cxnSpLocks noChangeShapeType="1"/>
              <a:stCxn id="311301" idx="2"/>
              <a:endCxn id="311304" idx="6"/>
            </p:cNvCxnSpPr>
            <p:nvPr/>
          </p:nvCxnSpPr>
          <p:spPr bwMode="auto">
            <a:xfrm flipH="1">
              <a:off x="441" y="2616"/>
              <a:ext cx="510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1347" name="Freeform 51">
            <a:extLst>
              <a:ext uri="{FF2B5EF4-FFF2-40B4-BE49-F238E27FC236}">
                <a16:creationId xmlns:a16="http://schemas.microsoft.com/office/drawing/2014/main" id="{BD7E25AC-01C0-A84C-BF9A-D17E9ACD75CC}"/>
              </a:ext>
            </a:extLst>
          </p:cNvPr>
          <p:cNvSpPr>
            <a:spLocks/>
          </p:cNvSpPr>
          <p:nvPr/>
        </p:nvSpPr>
        <p:spPr bwMode="auto">
          <a:xfrm>
            <a:off x="777875" y="3552825"/>
            <a:ext cx="1203325" cy="1857375"/>
          </a:xfrm>
          <a:custGeom>
            <a:avLst/>
            <a:gdLst>
              <a:gd name="T0" fmla="*/ 6 w 758"/>
              <a:gd name="T1" fmla="*/ 2 h 1170"/>
              <a:gd name="T2" fmla="*/ 46 w 758"/>
              <a:gd name="T3" fmla="*/ 50 h 1170"/>
              <a:gd name="T4" fmla="*/ 94 w 758"/>
              <a:gd name="T5" fmla="*/ 114 h 1170"/>
              <a:gd name="T6" fmla="*/ 142 w 758"/>
              <a:gd name="T7" fmla="*/ 194 h 1170"/>
              <a:gd name="T8" fmla="*/ 182 w 758"/>
              <a:gd name="T9" fmla="*/ 314 h 1170"/>
              <a:gd name="T10" fmla="*/ 206 w 758"/>
              <a:gd name="T11" fmla="*/ 370 h 1170"/>
              <a:gd name="T12" fmla="*/ 262 w 758"/>
              <a:gd name="T13" fmla="*/ 610 h 1170"/>
              <a:gd name="T14" fmla="*/ 374 w 758"/>
              <a:gd name="T15" fmla="*/ 874 h 1170"/>
              <a:gd name="T16" fmla="*/ 422 w 758"/>
              <a:gd name="T17" fmla="*/ 938 h 1170"/>
              <a:gd name="T18" fmla="*/ 622 w 758"/>
              <a:gd name="T19" fmla="*/ 1050 h 1170"/>
              <a:gd name="T20" fmla="*/ 662 w 758"/>
              <a:gd name="T21" fmla="*/ 1090 h 1170"/>
              <a:gd name="T22" fmla="*/ 694 w 758"/>
              <a:gd name="T23" fmla="*/ 1114 h 1170"/>
              <a:gd name="T24" fmla="*/ 758 w 758"/>
              <a:gd name="T25" fmla="*/ 1170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8" h="1170">
                <a:moveTo>
                  <a:pt x="6" y="2"/>
                </a:moveTo>
                <a:cubicBezTo>
                  <a:pt x="23" y="52"/>
                  <a:pt x="0" y="0"/>
                  <a:pt x="46" y="50"/>
                </a:cubicBezTo>
                <a:cubicBezTo>
                  <a:pt x="64" y="70"/>
                  <a:pt x="94" y="114"/>
                  <a:pt x="94" y="114"/>
                </a:cubicBezTo>
                <a:cubicBezTo>
                  <a:pt x="105" y="147"/>
                  <a:pt x="124" y="165"/>
                  <a:pt x="142" y="194"/>
                </a:cubicBezTo>
                <a:cubicBezTo>
                  <a:pt x="167" y="233"/>
                  <a:pt x="162" y="273"/>
                  <a:pt x="182" y="314"/>
                </a:cubicBezTo>
                <a:cubicBezTo>
                  <a:pt x="196" y="342"/>
                  <a:pt x="198" y="343"/>
                  <a:pt x="206" y="370"/>
                </a:cubicBezTo>
                <a:cubicBezTo>
                  <a:pt x="228" y="446"/>
                  <a:pt x="218" y="544"/>
                  <a:pt x="262" y="610"/>
                </a:cubicBezTo>
                <a:cubicBezTo>
                  <a:pt x="282" y="690"/>
                  <a:pt x="316" y="816"/>
                  <a:pt x="374" y="874"/>
                </a:cubicBezTo>
                <a:cubicBezTo>
                  <a:pt x="385" y="906"/>
                  <a:pt x="394" y="919"/>
                  <a:pt x="422" y="938"/>
                </a:cubicBezTo>
                <a:cubicBezTo>
                  <a:pt x="468" y="1007"/>
                  <a:pt x="545" y="1031"/>
                  <a:pt x="622" y="1050"/>
                </a:cubicBezTo>
                <a:cubicBezTo>
                  <a:pt x="686" y="1093"/>
                  <a:pt x="609" y="1037"/>
                  <a:pt x="662" y="1090"/>
                </a:cubicBezTo>
                <a:cubicBezTo>
                  <a:pt x="671" y="1099"/>
                  <a:pt x="685" y="1105"/>
                  <a:pt x="694" y="1114"/>
                </a:cubicBezTo>
                <a:lnTo>
                  <a:pt x="758" y="1170"/>
                </a:lnTo>
              </a:path>
            </a:pathLst>
          </a:cu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50" name="Text Box 54">
            <a:extLst>
              <a:ext uri="{FF2B5EF4-FFF2-40B4-BE49-F238E27FC236}">
                <a16:creationId xmlns:a16="http://schemas.microsoft.com/office/drawing/2014/main" id="{5B0937FC-522E-A74A-A98B-D2C22630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5118100"/>
            <a:ext cx="36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0E023C-3170-4B4A-A469-3FABC957A42A}"/>
              </a:ext>
            </a:extLst>
          </p:cNvPr>
          <p:cNvGrpSpPr/>
          <p:nvPr/>
        </p:nvGrpSpPr>
        <p:grpSpPr>
          <a:xfrm>
            <a:off x="2908300" y="3886200"/>
            <a:ext cx="2578100" cy="1905000"/>
            <a:chOff x="2908300" y="3886200"/>
            <a:chExt cx="2578100" cy="1905000"/>
          </a:xfrm>
        </p:grpSpPr>
        <p:sp>
          <p:nvSpPr>
            <p:cNvPr id="311317" name="Oval 21">
              <a:extLst>
                <a:ext uri="{FF2B5EF4-FFF2-40B4-BE49-F238E27FC236}">
                  <a16:creationId xmlns:a16="http://schemas.microsoft.com/office/drawing/2014/main" id="{52413B5A-D26E-9F4E-83AB-72709E3A0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8862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8" name="Oval 22">
              <a:extLst>
                <a:ext uri="{FF2B5EF4-FFF2-40B4-BE49-F238E27FC236}">
                  <a16:creationId xmlns:a16="http://schemas.microsoft.com/office/drawing/2014/main" id="{6A06E6EA-77BF-484F-ABAF-9A61F1516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862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9" name="Oval 23">
              <a:extLst>
                <a:ext uri="{FF2B5EF4-FFF2-40B4-BE49-F238E27FC236}">
                  <a16:creationId xmlns:a16="http://schemas.microsoft.com/office/drawing/2014/main" id="{35956B45-202D-704F-8A5B-68E7AFA2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196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0" name="Oval 24">
              <a:extLst>
                <a:ext uri="{FF2B5EF4-FFF2-40B4-BE49-F238E27FC236}">
                  <a16:creationId xmlns:a16="http://schemas.microsoft.com/office/drawing/2014/main" id="{A7F93753-FA10-7647-9E46-57D3E9A8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1" name="Oval 25">
              <a:extLst>
                <a:ext uri="{FF2B5EF4-FFF2-40B4-BE49-F238E27FC236}">
                  <a16:creationId xmlns:a16="http://schemas.microsoft.com/office/drawing/2014/main" id="{E89D323B-D596-404E-A917-93312DA28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958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1322" name="AutoShape 26">
              <a:extLst>
                <a:ext uri="{FF2B5EF4-FFF2-40B4-BE49-F238E27FC236}">
                  <a16:creationId xmlns:a16="http://schemas.microsoft.com/office/drawing/2014/main" id="{F3E5F9A6-F615-3D4B-88BE-1BAB44BE71D7}"/>
                </a:ext>
              </a:extLst>
            </p:cNvPr>
            <p:cNvCxnSpPr>
              <a:cxnSpLocks noChangeShapeType="1"/>
              <a:stCxn id="311317" idx="6"/>
              <a:endCxn id="311318" idx="2"/>
            </p:cNvCxnSpPr>
            <p:nvPr/>
          </p:nvCxnSpPr>
          <p:spPr bwMode="auto">
            <a:xfrm>
              <a:off x="3671888" y="40005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3" name="AutoShape 27">
              <a:extLst>
                <a:ext uri="{FF2B5EF4-FFF2-40B4-BE49-F238E27FC236}">
                  <a16:creationId xmlns:a16="http://schemas.microsoft.com/office/drawing/2014/main" id="{B915986B-7B88-8B47-A62D-EF808A6788DA}"/>
                </a:ext>
              </a:extLst>
            </p:cNvPr>
            <p:cNvCxnSpPr>
              <a:cxnSpLocks noChangeShapeType="1"/>
              <a:stCxn id="311317" idx="3"/>
              <a:endCxn id="311321" idx="7"/>
            </p:cNvCxnSpPr>
            <p:nvPr/>
          </p:nvCxnSpPr>
          <p:spPr bwMode="auto">
            <a:xfrm flipH="1">
              <a:off x="3395663" y="4095750"/>
              <a:ext cx="66675" cy="419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4" name="AutoShape 28">
              <a:extLst>
                <a:ext uri="{FF2B5EF4-FFF2-40B4-BE49-F238E27FC236}">
                  <a16:creationId xmlns:a16="http://schemas.microsoft.com/office/drawing/2014/main" id="{0DFC01DF-FFA2-6E4D-AF06-E815AF2F65D0}"/>
                </a:ext>
              </a:extLst>
            </p:cNvPr>
            <p:cNvCxnSpPr>
              <a:cxnSpLocks noChangeShapeType="1"/>
              <a:stCxn id="311317" idx="5"/>
              <a:endCxn id="311320" idx="1"/>
            </p:cNvCxnSpPr>
            <p:nvPr/>
          </p:nvCxnSpPr>
          <p:spPr bwMode="auto">
            <a:xfrm>
              <a:off x="3624263" y="4095750"/>
              <a:ext cx="219075" cy="7239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5" name="AutoShape 29">
              <a:extLst>
                <a:ext uri="{FF2B5EF4-FFF2-40B4-BE49-F238E27FC236}">
                  <a16:creationId xmlns:a16="http://schemas.microsoft.com/office/drawing/2014/main" id="{039BE42F-7E55-8148-BD27-91097EFB086A}"/>
                </a:ext>
              </a:extLst>
            </p:cNvPr>
            <p:cNvCxnSpPr>
              <a:cxnSpLocks noChangeShapeType="1"/>
              <a:stCxn id="311317" idx="6"/>
              <a:endCxn id="311319" idx="2"/>
            </p:cNvCxnSpPr>
            <p:nvPr/>
          </p:nvCxnSpPr>
          <p:spPr bwMode="auto">
            <a:xfrm>
              <a:off x="3671888" y="4000500"/>
              <a:ext cx="733425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6" name="AutoShape 30">
              <a:extLst>
                <a:ext uri="{FF2B5EF4-FFF2-40B4-BE49-F238E27FC236}">
                  <a16:creationId xmlns:a16="http://schemas.microsoft.com/office/drawing/2014/main" id="{FCA6EF93-CCA1-A24B-AD42-C98985CFF6BF}"/>
                </a:ext>
              </a:extLst>
            </p:cNvPr>
            <p:cNvCxnSpPr>
              <a:cxnSpLocks noChangeShapeType="1"/>
              <a:stCxn id="311318" idx="4"/>
              <a:endCxn id="311319" idx="0"/>
            </p:cNvCxnSpPr>
            <p:nvPr/>
          </p:nvCxnSpPr>
          <p:spPr bwMode="auto">
            <a:xfrm>
              <a:off x="4381500" y="4129088"/>
              <a:ext cx="152400" cy="276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7" name="AutoShape 31">
              <a:extLst>
                <a:ext uri="{FF2B5EF4-FFF2-40B4-BE49-F238E27FC236}">
                  <a16:creationId xmlns:a16="http://schemas.microsoft.com/office/drawing/2014/main" id="{6A8F3500-CDEC-8442-B7F9-A9670CCA010E}"/>
                </a:ext>
              </a:extLst>
            </p:cNvPr>
            <p:cNvCxnSpPr>
              <a:cxnSpLocks noChangeShapeType="1"/>
              <a:stCxn id="311318" idx="2"/>
              <a:endCxn id="311320" idx="0"/>
            </p:cNvCxnSpPr>
            <p:nvPr/>
          </p:nvCxnSpPr>
          <p:spPr bwMode="auto">
            <a:xfrm flipH="1">
              <a:off x="3924300" y="4000500"/>
              <a:ext cx="328613" cy="7858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8" name="AutoShape 32">
              <a:extLst>
                <a:ext uri="{FF2B5EF4-FFF2-40B4-BE49-F238E27FC236}">
                  <a16:creationId xmlns:a16="http://schemas.microsoft.com/office/drawing/2014/main" id="{229F30ED-CAEC-974A-AA08-60FB89A30568}"/>
                </a:ext>
              </a:extLst>
            </p:cNvPr>
            <p:cNvCxnSpPr>
              <a:cxnSpLocks noChangeShapeType="1"/>
              <a:stCxn id="311321" idx="5"/>
              <a:endCxn id="311320" idx="2"/>
            </p:cNvCxnSpPr>
            <p:nvPr/>
          </p:nvCxnSpPr>
          <p:spPr bwMode="auto">
            <a:xfrm>
              <a:off x="3395663" y="4705350"/>
              <a:ext cx="400050" cy="2095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29" name="AutoShape 33">
              <a:extLst>
                <a:ext uri="{FF2B5EF4-FFF2-40B4-BE49-F238E27FC236}">
                  <a16:creationId xmlns:a16="http://schemas.microsoft.com/office/drawing/2014/main" id="{388F16F1-59AA-294D-9F6D-4D620B3A3F28}"/>
                </a:ext>
              </a:extLst>
            </p:cNvPr>
            <p:cNvCxnSpPr>
              <a:cxnSpLocks noChangeShapeType="1"/>
              <a:stCxn id="311320" idx="7"/>
              <a:endCxn id="311319" idx="3"/>
            </p:cNvCxnSpPr>
            <p:nvPr/>
          </p:nvCxnSpPr>
          <p:spPr bwMode="auto">
            <a:xfrm flipV="1">
              <a:off x="4005263" y="4629150"/>
              <a:ext cx="447675" cy="1905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30" name="AutoShape 34">
              <a:extLst>
                <a:ext uri="{FF2B5EF4-FFF2-40B4-BE49-F238E27FC236}">
                  <a16:creationId xmlns:a16="http://schemas.microsoft.com/office/drawing/2014/main" id="{83B3A921-B0A7-5441-B982-993BF72951CF}"/>
                </a:ext>
              </a:extLst>
            </p:cNvPr>
            <p:cNvCxnSpPr>
              <a:cxnSpLocks noChangeShapeType="1"/>
              <a:stCxn id="311321" idx="6"/>
              <a:endCxn id="311319" idx="2"/>
            </p:cNvCxnSpPr>
            <p:nvPr/>
          </p:nvCxnSpPr>
          <p:spPr bwMode="auto">
            <a:xfrm flipV="1">
              <a:off x="3443288" y="4533900"/>
              <a:ext cx="962025" cy="76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31" name="AutoShape 35">
              <a:extLst>
                <a:ext uri="{FF2B5EF4-FFF2-40B4-BE49-F238E27FC236}">
                  <a16:creationId xmlns:a16="http://schemas.microsoft.com/office/drawing/2014/main" id="{33639D05-356A-BB41-A837-499365295D9A}"/>
                </a:ext>
              </a:extLst>
            </p:cNvPr>
            <p:cNvCxnSpPr>
              <a:cxnSpLocks noChangeShapeType="1"/>
              <a:stCxn id="311318" idx="2"/>
              <a:endCxn id="311321" idx="6"/>
            </p:cNvCxnSpPr>
            <p:nvPr/>
          </p:nvCxnSpPr>
          <p:spPr bwMode="auto">
            <a:xfrm flipH="1">
              <a:off x="3443288" y="4000500"/>
              <a:ext cx="809625" cy="609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1332" name="Oval 36">
              <a:extLst>
                <a:ext uri="{FF2B5EF4-FFF2-40B4-BE49-F238E27FC236}">
                  <a16:creationId xmlns:a16="http://schemas.microsoft.com/office/drawing/2014/main" id="{81B9A773-76A7-334D-A156-B1348171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864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3" name="Oval 37">
              <a:extLst>
                <a:ext uri="{FF2B5EF4-FFF2-40B4-BE49-F238E27FC236}">
                  <a16:creationId xmlns:a16="http://schemas.microsoft.com/office/drawing/2014/main" id="{2A7D4587-1537-4142-B7E4-C1994A2E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5626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4" name="Oval 38">
              <a:extLst>
                <a:ext uri="{FF2B5EF4-FFF2-40B4-BE49-F238E27FC236}">
                  <a16:creationId xmlns:a16="http://schemas.microsoft.com/office/drawing/2014/main" id="{069ED9D5-6BB4-6740-90F2-349B01C7E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4102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5" name="Oval 39">
              <a:extLst>
                <a:ext uri="{FF2B5EF4-FFF2-40B4-BE49-F238E27FC236}">
                  <a16:creationId xmlns:a16="http://schemas.microsoft.com/office/drawing/2014/main" id="{E8806078-982B-CD4C-B9E3-EF14B99D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1910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6" name="Oval 40">
              <a:extLst>
                <a:ext uri="{FF2B5EF4-FFF2-40B4-BE49-F238E27FC236}">
                  <a16:creationId xmlns:a16="http://schemas.microsoft.com/office/drawing/2014/main" id="{1AF736D7-4AA5-1444-91BB-0C1104F4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8768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7" name="Oval 41">
              <a:extLst>
                <a:ext uri="{FF2B5EF4-FFF2-40B4-BE49-F238E27FC236}">
                  <a16:creationId xmlns:a16="http://schemas.microsoft.com/office/drawing/2014/main" id="{C2DD593C-1575-ED41-87E6-ED92236F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495800"/>
              <a:ext cx="228600" cy="2286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1338" name="AutoShape 42">
              <a:extLst>
                <a:ext uri="{FF2B5EF4-FFF2-40B4-BE49-F238E27FC236}">
                  <a16:creationId xmlns:a16="http://schemas.microsoft.com/office/drawing/2014/main" id="{99B11FF8-0705-6A49-BC83-21F88E5A9920}"/>
                </a:ext>
              </a:extLst>
            </p:cNvPr>
            <p:cNvCxnSpPr>
              <a:cxnSpLocks noChangeShapeType="1"/>
              <a:stCxn id="311320" idx="3"/>
              <a:endCxn id="311332" idx="0"/>
            </p:cNvCxnSpPr>
            <p:nvPr/>
          </p:nvCxnSpPr>
          <p:spPr bwMode="auto">
            <a:xfrm flipH="1">
              <a:off x="3695700" y="5010150"/>
              <a:ext cx="147638" cy="4619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40" name="AutoShape 44">
              <a:extLst>
                <a:ext uri="{FF2B5EF4-FFF2-40B4-BE49-F238E27FC236}">
                  <a16:creationId xmlns:a16="http://schemas.microsoft.com/office/drawing/2014/main" id="{4937D9C5-35CE-E149-8D33-0FF409E1760E}"/>
                </a:ext>
              </a:extLst>
            </p:cNvPr>
            <p:cNvCxnSpPr>
              <a:cxnSpLocks noChangeShapeType="1"/>
              <a:stCxn id="311320" idx="4"/>
              <a:endCxn id="311333" idx="0"/>
            </p:cNvCxnSpPr>
            <p:nvPr/>
          </p:nvCxnSpPr>
          <p:spPr bwMode="auto">
            <a:xfrm>
              <a:off x="3924300" y="5043488"/>
              <a:ext cx="7620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41" name="AutoShape 45">
              <a:extLst>
                <a:ext uri="{FF2B5EF4-FFF2-40B4-BE49-F238E27FC236}">
                  <a16:creationId xmlns:a16="http://schemas.microsoft.com/office/drawing/2014/main" id="{C204D909-ED31-CE4C-800C-365EC0E1EC37}"/>
                </a:ext>
              </a:extLst>
            </p:cNvPr>
            <p:cNvCxnSpPr>
              <a:cxnSpLocks noChangeShapeType="1"/>
              <a:stCxn id="311320" idx="5"/>
              <a:endCxn id="311334" idx="1"/>
            </p:cNvCxnSpPr>
            <p:nvPr/>
          </p:nvCxnSpPr>
          <p:spPr bwMode="auto">
            <a:xfrm>
              <a:off x="4005263" y="5010150"/>
              <a:ext cx="219075" cy="419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42" name="AutoShape 46">
              <a:extLst>
                <a:ext uri="{FF2B5EF4-FFF2-40B4-BE49-F238E27FC236}">
                  <a16:creationId xmlns:a16="http://schemas.microsoft.com/office/drawing/2014/main" id="{C1E65254-F536-BA4C-9495-B9B4D4470228}"/>
                </a:ext>
              </a:extLst>
            </p:cNvPr>
            <p:cNvCxnSpPr>
              <a:cxnSpLocks noChangeShapeType="1"/>
              <a:stCxn id="311319" idx="5"/>
              <a:endCxn id="311336" idx="2"/>
            </p:cNvCxnSpPr>
            <p:nvPr/>
          </p:nvCxnSpPr>
          <p:spPr bwMode="auto">
            <a:xfrm>
              <a:off x="4614863" y="4629150"/>
              <a:ext cx="476250" cy="3619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43" name="AutoShape 47">
              <a:extLst>
                <a:ext uri="{FF2B5EF4-FFF2-40B4-BE49-F238E27FC236}">
                  <a16:creationId xmlns:a16="http://schemas.microsoft.com/office/drawing/2014/main" id="{CAD8EAA9-8D05-B44E-8B38-81815A7142AF}"/>
                </a:ext>
              </a:extLst>
            </p:cNvPr>
            <p:cNvCxnSpPr>
              <a:cxnSpLocks noChangeShapeType="1"/>
              <a:stCxn id="311319" idx="6"/>
              <a:endCxn id="311337" idx="2"/>
            </p:cNvCxnSpPr>
            <p:nvPr/>
          </p:nvCxnSpPr>
          <p:spPr bwMode="auto">
            <a:xfrm>
              <a:off x="4662488" y="4533900"/>
              <a:ext cx="581025" cy="76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346" name="AutoShape 50">
              <a:extLst>
                <a:ext uri="{FF2B5EF4-FFF2-40B4-BE49-F238E27FC236}">
                  <a16:creationId xmlns:a16="http://schemas.microsoft.com/office/drawing/2014/main" id="{D97C340D-BAFD-844C-8C14-00378F607317}"/>
                </a:ext>
              </a:extLst>
            </p:cNvPr>
            <p:cNvCxnSpPr>
              <a:cxnSpLocks noChangeShapeType="1"/>
              <a:stCxn id="311319" idx="7"/>
              <a:endCxn id="311335" idx="2"/>
            </p:cNvCxnSpPr>
            <p:nvPr/>
          </p:nvCxnSpPr>
          <p:spPr bwMode="auto">
            <a:xfrm flipV="1">
              <a:off x="4614863" y="4305300"/>
              <a:ext cx="476250" cy="133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1349" name="Freeform 53">
              <a:extLst>
                <a:ext uri="{FF2B5EF4-FFF2-40B4-BE49-F238E27FC236}">
                  <a16:creationId xmlns:a16="http://schemas.microsoft.com/office/drawing/2014/main" id="{2C7F136C-31B4-7040-A788-C395F173F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067300"/>
              <a:ext cx="1079500" cy="180975"/>
            </a:xfrm>
            <a:custGeom>
              <a:avLst/>
              <a:gdLst>
                <a:gd name="T0" fmla="*/ 0 w 680"/>
                <a:gd name="T1" fmla="*/ 56 h 114"/>
                <a:gd name="T2" fmla="*/ 248 w 680"/>
                <a:gd name="T3" fmla="*/ 88 h 114"/>
                <a:gd name="T4" fmla="*/ 680 w 680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0" h="114">
                  <a:moveTo>
                    <a:pt x="0" y="56"/>
                  </a:moveTo>
                  <a:cubicBezTo>
                    <a:pt x="85" y="73"/>
                    <a:pt x="161" y="82"/>
                    <a:pt x="248" y="88"/>
                  </a:cubicBezTo>
                  <a:cubicBezTo>
                    <a:pt x="395" y="84"/>
                    <a:pt x="566" y="114"/>
                    <a:pt x="680" y="0"/>
                  </a:cubicBezTo>
                </a:path>
              </a:pathLst>
            </a:custGeom>
            <a:noFill/>
            <a:ln w="158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51" name="Text Box 55">
              <a:extLst>
                <a:ext uri="{FF2B5EF4-FFF2-40B4-BE49-F238E27FC236}">
                  <a16:creationId xmlns:a16="http://schemas.microsoft.com/office/drawing/2014/main" id="{597CD68C-172D-D249-BF37-5789AA30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300" y="4953000"/>
              <a:ext cx="36830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5CFD6A-2E91-E84E-B2D5-2A302EBC147B}"/>
              </a:ext>
            </a:extLst>
          </p:cNvPr>
          <p:cNvSpPr txBox="1"/>
          <p:nvPr/>
        </p:nvSpPr>
        <p:spPr>
          <a:xfrm>
            <a:off x="-22984" y="6023389"/>
            <a:ext cx="9166984" cy="830997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+mn-lt"/>
              </a:rPr>
              <a:t>D. Chakrabarti, Y. Zhan, D. Blandford, C. Faloutsos and G. </a:t>
            </a:r>
            <a:r>
              <a:rPr lang="en-US" sz="2400" dirty="0" err="1">
                <a:latin typeface="+mn-lt"/>
              </a:rPr>
              <a:t>Blelloch</a:t>
            </a:r>
            <a:r>
              <a:rPr lang="en-US" sz="2400" dirty="0">
                <a:latin typeface="+mn-lt"/>
              </a:rPr>
              <a:t>:  </a:t>
            </a:r>
            <a:r>
              <a:rPr lang="en-US" sz="2400" i="1" dirty="0" err="1">
                <a:latin typeface="+mn-lt"/>
              </a:rPr>
              <a:t>NetMine</a:t>
            </a:r>
            <a:r>
              <a:rPr lang="en-US" sz="2400" i="1" dirty="0">
                <a:latin typeface="+mn-lt"/>
              </a:rPr>
              <a:t>: New Mining Tools for Large Graphs</a:t>
            </a:r>
            <a:r>
              <a:rPr lang="en-US" sz="2400" dirty="0">
                <a:latin typeface="+mn-lt"/>
              </a:rPr>
              <a:t>, in SDM 2004 Workshop</a:t>
            </a:r>
          </a:p>
        </p:txBody>
      </p:sp>
      <p:pic>
        <p:nvPicPr>
          <p:cNvPr id="57" name="Graphic 56" descr="Warning">
            <a:extLst>
              <a:ext uri="{FF2B5EF4-FFF2-40B4-BE49-F238E27FC236}">
                <a16:creationId xmlns:a16="http://schemas.microsoft.com/office/drawing/2014/main" id="{59C91E45-4822-934B-AF97-0F5DD929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657" y="497957"/>
            <a:ext cx="909085" cy="9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7232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48FF8B4-2DFA-E846-AA91-1C4689CF2231}"/>
              </a:ext>
            </a:extLst>
          </p:cNvPr>
          <p:cNvSpPr/>
          <p:nvPr/>
        </p:nvSpPr>
        <p:spPr bwMode="auto">
          <a:xfrm>
            <a:off x="298892" y="2763823"/>
            <a:ext cx="1072707" cy="929793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76D772-05C3-AE45-81F2-9E7AD40120C6}"/>
              </a:ext>
            </a:extLst>
          </p:cNvPr>
          <p:cNvSpPr/>
          <p:nvPr/>
        </p:nvSpPr>
        <p:spPr bwMode="auto">
          <a:xfrm>
            <a:off x="4468253" y="3141832"/>
            <a:ext cx="995649" cy="2260375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53C093-B627-2F49-8F8E-B92F7314CCB3}"/>
              </a:ext>
            </a:extLst>
          </p:cNvPr>
          <p:cNvSpPr/>
          <p:nvPr/>
        </p:nvSpPr>
        <p:spPr bwMode="auto">
          <a:xfrm>
            <a:off x="2841104" y="3141832"/>
            <a:ext cx="1223201" cy="2236401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B1C73CC9-5042-6C46-96A2-2B42A09F7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Short answer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B70673BD-D2A0-5D44-9073-14245CBE6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METIS [</a:t>
            </a:r>
            <a:r>
              <a:rPr lang="en-US" altLang="en-US" dirty="0" err="1"/>
              <a:t>Karypis</a:t>
            </a:r>
            <a:r>
              <a:rPr lang="en-US" altLang="en-US" dirty="0"/>
              <a:t>, Kumar]</a:t>
            </a:r>
          </a:p>
          <a:p>
            <a:r>
              <a:rPr lang="en-US" altLang="en-US" dirty="0"/>
              <a:t>(but: maybe NO good cuts exist!)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07704B5-888C-E44E-8B31-4CDC90D0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E79D3C0-5AB9-8043-817C-F2A653F6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B34AA3C-5253-3A41-914E-D57B040C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P2-</a:t>
            </a:r>
            <a:fld id="{D11ED0FB-9685-274E-9817-B22EF3F540F4}" type="slidenum">
              <a:rPr lang="en-US" altLang="en-US"/>
              <a:pPr/>
              <a:t>106</a:t>
            </a:fld>
            <a:endParaRPr lang="en-US" alt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A0973D-FCFC-6047-AB4F-113EFE556206}"/>
              </a:ext>
            </a:extLst>
          </p:cNvPr>
          <p:cNvGrpSpPr/>
          <p:nvPr/>
        </p:nvGrpSpPr>
        <p:grpSpPr>
          <a:xfrm>
            <a:off x="2930811" y="3669946"/>
            <a:ext cx="2390217" cy="1210342"/>
            <a:chOff x="7701643" y="4081081"/>
            <a:chExt cx="1201114" cy="60821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1F4FF36-E4AE-B64F-AB59-B82DBFDDC19F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956F6E-A707-8D46-BAC0-1C75F9F7CA5C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82A2272-75EE-C247-971A-AE4A86625BCD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CE32E4-8B7B-2F4C-912B-13DDF6058C51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93312BC-FFC5-0A44-A228-86B22B27E255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1EFD02-A597-9E47-85AA-0523741E4889}"/>
                </a:ext>
              </a:extLst>
            </p:cNvPr>
            <p:cNvCxnSpPr>
              <a:cxnSpLocks/>
              <a:stCxn id="65" idx="6"/>
              <a:endCxn id="67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40A27A-01EA-BF4E-BAAC-294A0346926A}"/>
                </a:ext>
              </a:extLst>
            </p:cNvPr>
            <p:cNvCxnSpPr>
              <a:stCxn id="65" idx="5"/>
              <a:endCxn id="69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7CA77F-0EEA-D947-AA4E-152BAD927AFB}"/>
                </a:ext>
              </a:extLst>
            </p:cNvPr>
            <p:cNvCxnSpPr>
              <a:stCxn id="65" idx="3"/>
              <a:endCxn id="68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770D57-AE04-F749-A871-E2F65BA62D9E}"/>
                </a:ext>
              </a:extLst>
            </p:cNvPr>
            <p:cNvCxnSpPr>
              <a:cxnSpLocks/>
              <a:stCxn id="65" idx="1"/>
              <a:endCxn id="66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7F7A8E-9EE0-FC41-A799-C3AF186F3C3F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C0779-3F07-364F-9A59-8D859AB44963}"/>
                </a:ext>
              </a:extLst>
            </p:cNvPr>
            <p:cNvCxnSpPr>
              <a:stCxn id="67" idx="4"/>
              <a:endCxn id="69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E698EE-50BA-EA4C-9A5A-466677AE8F89}"/>
                </a:ext>
              </a:extLst>
            </p:cNvPr>
            <p:cNvCxnSpPr>
              <a:stCxn id="68" idx="6"/>
              <a:endCxn id="69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BB548E-66D2-1145-B7FE-A23BA73A9EE8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A4F6ED-7302-FB42-ADC9-A14589E663B4}"/>
                </a:ext>
              </a:extLst>
            </p:cNvPr>
            <p:cNvCxnSpPr>
              <a:stCxn id="66" idx="5"/>
              <a:endCxn id="69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0A6F50-3CE3-6641-9042-2CA24F880B2F}"/>
                </a:ext>
              </a:extLst>
            </p:cNvPr>
            <p:cNvCxnSpPr>
              <a:stCxn id="67" idx="4"/>
              <a:endCxn id="68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94F7E53-CBAB-2A41-8E85-22D3FFC4E716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05ED9C-F998-CC4F-917D-28B2763E82AE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BA824E1-805D-5646-A3C6-7B04CC132B2B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50C566B-81C6-CF44-90A9-438AE3293DE0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19B0FD-6029-484E-9B66-F033A4F51777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E05850-04D4-784A-9485-3FDD0E953383}"/>
                </a:ext>
              </a:extLst>
            </p:cNvPr>
            <p:cNvCxnSpPr>
              <a:cxnSpLocks/>
              <a:stCxn id="81" idx="4"/>
              <a:endCxn id="83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7E2287-C259-054A-8414-2AD393A0F67B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1377FA4-A22E-364B-ACF6-8E61D9DD336F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71458B9-AE3A-6C41-9D15-28E2807435CA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A05F0-95F3-D444-A7C0-A159EE111089}"/>
                </a:ext>
              </a:extLst>
            </p:cNvPr>
            <p:cNvCxnSpPr>
              <a:cxnSpLocks/>
              <a:stCxn id="81" idx="3"/>
              <a:endCxn id="82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FAC03B-F7E6-7247-A347-B1D46C4A3FAA}"/>
                </a:ext>
              </a:extLst>
            </p:cNvPr>
            <p:cNvCxnSpPr>
              <a:stCxn id="67" idx="6"/>
              <a:endCxn id="80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4" name="Lightning Bolt 63">
            <a:extLst>
              <a:ext uri="{FF2B5EF4-FFF2-40B4-BE49-F238E27FC236}">
                <a16:creationId xmlns:a16="http://schemas.microsoft.com/office/drawing/2014/main" id="{9E40E23F-01E5-EF4A-B9CF-1CFA0F9725D2}"/>
              </a:ext>
            </a:extLst>
          </p:cNvPr>
          <p:cNvSpPr/>
          <p:nvPr/>
        </p:nvSpPr>
        <p:spPr bwMode="auto">
          <a:xfrm>
            <a:off x="4069551" y="3770190"/>
            <a:ext cx="395308" cy="615985"/>
          </a:xfrm>
          <a:prstGeom prst="lightningBol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224012-0F83-9E48-AEFC-F28BE4472345}"/>
              </a:ext>
            </a:extLst>
          </p:cNvPr>
          <p:cNvGrpSpPr>
            <a:grpSpLocks noChangeAspect="1"/>
          </p:cNvGrpSpPr>
          <p:nvPr/>
        </p:nvGrpSpPr>
        <p:grpSpPr>
          <a:xfrm>
            <a:off x="373787" y="3885048"/>
            <a:ext cx="1331596" cy="1109663"/>
            <a:chOff x="3200400" y="3886200"/>
            <a:chExt cx="2286000" cy="1905000"/>
          </a:xfrm>
        </p:grpSpPr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7B473527-AE35-9348-8269-8CDF6662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2">
              <a:extLst>
                <a:ext uri="{FF2B5EF4-FFF2-40B4-BE49-F238E27FC236}">
                  <a16:creationId xmlns:a16="http://schemas.microsoft.com/office/drawing/2014/main" id="{F1743097-DBD9-3F4D-8846-0FFE7494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23">
              <a:extLst>
                <a:ext uri="{FF2B5EF4-FFF2-40B4-BE49-F238E27FC236}">
                  <a16:creationId xmlns:a16="http://schemas.microsoft.com/office/drawing/2014/main" id="{DCA0F3EF-B4CD-374D-A6EE-5F827C6B8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19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0F8F079F-0685-8C4C-97D4-7358011B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25">
              <a:extLst>
                <a:ext uri="{FF2B5EF4-FFF2-40B4-BE49-F238E27FC236}">
                  <a16:creationId xmlns:a16="http://schemas.microsoft.com/office/drawing/2014/main" id="{7CF108AD-4F8B-F140-8BAF-586E921A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" name="AutoShape 26">
              <a:extLst>
                <a:ext uri="{FF2B5EF4-FFF2-40B4-BE49-F238E27FC236}">
                  <a16:creationId xmlns:a16="http://schemas.microsoft.com/office/drawing/2014/main" id="{1559CFAB-94D7-9B4B-AF44-FEA29470F849}"/>
                </a:ext>
              </a:extLst>
            </p:cNvPr>
            <p:cNvCxnSpPr>
              <a:cxnSpLocks noChangeShapeType="1"/>
              <a:stCxn id="40" idx="6"/>
              <a:endCxn id="41" idx="2"/>
            </p:cNvCxnSpPr>
            <p:nvPr/>
          </p:nvCxnSpPr>
          <p:spPr bwMode="auto">
            <a:xfrm>
              <a:off x="3671888" y="40005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27">
              <a:extLst>
                <a:ext uri="{FF2B5EF4-FFF2-40B4-BE49-F238E27FC236}">
                  <a16:creationId xmlns:a16="http://schemas.microsoft.com/office/drawing/2014/main" id="{A85496D0-D85B-9F44-9DFA-B4DCE65DE471}"/>
                </a:ext>
              </a:extLst>
            </p:cNvPr>
            <p:cNvCxnSpPr>
              <a:cxnSpLocks noChangeShapeType="1"/>
              <a:stCxn id="40" idx="3"/>
              <a:endCxn id="44" idx="7"/>
            </p:cNvCxnSpPr>
            <p:nvPr/>
          </p:nvCxnSpPr>
          <p:spPr bwMode="auto">
            <a:xfrm flipH="1">
              <a:off x="3395663" y="4095750"/>
              <a:ext cx="66675" cy="419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28">
              <a:extLst>
                <a:ext uri="{FF2B5EF4-FFF2-40B4-BE49-F238E27FC236}">
                  <a16:creationId xmlns:a16="http://schemas.microsoft.com/office/drawing/2014/main" id="{85F5401F-CA37-C843-B303-81273BBDA393}"/>
                </a:ext>
              </a:extLst>
            </p:cNvPr>
            <p:cNvCxnSpPr>
              <a:cxnSpLocks noChangeShapeType="1"/>
              <a:stCxn id="40" idx="5"/>
              <a:endCxn id="43" idx="1"/>
            </p:cNvCxnSpPr>
            <p:nvPr/>
          </p:nvCxnSpPr>
          <p:spPr bwMode="auto">
            <a:xfrm>
              <a:off x="3624263" y="4095750"/>
              <a:ext cx="219075" cy="7239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9">
              <a:extLst>
                <a:ext uri="{FF2B5EF4-FFF2-40B4-BE49-F238E27FC236}">
                  <a16:creationId xmlns:a16="http://schemas.microsoft.com/office/drawing/2014/main" id="{E9877FF8-4A14-3A40-B3E9-A69D7A8E2DB6}"/>
                </a:ext>
              </a:extLst>
            </p:cNvPr>
            <p:cNvCxnSpPr>
              <a:cxnSpLocks noChangeShapeType="1"/>
              <a:stCxn id="40" idx="6"/>
              <a:endCxn id="42" idx="2"/>
            </p:cNvCxnSpPr>
            <p:nvPr/>
          </p:nvCxnSpPr>
          <p:spPr bwMode="auto">
            <a:xfrm>
              <a:off x="3671888" y="4000500"/>
              <a:ext cx="733425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30">
              <a:extLst>
                <a:ext uri="{FF2B5EF4-FFF2-40B4-BE49-F238E27FC236}">
                  <a16:creationId xmlns:a16="http://schemas.microsoft.com/office/drawing/2014/main" id="{0EBF8125-8C13-2041-88AB-58BF97C5C79B}"/>
                </a:ext>
              </a:extLst>
            </p:cNvPr>
            <p:cNvCxnSpPr>
              <a:cxnSpLocks noChangeShapeType="1"/>
              <a:stCxn id="41" idx="4"/>
              <a:endCxn id="42" idx="0"/>
            </p:cNvCxnSpPr>
            <p:nvPr/>
          </p:nvCxnSpPr>
          <p:spPr bwMode="auto">
            <a:xfrm>
              <a:off x="4381500" y="4129088"/>
              <a:ext cx="152400" cy="276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31">
              <a:extLst>
                <a:ext uri="{FF2B5EF4-FFF2-40B4-BE49-F238E27FC236}">
                  <a16:creationId xmlns:a16="http://schemas.microsoft.com/office/drawing/2014/main" id="{7E2753E4-7D0B-9041-911B-97DBBFB95718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flipH="1">
              <a:off x="3924300" y="4000500"/>
              <a:ext cx="328613" cy="7858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32">
              <a:extLst>
                <a:ext uri="{FF2B5EF4-FFF2-40B4-BE49-F238E27FC236}">
                  <a16:creationId xmlns:a16="http://schemas.microsoft.com/office/drawing/2014/main" id="{B1BD0C39-8381-F749-81FE-5F0064E1D4BA}"/>
                </a:ext>
              </a:extLst>
            </p:cNvPr>
            <p:cNvCxnSpPr>
              <a:cxnSpLocks noChangeShapeType="1"/>
              <a:stCxn id="44" idx="5"/>
              <a:endCxn id="43" idx="2"/>
            </p:cNvCxnSpPr>
            <p:nvPr/>
          </p:nvCxnSpPr>
          <p:spPr bwMode="auto">
            <a:xfrm>
              <a:off x="3395663" y="4705350"/>
              <a:ext cx="400050" cy="2095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33">
              <a:extLst>
                <a:ext uri="{FF2B5EF4-FFF2-40B4-BE49-F238E27FC236}">
                  <a16:creationId xmlns:a16="http://schemas.microsoft.com/office/drawing/2014/main" id="{AF6D2AC0-6CA3-554D-B371-8851E7F32B97}"/>
                </a:ext>
              </a:extLst>
            </p:cNvPr>
            <p:cNvCxnSpPr>
              <a:cxnSpLocks noChangeShapeType="1"/>
              <a:stCxn id="43" idx="7"/>
              <a:endCxn id="42" idx="3"/>
            </p:cNvCxnSpPr>
            <p:nvPr/>
          </p:nvCxnSpPr>
          <p:spPr bwMode="auto">
            <a:xfrm flipV="1">
              <a:off x="4005263" y="4629150"/>
              <a:ext cx="447675" cy="1905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34">
              <a:extLst>
                <a:ext uri="{FF2B5EF4-FFF2-40B4-BE49-F238E27FC236}">
                  <a16:creationId xmlns:a16="http://schemas.microsoft.com/office/drawing/2014/main" id="{22673A99-15D2-464A-8886-332ECED9B14A}"/>
                </a:ext>
              </a:extLst>
            </p:cNvPr>
            <p:cNvCxnSpPr>
              <a:cxnSpLocks noChangeShapeType="1"/>
              <a:stCxn id="44" idx="6"/>
              <a:endCxn id="42" idx="2"/>
            </p:cNvCxnSpPr>
            <p:nvPr/>
          </p:nvCxnSpPr>
          <p:spPr bwMode="auto">
            <a:xfrm flipV="1">
              <a:off x="3443288" y="4533900"/>
              <a:ext cx="962025" cy="76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5">
              <a:extLst>
                <a:ext uri="{FF2B5EF4-FFF2-40B4-BE49-F238E27FC236}">
                  <a16:creationId xmlns:a16="http://schemas.microsoft.com/office/drawing/2014/main" id="{7EE6A338-8D52-3347-971B-ECA325EA6373}"/>
                </a:ext>
              </a:extLst>
            </p:cNvPr>
            <p:cNvCxnSpPr>
              <a:cxnSpLocks noChangeShapeType="1"/>
              <a:stCxn id="41" idx="2"/>
              <a:endCxn id="44" idx="6"/>
            </p:cNvCxnSpPr>
            <p:nvPr/>
          </p:nvCxnSpPr>
          <p:spPr bwMode="auto">
            <a:xfrm flipH="1">
              <a:off x="3443288" y="4000500"/>
              <a:ext cx="809625" cy="609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36">
              <a:extLst>
                <a:ext uri="{FF2B5EF4-FFF2-40B4-BE49-F238E27FC236}">
                  <a16:creationId xmlns:a16="http://schemas.microsoft.com/office/drawing/2014/main" id="{E9C4632A-71F6-7F4D-B852-9BA5DC63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86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7">
              <a:extLst>
                <a:ext uri="{FF2B5EF4-FFF2-40B4-BE49-F238E27FC236}">
                  <a16:creationId xmlns:a16="http://schemas.microsoft.com/office/drawing/2014/main" id="{C07B084B-3C4C-A141-8896-D5397DFA6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562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8">
              <a:extLst>
                <a:ext uri="{FF2B5EF4-FFF2-40B4-BE49-F238E27FC236}">
                  <a16:creationId xmlns:a16="http://schemas.microsoft.com/office/drawing/2014/main" id="{BE78CD0E-A62A-A74F-997E-14CFFFB7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9">
              <a:extLst>
                <a:ext uri="{FF2B5EF4-FFF2-40B4-BE49-F238E27FC236}">
                  <a16:creationId xmlns:a16="http://schemas.microsoft.com/office/drawing/2014/main" id="{C92E3A10-54A4-0841-98D7-574D4CE1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0">
              <a:extLst>
                <a:ext uri="{FF2B5EF4-FFF2-40B4-BE49-F238E27FC236}">
                  <a16:creationId xmlns:a16="http://schemas.microsoft.com/office/drawing/2014/main" id="{D943CFC6-08F9-DC42-8A7E-2F27198BD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876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41">
              <a:extLst>
                <a:ext uri="{FF2B5EF4-FFF2-40B4-BE49-F238E27FC236}">
                  <a16:creationId xmlns:a16="http://schemas.microsoft.com/office/drawing/2014/main" id="{179755D8-CADC-AB41-B9BD-BE69835A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1" name="AutoShape 42">
              <a:extLst>
                <a:ext uri="{FF2B5EF4-FFF2-40B4-BE49-F238E27FC236}">
                  <a16:creationId xmlns:a16="http://schemas.microsoft.com/office/drawing/2014/main" id="{937B7BF2-8383-6B40-B7C0-BE0BE2BDF3A3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/>
          </p:nvCxnSpPr>
          <p:spPr bwMode="auto">
            <a:xfrm flipH="1">
              <a:off x="3695700" y="5010150"/>
              <a:ext cx="147638" cy="4619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44">
              <a:extLst>
                <a:ext uri="{FF2B5EF4-FFF2-40B4-BE49-F238E27FC236}">
                  <a16:creationId xmlns:a16="http://schemas.microsoft.com/office/drawing/2014/main" id="{0EBAE50C-EBDB-CA4B-8A9E-2714B902A4C3}"/>
                </a:ext>
              </a:extLst>
            </p:cNvPr>
            <p:cNvCxnSpPr>
              <a:cxnSpLocks noChangeShapeType="1"/>
              <a:stCxn id="43" idx="4"/>
              <a:endCxn id="56" idx="0"/>
            </p:cNvCxnSpPr>
            <p:nvPr/>
          </p:nvCxnSpPr>
          <p:spPr bwMode="auto">
            <a:xfrm>
              <a:off x="3924300" y="5043488"/>
              <a:ext cx="7620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45">
              <a:extLst>
                <a:ext uri="{FF2B5EF4-FFF2-40B4-BE49-F238E27FC236}">
                  <a16:creationId xmlns:a16="http://schemas.microsoft.com/office/drawing/2014/main" id="{E00A3125-A72B-544F-B1A5-C99791EE5E4F}"/>
                </a:ext>
              </a:extLst>
            </p:cNvPr>
            <p:cNvCxnSpPr>
              <a:cxnSpLocks noChangeShapeType="1"/>
              <a:stCxn id="43" idx="5"/>
              <a:endCxn id="57" idx="1"/>
            </p:cNvCxnSpPr>
            <p:nvPr/>
          </p:nvCxnSpPr>
          <p:spPr bwMode="auto">
            <a:xfrm>
              <a:off x="4005263" y="5010150"/>
              <a:ext cx="219075" cy="419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46">
              <a:extLst>
                <a:ext uri="{FF2B5EF4-FFF2-40B4-BE49-F238E27FC236}">
                  <a16:creationId xmlns:a16="http://schemas.microsoft.com/office/drawing/2014/main" id="{B776DD63-818F-C440-BAB5-E32E0E094DA3}"/>
                </a:ext>
              </a:extLst>
            </p:cNvPr>
            <p:cNvCxnSpPr>
              <a:cxnSpLocks noChangeShapeType="1"/>
              <a:stCxn id="42" idx="5"/>
              <a:endCxn id="59" idx="2"/>
            </p:cNvCxnSpPr>
            <p:nvPr/>
          </p:nvCxnSpPr>
          <p:spPr bwMode="auto">
            <a:xfrm>
              <a:off x="4614863" y="4629150"/>
              <a:ext cx="476250" cy="3619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47">
              <a:extLst>
                <a:ext uri="{FF2B5EF4-FFF2-40B4-BE49-F238E27FC236}">
                  <a16:creationId xmlns:a16="http://schemas.microsoft.com/office/drawing/2014/main" id="{6B2D4BD1-E9DD-584A-8BEF-7648B79E5AA6}"/>
                </a:ext>
              </a:extLst>
            </p:cNvPr>
            <p:cNvCxnSpPr>
              <a:cxnSpLocks noChangeShapeType="1"/>
              <a:stCxn id="42" idx="6"/>
              <a:endCxn id="60" idx="2"/>
            </p:cNvCxnSpPr>
            <p:nvPr/>
          </p:nvCxnSpPr>
          <p:spPr bwMode="auto">
            <a:xfrm>
              <a:off x="4662488" y="4533900"/>
              <a:ext cx="581025" cy="76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AutoShape 50">
              <a:extLst>
                <a:ext uri="{FF2B5EF4-FFF2-40B4-BE49-F238E27FC236}">
                  <a16:creationId xmlns:a16="http://schemas.microsoft.com/office/drawing/2014/main" id="{1E4DEE38-61B1-AB44-B679-BA94F7FEE3CD}"/>
                </a:ext>
              </a:extLst>
            </p:cNvPr>
            <p:cNvCxnSpPr>
              <a:cxnSpLocks noChangeShapeType="1"/>
              <a:stCxn id="42" idx="7"/>
              <a:endCxn id="58" idx="2"/>
            </p:cNvCxnSpPr>
            <p:nvPr/>
          </p:nvCxnSpPr>
          <p:spPr bwMode="auto">
            <a:xfrm flipV="1">
              <a:off x="4614863" y="4305300"/>
              <a:ext cx="476250" cy="133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7" name="Graphic 96" descr="Key">
            <a:extLst>
              <a:ext uri="{FF2B5EF4-FFF2-40B4-BE49-F238E27FC236}">
                <a16:creationId xmlns:a16="http://schemas.microsoft.com/office/drawing/2014/main" id="{863436C7-4CD8-4046-867D-61DB55CC6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  <p:pic>
        <p:nvPicPr>
          <p:cNvPr id="98" name="Graphic 97" descr="Warning">
            <a:extLst>
              <a:ext uri="{FF2B5EF4-FFF2-40B4-BE49-F238E27FC236}">
                <a16:creationId xmlns:a16="http://schemas.microsoft.com/office/drawing/2014/main" id="{B8D87B9F-8316-A74F-9FC7-9EAE913ED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109" y="2736815"/>
            <a:ext cx="909085" cy="9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4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34565" y="3698818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1C176155-7273-054B-8E83-9CAB1F58CD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295" y="3284478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9" name="Graphic 18" descr="Thumbs up sign">
            <a:extLst>
              <a:ext uri="{FF2B5EF4-FFF2-40B4-BE49-F238E27FC236}">
                <a16:creationId xmlns:a16="http://schemas.microsoft.com/office/drawing/2014/main" id="{CA28C9CA-C356-AF40-B216-FEFBC74B4C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498" y="3700697"/>
            <a:ext cx="336090" cy="336090"/>
          </a:xfrm>
          <a:prstGeom prst="rect">
            <a:avLst/>
          </a:prstGeom>
        </p:spPr>
      </p:pic>
      <p:pic>
        <p:nvPicPr>
          <p:cNvPr id="20" name="Graphic 19" descr="Hummingbird">
            <a:extLst>
              <a:ext uri="{FF2B5EF4-FFF2-40B4-BE49-F238E27FC236}">
                <a16:creationId xmlns:a16="http://schemas.microsoft.com/office/drawing/2014/main" id="{ADACD6F5-4127-6941-B749-EB1B2B59A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1" y="370565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6327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16731" y="4128176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1C176155-7273-054B-8E83-9CAB1F58CD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0295" y="3284478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9" name="Graphic 18" descr="Thumbs up sign">
            <a:extLst>
              <a:ext uri="{FF2B5EF4-FFF2-40B4-BE49-F238E27FC236}">
                <a16:creationId xmlns:a16="http://schemas.microsoft.com/office/drawing/2014/main" id="{CA28C9CA-C356-AF40-B216-FEFBC74B4C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498" y="3700697"/>
            <a:ext cx="336090" cy="336090"/>
          </a:xfrm>
          <a:prstGeom prst="rect">
            <a:avLst/>
          </a:prstGeom>
        </p:spPr>
      </p:pic>
      <p:pic>
        <p:nvPicPr>
          <p:cNvPr id="20" name="Graphic 19" descr="Hummingbird">
            <a:extLst>
              <a:ext uri="{FF2B5EF4-FFF2-40B4-BE49-F238E27FC236}">
                <a16:creationId xmlns:a16="http://schemas.microsoft.com/office/drawing/2014/main" id="{927A3C47-0EAE-8B42-BE4B-45167B8CC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3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FA02F0-D9D7-3F45-89AB-E1C871CBA0F7}"/>
              </a:ext>
            </a:extLst>
          </p:cNvPr>
          <p:cNvSpPr/>
          <p:nvPr/>
        </p:nvSpPr>
        <p:spPr bwMode="auto">
          <a:xfrm>
            <a:off x="6895121" y="4087434"/>
            <a:ext cx="1440936" cy="1301885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492812" y="4266959"/>
            <a:ext cx="5430469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1"/>
            <a:r>
              <a:rPr lang="en-US" dirty="0"/>
              <a:t>P1.2: community detection</a:t>
            </a:r>
          </a:p>
          <a:p>
            <a:pPr lvl="1"/>
            <a:r>
              <a:rPr lang="en-US" dirty="0"/>
              <a:t>P1.3: fraud/anomaly detection</a:t>
            </a:r>
          </a:p>
          <a:p>
            <a:pPr lvl="1"/>
            <a:r>
              <a:rPr lang="en-US" dirty="0"/>
              <a:t>P1.4: belief propagation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109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3E01FC-5838-2E46-9FB3-B5514C5B31B4}"/>
              </a:ext>
            </a:extLst>
          </p:cNvPr>
          <p:cNvGrpSpPr/>
          <p:nvPr/>
        </p:nvGrpSpPr>
        <p:grpSpPr>
          <a:xfrm>
            <a:off x="7003143" y="4608131"/>
            <a:ext cx="1201114" cy="608212"/>
            <a:chOff x="7701643" y="4081081"/>
            <a:chExt cx="1201114" cy="6082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96C6CA-C704-9A49-A0E3-500AB553F69B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1C044-C889-EE42-9E3A-8BCE26265AF0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38D018-D043-4042-8425-83E7F3DB5D41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F1E365-695D-514B-B927-C79E0568BA23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85564F-98B5-D740-A5CA-65612770DCFA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EFA3BC-3479-FF4F-A551-4CB4EA4753F9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B38BC-C08A-E340-A9D8-DB7D6B5C2306}"/>
                </a:ext>
              </a:extLst>
            </p:cNvPr>
            <p:cNvCxnSpPr>
              <a:stCxn id="59" idx="5"/>
              <a:endCxn id="63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B0F9B5-6395-1945-8D2A-DF4B41826A22}"/>
                </a:ext>
              </a:extLst>
            </p:cNvPr>
            <p:cNvCxnSpPr>
              <a:stCxn id="59" idx="3"/>
              <a:endCxn id="62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B0988D-2350-3348-BADA-E6F7F3F0EEF8}"/>
                </a:ext>
              </a:extLst>
            </p:cNvPr>
            <p:cNvCxnSpPr>
              <a:cxnSpLocks/>
              <a:stCxn id="59" idx="1"/>
              <a:endCxn id="60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EA4BBA-91CD-A24F-A0E8-E54E46766A78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044F1E-9E56-924D-8F3F-2D2CC3491A3B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FC75AF-AD57-6048-8798-FFA4A9C4CC32}"/>
                </a:ext>
              </a:extLst>
            </p:cNvPr>
            <p:cNvCxnSpPr>
              <a:stCxn id="62" idx="6"/>
              <a:endCxn id="63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59EFB2-B994-5B4A-832E-395F45C544BE}"/>
                </a:ext>
              </a:extLst>
            </p:cNvPr>
            <p:cNvCxnSpPr>
              <a:stCxn id="60" idx="4"/>
              <a:endCxn id="62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63FB26-807B-A64B-B366-E9EBFEDDF2D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DD059F-87B3-1540-AB4D-3D8728842528}"/>
                </a:ext>
              </a:extLst>
            </p:cNvPr>
            <p:cNvCxnSpPr>
              <a:stCxn id="61" idx="4"/>
              <a:endCxn id="62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CE7431-39DA-154A-B995-34E9BFB5C397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E6B161D-4AC7-594E-A2B0-313C2504A410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A9B8D2-A3F6-1940-BA66-DD6D4411243B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15DD33-B6F5-644C-8C22-21CFEA61AD35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EB1643-2DC5-2544-9B47-0CDE748F0FD9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4ABC4E9-0BEA-EE47-ABD7-3DEB761B7585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D57C87-A840-4E4F-BFDA-E1D77EA7FC16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4CEA11-2E55-904B-B091-2D0608121038}"/>
                </a:ext>
              </a:extLst>
            </p:cNvPr>
            <p:cNvCxnSpPr>
              <a:cxnSpLocks/>
              <a:stCxn id="74" idx="4"/>
              <a:endCxn id="76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3FAE9C-A0AC-324A-87E5-9C915566D607}"/>
                </a:ext>
              </a:extLst>
            </p:cNvPr>
            <p:cNvCxnSpPr>
              <a:cxnSpLocks/>
              <a:stCxn id="74" idx="5"/>
              <a:endCxn id="77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121F31F-E387-BA4C-BB72-26A1D0EF99BB}"/>
                </a:ext>
              </a:extLst>
            </p:cNvPr>
            <p:cNvCxnSpPr>
              <a:cxnSpLocks/>
              <a:stCxn id="75" idx="3"/>
              <a:endCxn id="76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56CDC5-D408-0347-B67D-5EFFB86AB18E}"/>
                </a:ext>
              </a:extLst>
            </p:cNvPr>
            <p:cNvCxnSpPr>
              <a:stCxn id="61" idx="6"/>
              <a:endCxn id="74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BC00876-0B47-2348-872D-54BE97745DA4}"/>
              </a:ext>
            </a:extLst>
          </p:cNvPr>
          <p:cNvSpPr txBox="1"/>
          <p:nvPr/>
        </p:nvSpPr>
        <p:spPr>
          <a:xfrm>
            <a:off x="7491723" y="3958632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09785-190C-C944-9231-0A4D08FF73DC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flipH="1">
            <a:off x="7545331" y="4451075"/>
            <a:ext cx="140516" cy="26514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290447F-94F2-C442-ACBE-82937C785EEA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>
            <a:off x="7685847" y="4451075"/>
            <a:ext cx="142452" cy="25403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BE961D-99BE-844B-A14E-4E2AF65AC3D6}"/>
              </a:ext>
            </a:extLst>
          </p:cNvPr>
          <p:cNvSpPr txBox="1"/>
          <p:nvPr/>
        </p:nvSpPr>
        <p:spPr>
          <a:xfrm rot="20462190">
            <a:off x="6202341" y="3424559"/>
            <a:ext cx="234070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un-supervised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97A466-372C-E947-94DC-7F71352119CA}"/>
              </a:ext>
            </a:extLst>
          </p:cNvPr>
          <p:cNvSpPr txBox="1"/>
          <p:nvPr/>
        </p:nvSpPr>
        <p:spPr>
          <a:xfrm rot="20462190">
            <a:off x="6481123" y="5408682"/>
            <a:ext cx="2637261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semi-supervised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20C07DE-D7C7-8846-B9F9-499AD20FBE2D}"/>
              </a:ext>
            </a:extLst>
          </p:cNvPr>
          <p:cNvCxnSpPr/>
          <p:nvPr/>
        </p:nvCxnSpPr>
        <p:spPr bwMode="auto">
          <a:xfrm rot="10800000" flipV="1">
            <a:off x="6019800" y="4451074"/>
            <a:ext cx="444500" cy="127017"/>
          </a:xfrm>
          <a:prstGeom prst="bentConnector3">
            <a:avLst>
              <a:gd name="adj1" fmla="val 1786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40AEF3B3-510B-7944-BDDC-1B4B2DA0C49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314955" y="4994370"/>
            <a:ext cx="1141413" cy="1101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45" name="Graphic 44" descr="Hummingbird">
            <a:extLst>
              <a:ext uri="{FF2B5EF4-FFF2-40B4-BE49-F238E27FC236}">
                <a16:creationId xmlns:a16="http://schemas.microsoft.com/office/drawing/2014/main" id="{DD108D1F-9377-E344-BCD5-141CDC9B2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3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31EBA-9A82-0641-989E-18005BE9EF1A}"/>
              </a:ext>
            </a:extLst>
          </p:cNvPr>
          <p:cNvSpPr/>
          <p:nvPr/>
        </p:nvSpPr>
        <p:spPr bwMode="auto">
          <a:xfrm>
            <a:off x="6274765" y="2952642"/>
            <a:ext cx="2554370" cy="3836441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756620C-46D9-D047-AA83-CE12A3EBF8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038" y="6008280"/>
            <a:ext cx="749027" cy="749027"/>
          </a:xfrm>
          <a:prstGeom prst="rect">
            <a:avLst/>
          </a:prstGeom>
        </p:spPr>
      </p:pic>
      <p:pic>
        <p:nvPicPr>
          <p:cNvPr id="24" name="Picture 2" descr="photo">
            <a:extLst>
              <a:ext uri="{FF2B5EF4-FFF2-40B4-BE49-F238E27FC236}">
                <a16:creationId xmlns:a16="http://schemas.microsoft.com/office/drawing/2014/main" id="{F8EDC52A-B9D0-B541-9A17-41600949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6935" y="6008280"/>
            <a:ext cx="641239" cy="7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Hummingbird">
            <a:extLst>
              <a:ext uri="{FF2B5EF4-FFF2-40B4-BE49-F238E27FC236}">
                <a16:creationId xmlns:a16="http://schemas.microsoft.com/office/drawing/2014/main" id="{D306B3EB-3F17-3D4A-B84B-E160E9BA9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FA02F0-D9D7-3F45-89AB-E1C871CBA0F7}"/>
              </a:ext>
            </a:extLst>
          </p:cNvPr>
          <p:cNvSpPr/>
          <p:nvPr/>
        </p:nvSpPr>
        <p:spPr bwMode="auto">
          <a:xfrm>
            <a:off x="6895121" y="4087434"/>
            <a:ext cx="1440936" cy="1301885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492812" y="4733886"/>
            <a:ext cx="5430469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1"/>
            <a:r>
              <a:rPr lang="en-US" dirty="0"/>
              <a:t>P1.2: community detection</a:t>
            </a:r>
          </a:p>
          <a:p>
            <a:pPr lvl="1"/>
            <a:r>
              <a:rPr lang="en-US" dirty="0"/>
              <a:t>P1.3: fraud/anomaly detection</a:t>
            </a:r>
          </a:p>
          <a:p>
            <a:pPr lvl="2"/>
            <a:r>
              <a:rPr lang="en-US" dirty="0"/>
              <a:t>P1.3.1. Outliers</a:t>
            </a:r>
          </a:p>
          <a:p>
            <a:pPr lvl="2"/>
            <a:r>
              <a:rPr lang="en-US" dirty="0"/>
              <a:t>P1.3.2. Lock-step behavior</a:t>
            </a:r>
          </a:p>
          <a:p>
            <a:pPr lvl="1"/>
            <a:r>
              <a:rPr lang="en-US" dirty="0"/>
              <a:t>P1.4: belief propagation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110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3E01FC-5838-2E46-9FB3-B5514C5B31B4}"/>
              </a:ext>
            </a:extLst>
          </p:cNvPr>
          <p:cNvGrpSpPr/>
          <p:nvPr/>
        </p:nvGrpSpPr>
        <p:grpSpPr>
          <a:xfrm>
            <a:off x="7003143" y="4608131"/>
            <a:ext cx="1201114" cy="608212"/>
            <a:chOff x="7701643" y="4081081"/>
            <a:chExt cx="1201114" cy="6082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96C6CA-C704-9A49-A0E3-500AB553F69B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1C044-C889-EE42-9E3A-8BCE26265AF0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38D018-D043-4042-8425-83E7F3DB5D41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F1E365-695D-514B-B927-C79E0568BA23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85564F-98B5-D740-A5CA-65612770DCFA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EFA3BC-3479-FF4F-A551-4CB4EA4753F9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B38BC-C08A-E340-A9D8-DB7D6B5C2306}"/>
                </a:ext>
              </a:extLst>
            </p:cNvPr>
            <p:cNvCxnSpPr>
              <a:stCxn id="59" idx="5"/>
              <a:endCxn id="63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B0F9B5-6395-1945-8D2A-DF4B41826A22}"/>
                </a:ext>
              </a:extLst>
            </p:cNvPr>
            <p:cNvCxnSpPr>
              <a:stCxn id="59" idx="3"/>
              <a:endCxn id="62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B0988D-2350-3348-BADA-E6F7F3F0EEF8}"/>
                </a:ext>
              </a:extLst>
            </p:cNvPr>
            <p:cNvCxnSpPr>
              <a:cxnSpLocks/>
              <a:stCxn id="59" idx="1"/>
              <a:endCxn id="60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EA4BBA-91CD-A24F-A0E8-E54E46766A78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044F1E-9E56-924D-8F3F-2D2CC3491A3B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FC75AF-AD57-6048-8798-FFA4A9C4CC32}"/>
                </a:ext>
              </a:extLst>
            </p:cNvPr>
            <p:cNvCxnSpPr>
              <a:stCxn id="62" idx="6"/>
              <a:endCxn id="63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59EFB2-B994-5B4A-832E-395F45C544BE}"/>
                </a:ext>
              </a:extLst>
            </p:cNvPr>
            <p:cNvCxnSpPr>
              <a:stCxn id="60" idx="4"/>
              <a:endCxn id="62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63FB26-807B-A64B-B366-E9EBFEDDF2D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DD059F-87B3-1540-AB4D-3D8728842528}"/>
                </a:ext>
              </a:extLst>
            </p:cNvPr>
            <p:cNvCxnSpPr>
              <a:stCxn id="61" idx="4"/>
              <a:endCxn id="62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CE7431-39DA-154A-B995-34E9BFB5C397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E6B161D-4AC7-594E-A2B0-313C2504A410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A9B8D2-A3F6-1940-BA66-DD6D4411243B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15DD33-B6F5-644C-8C22-21CFEA61AD35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EB1643-2DC5-2544-9B47-0CDE748F0FD9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4ABC4E9-0BEA-EE47-ABD7-3DEB761B7585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D57C87-A840-4E4F-BFDA-E1D77EA7FC16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4CEA11-2E55-904B-B091-2D0608121038}"/>
                </a:ext>
              </a:extLst>
            </p:cNvPr>
            <p:cNvCxnSpPr>
              <a:cxnSpLocks/>
              <a:stCxn id="74" idx="4"/>
              <a:endCxn id="76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3FAE9C-A0AC-324A-87E5-9C915566D607}"/>
                </a:ext>
              </a:extLst>
            </p:cNvPr>
            <p:cNvCxnSpPr>
              <a:cxnSpLocks/>
              <a:stCxn id="74" idx="5"/>
              <a:endCxn id="77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121F31F-E387-BA4C-BB72-26A1D0EF99BB}"/>
                </a:ext>
              </a:extLst>
            </p:cNvPr>
            <p:cNvCxnSpPr>
              <a:cxnSpLocks/>
              <a:stCxn id="75" idx="3"/>
              <a:endCxn id="76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56CDC5-D408-0347-B67D-5EFFB86AB18E}"/>
                </a:ext>
              </a:extLst>
            </p:cNvPr>
            <p:cNvCxnSpPr>
              <a:stCxn id="61" idx="6"/>
              <a:endCxn id="74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BC00876-0B47-2348-872D-54BE97745DA4}"/>
              </a:ext>
            </a:extLst>
          </p:cNvPr>
          <p:cNvSpPr txBox="1"/>
          <p:nvPr/>
        </p:nvSpPr>
        <p:spPr>
          <a:xfrm>
            <a:off x="7491723" y="3958632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09785-190C-C944-9231-0A4D08FF73DC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flipH="1">
            <a:off x="7545331" y="4451075"/>
            <a:ext cx="140516" cy="26514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290447F-94F2-C442-ACBE-82937C785EEA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>
            <a:off x="7685847" y="4451075"/>
            <a:ext cx="142452" cy="25403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BE961D-99BE-844B-A14E-4E2AF65AC3D6}"/>
              </a:ext>
            </a:extLst>
          </p:cNvPr>
          <p:cNvSpPr txBox="1"/>
          <p:nvPr/>
        </p:nvSpPr>
        <p:spPr>
          <a:xfrm rot="20462190">
            <a:off x="6202341" y="3424559"/>
            <a:ext cx="234070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un-supervised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20C07DE-D7C7-8846-B9F9-499AD20FBE2D}"/>
              </a:ext>
            </a:extLst>
          </p:cNvPr>
          <p:cNvCxnSpPr/>
          <p:nvPr/>
        </p:nvCxnSpPr>
        <p:spPr bwMode="auto">
          <a:xfrm rot="10800000" flipV="1">
            <a:off x="6019800" y="4451074"/>
            <a:ext cx="444500" cy="127017"/>
          </a:xfrm>
          <a:prstGeom prst="bentConnector3">
            <a:avLst>
              <a:gd name="adj1" fmla="val 1786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43" name="Graphic 42" descr="Hummingbird">
            <a:extLst>
              <a:ext uri="{FF2B5EF4-FFF2-40B4-BE49-F238E27FC236}">
                <a16:creationId xmlns:a16="http://schemas.microsoft.com/office/drawing/2014/main" id="{77542A91-96EC-704A-B43B-03DB77EA5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A005151-B3FD-D34B-8D13-3DF0529166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0283" y="3804772"/>
            <a:ext cx="1953389" cy="146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AD8DB-E450-5C49-ADA3-7D9B433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A142-3ABE-824A-BE72-69CEAF1F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D1C1-A1E5-5549-A888-4948DF44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18E5-B07C-334B-A05E-AF44F89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D3D41-FD34-6344-AC54-9CCA80CA4741}"/>
              </a:ext>
            </a:extLst>
          </p:cNvPr>
          <p:cNvSpPr txBox="1"/>
          <p:nvPr/>
        </p:nvSpPr>
        <p:spPr>
          <a:xfrm>
            <a:off x="1021705" y="1840243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Given: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1361-26C7-5F4B-B366-2D36025E0C7A}"/>
              </a:ext>
            </a:extLst>
          </p:cNvPr>
          <p:cNvSpPr/>
          <p:nvPr/>
        </p:nvSpPr>
        <p:spPr bwMode="auto">
          <a:xfrm>
            <a:off x="4210820" y="4916301"/>
            <a:ext cx="310376" cy="242418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36727-FEC4-D84A-9432-F4671F139F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820" y="4024602"/>
            <a:ext cx="1212826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E37CD4-3520-8540-9334-641C8D58DF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024602"/>
            <a:ext cx="1932987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BE551F-5D2E-614C-99A4-E5FD16D37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639623"/>
            <a:ext cx="1947850" cy="51909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48D9B9-536F-D441-8EB5-DAAB9B6114E2}"/>
              </a:ext>
            </a:extLst>
          </p:cNvPr>
          <p:cNvCxnSpPr/>
          <p:nvPr/>
        </p:nvCxnSpPr>
        <p:spPr bwMode="auto">
          <a:xfrm>
            <a:off x="3098810" y="1728731"/>
            <a:ext cx="0" cy="401061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9A7D6F-C841-C341-BF07-839C86FBDADE}"/>
              </a:ext>
            </a:extLst>
          </p:cNvPr>
          <p:cNvSpPr txBox="1"/>
          <p:nvPr/>
        </p:nvSpPr>
        <p:spPr>
          <a:xfrm>
            <a:off x="3293218" y="1840242"/>
            <a:ext cx="2345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+mn-lt"/>
              </a:rPr>
              <a:t>Find: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Outliers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Lock-step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CDCE82C2-8337-DA42-A7BB-96FB6A95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373" y="2352182"/>
            <a:ext cx="640080" cy="54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18FB4BE-12DE-FE41-A2D3-205395A8A45A}"/>
              </a:ext>
            </a:extLst>
          </p:cNvPr>
          <p:cNvSpPr/>
          <p:nvPr/>
        </p:nvSpPr>
        <p:spPr bwMode="auto">
          <a:xfrm rot="20120851">
            <a:off x="6929442" y="3914775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A1516C9-A563-2040-A81E-8F9407B45B50}"/>
              </a:ext>
            </a:extLst>
          </p:cNvPr>
          <p:cNvSpPr/>
          <p:nvPr/>
        </p:nvSpPr>
        <p:spPr bwMode="auto">
          <a:xfrm rot="18637055">
            <a:off x="6796092" y="3424239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D84CDAB-4872-FC44-83C3-5DEF57A9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883" y="3433830"/>
            <a:ext cx="1399165" cy="83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6" descr="Help">
            <a:extLst>
              <a:ext uri="{FF2B5EF4-FFF2-40B4-BE49-F238E27FC236}">
                <a16:creationId xmlns:a16="http://schemas.microsoft.com/office/drawing/2014/main" id="{4DD6E51E-0653-6E4B-82D7-D818EE491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540-EA2B-EA44-973E-A549FB4E7B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30" y="2686386"/>
            <a:ext cx="2799868" cy="2095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1ABFB-57C5-9048-A5A3-744E260B36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4672" y="4031250"/>
            <a:ext cx="1044374" cy="6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9828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A005151-B3FD-D34B-8D13-3DF0529166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0283" y="3804772"/>
            <a:ext cx="1953389" cy="146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AD8DB-E450-5C49-ADA3-7D9B433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A142-3ABE-824A-BE72-69CEAF1F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D1C1-A1E5-5549-A888-4948DF44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18E5-B07C-334B-A05E-AF44F89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D3D41-FD34-6344-AC54-9CCA80CA4741}"/>
              </a:ext>
            </a:extLst>
          </p:cNvPr>
          <p:cNvSpPr txBox="1"/>
          <p:nvPr/>
        </p:nvSpPr>
        <p:spPr>
          <a:xfrm>
            <a:off x="1021705" y="1840243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Given: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1361-26C7-5F4B-B366-2D36025E0C7A}"/>
              </a:ext>
            </a:extLst>
          </p:cNvPr>
          <p:cNvSpPr/>
          <p:nvPr/>
        </p:nvSpPr>
        <p:spPr bwMode="auto">
          <a:xfrm>
            <a:off x="4210820" y="4916301"/>
            <a:ext cx="310376" cy="242418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36727-FEC4-D84A-9432-F4671F139F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820" y="4024602"/>
            <a:ext cx="1212826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E37CD4-3520-8540-9334-641C8D58DF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024602"/>
            <a:ext cx="1932987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BE551F-5D2E-614C-99A4-E5FD16D37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639623"/>
            <a:ext cx="1947850" cy="51909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48D9B9-536F-D441-8EB5-DAAB9B6114E2}"/>
              </a:ext>
            </a:extLst>
          </p:cNvPr>
          <p:cNvCxnSpPr/>
          <p:nvPr/>
        </p:nvCxnSpPr>
        <p:spPr bwMode="auto">
          <a:xfrm>
            <a:off x="3098810" y="1728731"/>
            <a:ext cx="0" cy="401061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9A7D6F-C841-C341-BF07-839C86FBDADE}"/>
              </a:ext>
            </a:extLst>
          </p:cNvPr>
          <p:cNvSpPr txBox="1"/>
          <p:nvPr/>
        </p:nvSpPr>
        <p:spPr>
          <a:xfrm>
            <a:off x="3293218" y="1840242"/>
            <a:ext cx="2345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+mn-lt"/>
              </a:rPr>
              <a:t>Find: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Outliers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Lock-step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CDCE82C2-8337-DA42-A7BB-96FB6A95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373" y="2352182"/>
            <a:ext cx="640080" cy="54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18FB4BE-12DE-FE41-A2D3-205395A8A45A}"/>
              </a:ext>
            </a:extLst>
          </p:cNvPr>
          <p:cNvSpPr/>
          <p:nvPr/>
        </p:nvSpPr>
        <p:spPr bwMode="auto">
          <a:xfrm rot="20120851">
            <a:off x="6929442" y="3914775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A1516C9-A563-2040-A81E-8F9407B45B50}"/>
              </a:ext>
            </a:extLst>
          </p:cNvPr>
          <p:cNvSpPr/>
          <p:nvPr/>
        </p:nvSpPr>
        <p:spPr bwMode="auto">
          <a:xfrm rot="18637055">
            <a:off x="6796092" y="3424239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D84CDAB-4872-FC44-83C3-5DEF57A9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883" y="3433830"/>
            <a:ext cx="1399165" cy="83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540-EA2B-EA44-973E-A549FB4E7BE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30" y="2686386"/>
            <a:ext cx="2799868" cy="2095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1ABFB-57C5-9048-A5A3-744E260B36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4672" y="4031250"/>
            <a:ext cx="1044374" cy="6083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ADF9A4-8D70-6B4A-A626-C7A62999BCB7}"/>
              </a:ext>
            </a:extLst>
          </p:cNvPr>
          <p:cNvSpPr txBox="1"/>
          <p:nvPr/>
        </p:nvSpPr>
        <p:spPr>
          <a:xfrm rot="20413490">
            <a:off x="5615015" y="1941432"/>
            <a:ext cx="1665841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OddBall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30D-6BFB-8746-A7F5-AC55E9414C4F}"/>
              </a:ext>
            </a:extLst>
          </p:cNvPr>
          <p:cNvSpPr txBox="1"/>
          <p:nvPr/>
        </p:nvSpPr>
        <p:spPr>
          <a:xfrm rot="20329494">
            <a:off x="5672166" y="2777271"/>
            <a:ext cx="1005403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+mn-lt"/>
              </a:rPr>
              <a:t>SVD</a:t>
            </a:r>
          </a:p>
        </p:txBody>
      </p:sp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DBCB144-0A11-1F48-8795-A7202D4C5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30769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Patterns: Which is strange?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115</a:t>
            </a:fld>
            <a:endParaRPr lang="en-US"/>
          </a:p>
        </p:txBody>
      </p:sp>
      <p:pic>
        <p:nvPicPr>
          <p:cNvPr id="8" name="Picture 13" descr="phot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0262" y="5144469"/>
            <a:ext cx="641845" cy="862738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5141899"/>
            <a:ext cx="667520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037" y="5141899"/>
            <a:ext cx="668621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4AC085-12A9-CE40-919C-F8B33AB17C43}"/>
              </a:ext>
            </a:extLst>
          </p:cNvPr>
          <p:cNvGrpSpPr/>
          <p:nvPr/>
        </p:nvGrpSpPr>
        <p:grpSpPr>
          <a:xfrm>
            <a:off x="744538" y="1773237"/>
            <a:ext cx="7729536" cy="3113010"/>
            <a:chOff x="744538" y="1587493"/>
            <a:chExt cx="7729536" cy="31130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587493"/>
              <a:ext cx="156527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1587493"/>
              <a:ext cx="172402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1587493"/>
              <a:ext cx="16637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1587493"/>
              <a:ext cx="1566863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06" y="3120149"/>
              <a:ext cx="1557337" cy="15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478" y="3157453"/>
              <a:ext cx="1654175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3149503"/>
              <a:ext cx="162242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3157453"/>
              <a:ext cx="159067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BFAF-D4DF-634A-8D0C-1D351BF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4B01E4-C5E2-9443-84CC-962B7E9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7DE574-D37B-1542-9211-12132D8AF845}"/>
              </a:ext>
            </a:extLst>
          </p:cNvPr>
          <p:cNvSpPr/>
          <p:nvPr/>
        </p:nvSpPr>
        <p:spPr bwMode="auto">
          <a:xfrm>
            <a:off x="404261" y="3305893"/>
            <a:ext cx="8489482" cy="183600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208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A: egonet; and extract node features</a:t>
            </a:r>
          </a:p>
          <a:p>
            <a:pPr lvl="1"/>
            <a:r>
              <a:rPr lang="en-US" dirty="0"/>
              <a:t>Q’: which features?</a:t>
            </a:r>
          </a:p>
          <a:p>
            <a:pPr lvl="1"/>
            <a:r>
              <a:rPr lang="en-US" dirty="0"/>
              <a:t>A’: ART! Infinite! Pick a few, e.g.: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818D1-577F-7D4C-A348-20DBD95EB833}"/>
              </a:ext>
            </a:extLst>
          </p:cNvPr>
          <p:cNvSpPr/>
          <p:nvPr/>
        </p:nvSpPr>
        <p:spPr bwMode="auto">
          <a:xfrm rot="21227751">
            <a:off x="2459179" y="4675794"/>
            <a:ext cx="5685182" cy="1192696"/>
          </a:xfrm>
          <a:prstGeom prst="round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l"/>
            <a:r>
              <a:rPr lang="en-US" dirty="0">
                <a:latin typeface="+mn-lt"/>
              </a:rPr>
              <a:t>KDD2020 ADS Panel: In ML </a:t>
            </a:r>
          </a:p>
          <a:p>
            <a:pPr algn="l"/>
            <a:r>
              <a:rPr lang="en-US" dirty="0">
                <a:latin typeface="+mn-lt"/>
              </a:rPr>
              <a:t>‘</a:t>
            </a:r>
            <a:r>
              <a:rPr lang="en-US" i="1" dirty="0">
                <a:latin typeface="+mn-lt"/>
              </a:rPr>
              <a:t>feature engineering is the hardest part</a:t>
            </a:r>
            <a:r>
              <a:rPr lang="en-US" dirty="0">
                <a:latin typeface="+mn-lt"/>
              </a:rPr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72DD0-8618-2D43-A091-CDB0C0B4C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84" y="4517571"/>
            <a:ext cx="1377343" cy="10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6544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04800" y="1496392"/>
            <a:ext cx="8610600" cy="43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N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neighbors (degree) of ego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 err="1">
                <a:solidFill>
                  <a:srgbClr val="A53926"/>
                </a:solidFill>
                <a:latin typeface="Georgia" charset="0"/>
              </a:rPr>
              <a:t>E</a:t>
            </a:r>
            <a:r>
              <a:rPr lang="en-US" sz="2800" i="1" baseline="-25000" dirty="0" err="1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edges in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W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total weight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l-GR" sz="2800" i="1" dirty="0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λ</a:t>
            </a:r>
            <a:r>
              <a:rPr lang="en-US" sz="2800" i="1" baseline="-25000" dirty="0" err="1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w,i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/>
              <a:t>principal eigenvalue of the </a:t>
            </a:r>
            <a:r>
              <a:rPr lang="en-US" sz="2800" dirty="0">
                <a:solidFill>
                  <a:srgbClr val="A53926"/>
                </a:solidFill>
              </a:rPr>
              <a:t>weighted</a:t>
            </a:r>
            <a:r>
              <a:rPr lang="en-US" sz="2800" dirty="0">
                <a:solidFill>
                  <a:schemeClr val="bg2"/>
                </a:solidFill>
              </a:rPr>
              <a:t> 		   	   </a:t>
            </a:r>
            <a:r>
              <a:rPr lang="en-US" sz="2800" dirty="0"/>
              <a:t>adjacency matrix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>
              <a:buFont typeface="Times New Roman" charset="0"/>
              <a:buNone/>
            </a:pPr>
            <a:endParaRPr lang="en-US" sz="2800" i="1" dirty="0"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 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101" y="2934335"/>
            <a:ext cx="823111" cy="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4653963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653963"/>
            <a:ext cx="1143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8492" y="2427288"/>
            <a:ext cx="969463" cy="8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954" y="2383161"/>
            <a:ext cx="927538" cy="8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B81-E4F1-BF40-AA3D-35C7209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02CFA-6770-7D45-B651-7B995F8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FFF0-828B-0E4C-9C42-53166DF8317B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937F3-1303-D342-8532-0CEE9E73D85C}"/>
              </a:ext>
            </a:extLst>
          </p:cNvPr>
          <p:cNvSpPr/>
          <p:nvPr/>
        </p:nvSpPr>
        <p:spPr bwMode="auto">
          <a:xfrm>
            <a:off x="142875" y="3143250"/>
            <a:ext cx="8529638" cy="2606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35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03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03702-E3B2-654C-98F0-399E58996BFD}"/>
              </a:ext>
            </a:extLst>
          </p:cNvPr>
          <p:cNvSpPr txBox="1"/>
          <p:nvPr/>
        </p:nvSpPr>
        <p:spPr>
          <a:xfrm>
            <a:off x="5403156" y="3048977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Enron CEO</a:t>
            </a:r>
          </a:p>
        </p:txBody>
      </p:sp>
    </p:spTree>
    <p:extLst>
      <p:ext uri="{BB962C8B-B14F-4D97-AF65-F5344CB8AC3E}">
        <p14:creationId xmlns:p14="http://schemas.microsoft.com/office/powerpoint/2010/main" val="18636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91500" cy="642228"/>
          </a:xfrm>
        </p:spPr>
        <p:txBody>
          <a:bodyPr lIns="82945" tIns="41473" rIns="82945" bIns="41473" anchor="t"/>
          <a:lstStyle/>
          <a:p>
            <a:pPr defTabSz="912813"/>
            <a:r>
              <a:rPr lang="en-US" dirty="0">
                <a:ea typeface="ＭＳ Ｐゴシック" charset="-128"/>
                <a:cs typeface="ＭＳ Ｐゴシック" charset="-128"/>
              </a:rPr>
              <a:t>Complex, e.g.,  time-evolving graphs</a:t>
            </a:r>
          </a:p>
        </p:txBody>
      </p:sp>
      <p:sp>
        <p:nvSpPr>
          <p:cNvPr id="26629" name="Rectangle 3085"/>
          <p:cNvSpPr>
            <a:spLocks noGrp="1" noChangeArrowheads="1"/>
          </p:cNvSpPr>
          <p:nvPr>
            <p:ph type="body" idx="1"/>
          </p:nvPr>
        </p:nvSpPr>
        <p:spPr>
          <a:xfrm>
            <a:off x="279400" y="1447800"/>
            <a:ext cx="8597900" cy="4648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is ‘normal’? suspicious? Groups?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BF259-2A16-5C47-BC1A-8864DB55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2E47C-EED9-4449-A3C3-5E4BBA0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9B87F-C0F7-A844-9BF8-6293B771124E}"/>
              </a:ext>
            </a:extLst>
          </p:cNvPr>
          <p:cNvSpPr txBox="1"/>
          <p:nvPr/>
        </p:nvSpPr>
        <p:spPr>
          <a:xfrm>
            <a:off x="4551419" y="2506991"/>
            <a:ext cx="1180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3am, 4/1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BF012-D1CE-D64B-90C9-FEFBAEC3EA7E}"/>
              </a:ext>
            </a:extLst>
          </p:cNvPr>
          <p:cNvSpPr txBox="1"/>
          <p:nvPr/>
        </p:nvSpPr>
        <p:spPr>
          <a:xfrm>
            <a:off x="5093411" y="3459246"/>
            <a:ext cx="1180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3am, 4/1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730EA-3F99-224D-9FE0-B678AAE24430}"/>
              </a:ext>
            </a:extLst>
          </p:cNvPr>
          <p:cNvSpPr txBox="1"/>
          <p:nvPr/>
        </p:nvSpPr>
        <p:spPr>
          <a:xfrm>
            <a:off x="4307134" y="5115692"/>
            <a:ext cx="1271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10pm, 4/3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B8BC4E-6393-AE46-A706-790F543B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EE2BBD3-40BC-0247-9C83-2132291828B8}"/>
              </a:ext>
            </a:extLst>
          </p:cNvPr>
          <p:cNvSpPr/>
          <p:nvPr/>
        </p:nvSpPr>
        <p:spPr bwMode="auto">
          <a:xfrm>
            <a:off x="4386263" y="5800726"/>
            <a:ext cx="1633537" cy="312960"/>
          </a:xfrm>
          <a:custGeom>
            <a:avLst/>
            <a:gdLst>
              <a:gd name="connsiteX0" fmla="*/ 0 w 1671637"/>
              <a:gd name="connsiteY0" fmla="*/ 300038 h 429581"/>
              <a:gd name="connsiteX1" fmla="*/ 1143000 w 1671637"/>
              <a:gd name="connsiteY1" fmla="*/ 414338 h 429581"/>
              <a:gd name="connsiteX2" fmla="*/ 1671637 w 1671637"/>
              <a:gd name="connsiteY2" fmla="*/ 0 h 429581"/>
              <a:gd name="connsiteX3" fmla="*/ 1671637 w 1671637"/>
              <a:gd name="connsiteY3" fmla="*/ 0 h 42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637" h="429581">
                <a:moveTo>
                  <a:pt x="0" y="300038"/>
                </a:moveTo>
                <a:cubicBezTo>
                  <a:pt x="432197" y="382191"/>
                  <a:pt x="864394" y="464344"/>
                  <a:pt x="1143000" y="414338"/>
                </a:cubicBezTo>
                <a:cubicBezTo>
                  <a:pt x="1421606" y="364332"/>
                  <a:pt x="1671637" y="0"/>
                  <a:pt x="1671637" y="0"/>
                </a:cubicBezTo>
                <a:lnTo>
                  <a:pt x="1671637" y="0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stealth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71219-C3D6-5446-8E07-D3ABBC56C063}"/>
              </a:ext>
            </a:extLst>
          </p:cNvPr>
          <p:cNvSpPr txBox="1"/>
          <p:nvPr/>
        </p:nvSpPr>
        <p:spPr>
          <a:xfrm>
            <a:off x="4516953" y="5683026"/>
            <a:ext cx="1249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11pm, 4/3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4B1EF-4F5A-B54C-B366-67690F165D3E}"/>
              </a:ext>
            </a:extLst>
          </p:cNvPr>
          <p:cNvSpPr txBox="1"/>
          <p:nvPr/>
        </p:nvSpPr>
        <p:spPr>
          <a:xfrm>
            <a:off x="2008223" y="3917268"/>
            <a:ext cx="9076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96684-D233-6742-AB3E-2CD585705C72}"/>
              </a:ext>
            </a:extLst>
          </p:cNvPr>
          <p:cNvSpPr txBox="1"/>
          <p:nvPr/>
        </p:nvSpPr>
        <p:spPr>
          <a:xfrm>
            <a:off x="2006189" y="2793897"/>
            <a:ext cx="740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9897CA-8404-DC4D-986F-0ECA4F3B520A}"/>
              </a:ext>
            </a:extLst>
          </p:cNvPr>
          <p:cNvGrpSpPr>
            <a:grpSpLocks noChangeAspect="1"/>
          </p:cNvGrpSpPr>
          <p:nvPr/>
        </p:nvGrpSpPr>
        <p:grpSpPr>
          <a:xfrm>
            <a:off x="2410665" y="2632439"/>
            <a:ext cx="4468003" cy="3062099"/>
            <a:chOff x="5419935" y="1676351"/>
            <a:chExt cx="3134938" cy="214849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543DE-B367-9549-BDA5-6B66AC3915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9807" y="1814796"/>
              <a:ext cx="821509" cy="133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C3165D4-CFCF-B141-A649-3964F1CB48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9739" y="1906271"/>
              <a:ext cx="851577" cy="6374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4DA58-0634-EE45-92E9-EF4E75E3EA61}"/>
                </a:ext>
              </a:extLst>
            </p:cNvPr>
            <p:cNvCxnSpPr/>
            <p:nvPr/>
          </p:nvCxnSpPr>
          <p:spPr bwMode="auto">
            <a:xfrm>
              <a:off x="6909807" y="2060494"/>
              <a:ext cx="828069" cy="1030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75415C-9747-2D40-91B6-CD9DF0E2ABF9}"/>
                </a:ext>
              </a:extLst>
            </p:cNvPr>
            <p:cNvCxnSpPr/>
            <p:nvPr/>
          </p:nvCxnSpPr>
          <p:spPr bwMode="auto">
            <a:xfrm flipV="1">
              <a:off x="6854541" y="3193184"/>
              <a:ext cx="876774" cy="2946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F3656AC-C6CE-BD42-8DA8-89A754FFF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5136" y="3097307"/>
              <a:ext cx="433064" cy="43306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B22E2-AF1E-C243-B685-5A1AF6AF94FB}"/>
                </a:ext>
              </a:extLst>
            </p:cNvPr>
            <p:cNvSpPr txBox="1"/>
            <p:nvPr/>
          </p:nvSpPr>
          <p:spPr>
            <a:xfrm rot="5400000">
              <a:off x="5767491" y="2418288"/>
              <a:ext cx="576708" cy="127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…</a:t>
              </a:r>
            </a:p>
            <a:p>
              <a:endParaRPr lang="en-US" sz="5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75640D-2F6B-0842-BF20-D4C33D6221E5}"/>
                </a:ext>
              </a:extLst>
            </p:cNvPr>
            <p:cNvSpPr txBox="1"/>
            <p:nvPr/>
          </p:nvSpPr>
          <p:spPr>
            <a:xfrm rot="5400000">
              <a:off x="7581530" y="1627401"/>
              <a:ext cx="642260" cy="130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  <a:p>
              <a:endParaRPr lang="en-US" sz="54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CC5FB3-3D6B-3642-AB92-8D15D89828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0557" y="2652960"/>
              <a:ext cx="100896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pic>
          <p:nvPicPr>
            <p:cNvPr id="44" name="Graphic 43" descr="Male profile">
              <a:extLst>
                <a:ext uri="{FF2B5EF4-FFF2-40B4-BE49-F238E27FC236}">
                  <a16:creationId xmlns:a16="http://schemas.microsoft.com/office/drawing/2014/main" id="{3E06D168-FC11-8D4B-B6A6-1E264065B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61276" y="1696149"/>
              <a:ext cx="588953" cy="588953"/>
            </a:xfrm>
            <a:prstGeom prst="rect">
              <a:avLst/>
            </a:prstGeom>
          </p:spPr>
        </p:pic>
        <p:pic>
          <p:nvPicPr>
            <p:cNvPr id="45" name="Graphic 44" descr="Male profile">
              <a:extLst>
                <a:ext uri="{FF2B5EF4-FFF2-40B4-BE49-F238E27FC236}">
                  <a16:creationId xmlns:a16="http://schemas.microsoft.com/office/drawing/2014/main" id="{5D49A844-A675-2747-881D-42614BDD1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60003" y="3235895"/>
              <a:ext cx="588953" cy="588953"/>
            </a:xfrm>
            <a:prstGeom prst="rect">
              <a:avLst/>
            </a:prstGeom>
          </p:spPr>
        </p:pic>
        <p:pic>
          <p:nvPicPr>
            <p:cNvPr id="46" name="Graphic 45" descr="Female Profile">
              <a:extLst>
                <a:ext uri="{FF2B5EF4-FFF2-40B4-BE49-F238E27FC236}">
                  <a16:creationId xmlns:a16="http://schemas.microsoft.com/office/drawing/2014/main" id="{E3E67B0A-DD85-1041-B209-5731224C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60003" y="2336297"/>
              <a:ext cx="588953" cy="588953"/>
            </a:xfrm>
            <a:prstGeom prst="rect">
              <a:avLst/>
            </a:prstGeom>
          </p:spPr>
        </p:pic>
        <p:pic>
          <p:nvPicPr>
            <p:cNvPr id="47" name="Graphic 46" descr="Watch">
              <a:extLst>
                <a:ext uri="{FF2B5EF4-FFF2-40B4-BE49-F238E27FC236}">
                  <a16:creationId xmlns:a16="http://schemas.microsoft.com/office/drawing/2014/main" id="{4033C5B1-5862-BD4B-8D4A-C03AE75B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84531" y="1676351"/>
              <a:ext cx="314274" cy="314274"/>
            </a:xfrm>
            <a:prstGeom prst="rect">
              <a:avLst/>
            </a:prstGeom>
          </p:spPr>
        </p:pic>
        <p:pic>
          <p:nvPicPr>
            <p:cNvPr id="48" name="Graphic 47" descr="Earbuds">
              <a:extLst>
                <a:ext uri="{FF2B5EF4-FFF2-40B4-BE49-F238E27FC236}">
                  <a16:creationId xmlns:a16="http://schemas.microsoft.com/office/drawing/2014/main" id="{8175ABC6-1EA3-3A4D-8BAB-2CE5CA6F1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31068" y="248718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0345161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FA02F0-D9D7-3F45-89AB-E1C871CBA0F7}"/>
              </a:ext>
            </a:extLst>
          </p:cNvPr>
          <p:cNvSpPr/>
          <p:nvPr/>
        </p:nvSpPr>
        <p:spPr bwMode="auto">
          <a:xfrm>
            <a:off x="6895121" y="4087434"/>
            <a:ext cx="1440936" cy="1301885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492812" y="5152177"/>
            <a:ext cx="5430469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1"/>
            <a:r>
              <a:rPr lang="en-US" dirty="0"/>
              <a:t>P1.2: community detection</a:t>
            </a:r>
          </a:p>
          <a:p>
            <a:pPr lvl="1"/>
            <a:r>
              <a:rPr lang="en-US" dirty="0"/>
              <a:t>P1.3: fraud/anomaly detection</a:t>
            </a:r>
          </a:p>
          <a:p>
            <a:pPr lvl="2"/>
            <a:r>
              <a:rPr lang="en-US" dirty="0"/>
              <a:t>P1.3.1. Outliers</a:t>
            </a:r>
          </a:p>
          <a:p>
            <a:pPr lvl="2"/>
            <a:r>
              <a:rPr lang="en-US" dirty="0"/>
              <a:t>P1.3.2. Lock-step behavior</a:t>
            </a:r>
          </a:p>
          <a:p>
            <a:pPr lvl="1"/>
            <a:r>
              <a:rPr lang="en-US" dirty="0"/>
              <a:t>P1.4: belief propagation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120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3E01FC-5838-2E46-9FB3-B5514C5B31B4}"/>
              </a:ext>
            </a:extLst>
          </p:cNvPr>
          <p:cNvGrpSpPr/>
          <p:nvPr/>
        </p:nvGrpSpPr>
        <p:grpSpPr>
          <a:xfrm>
            <a:off x="7003143" y="4608131"/>
            <a:ext cx="1201114" cy="608212"/>
            <a:chOff x="7701643" y="4081081"/>
            <a:chExt cx="1201114" cy="6082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96C6CA-C704-9A49-A0E3-500AB553F69B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1C044-C889-EE42-9E3A-8BCE26265AF0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38D018-D043-4042-8425-83E7F3DB5D41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F1E365-695D-514B-B927-C79E0568BA23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85564F-98B5-D740-A5CA-65612770DCFA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EFA3BC-3479-FF4F-A551-4CB4EA4753F9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B38BC-C08A-E340-A9D8-DB7D6B5C2306}"/>
                </a:ext>
              </a:extLst>
            </p:cNvPr>
            <p:cNvCxnSpPr>
              <a:stCxn id="59" idx="5"/>
              <a:endCxn id="63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B0F9B5-6395-1945-8D2A-DF4B41826A22}"/>
                </a:ext>
              </a:extLst>
            </p:cNvPr>
            <p:cNvCxnSpPr>
              <a:stCxn id="59" idx="3"/>
              <a:endCxn id="62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B0988D-2350-3348-BADA-E6F7F3F0EEF8}"/>
                </a:ext>
              </a:extLst>
            </p:cNvPr>
            <p:cNvCxnSpPr>
              <a:cxnSpLocks/>
              <a:stCxn id="59" idx="1"/>
              <a:endCxn id="60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EA4BBA-91CD-A24F-A0E8-E54E46766A78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044F1E-9E56-924D-8F3F-2D2CC3491A3B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FC75AF-AD57-6048-8798-FFA4A9C4CC32}"/>
                </a:ext>
              </a:extLst>
            </p:cNvPr>
            <p:cNvCxnSpPr>
              <a:stCxn id="62" idx="6"/>
              <a:endCxn id="63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59EFB2-B994-5B4A-832E-395F45C544BE}"/>
                </a:ext>
              </a:extLst>
            </p:cNvPr>
            <p:cNvCxnSpPr>
              <a:stCxn id="60" idx="4"/>
              <a:endCxn id="62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63FB26-807B-A64B-B366-E9EBFEDDF2D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DD059F-87B3-1540-AB4D-3D8728842528}"/>
                </a:ext>
              </a:extLst>
            </p:cNvPr>
            <p:cNvCxnSpPr>
              <a:stCxn id="61" idx="4"/>
              <a:endCxn id="62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CE7431-39DA-154A-B995-34E9BFB5C397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E6B161D-4AC7-594E-A2B0-313C2504A410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A9B8D2-A3F6-1940-BA66-DD6D4411243B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15DD33-B6F5-644C-8C22-21CFEA61AD35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EB1643-2DC5-2544-9B47-0CDE748F0FD9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4ABC4E9-0BEA-EE47-ABD7-3DEB761B7585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D57C87-A840-4E4F-BFDA-E1D77EA7FC16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4CEA11-2E55-904B-B091-2D0608121038}"/>
                </a:ext>
              </a:extLst>
            </p:cNvPr>
            <p:cNvCxnSpPr>
              <a:cxnSpLocks/>
              <a:stCxn id="74" idx="4"/>
              <a:endCxn id="76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3FAE9C-A0AC-324A-87E5-9C915566D607}"/>
                </a:ext>
              </a:extLst>
            </p:cNvPr>
            <p:cNvCxnSpPr>
              <a:cxnSpLocks/>
              <a:stCxn id="74" idx="5"/>
              <a:endCxn id="77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121F31F-E387-BA4C-BB72-26A1D0EF99BB}"/>
                </a:ext>
              </a:extLst>
            </p:cNvPr>
            <p:cNvCxnSpPr>
              <a:cxnSpLocks/>
              <a:stCxn id="75" idx="3"/>
              <a:endCxn id="76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56CDC5-D408-0347-B67D-5EFFB86AB18E}"/>
                </a:ext>
              </a:extLst>
            </p:cNvPr>
            <p:cNvCxnSpPr>
              <a:stCxn id="61" idx="6"/>
              <a:endCxn id="74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BC00876-0B47-2348-872D-54BE97745DA4}"/>
              </a:ext>
            </a:extLst>
          </p:cNvPr>
          <p:cNvSpPr txBox="1"/>
          <p:nvPr/>
        </p:nvSpPr>
        <p:spPr>
          <a:xfrm>
            <a:off x="7491723" y="3958632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09785-190C-C944-9231-0A4D08FF73DC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flipH="1">
            <a:off x="7545331" y="4451075"/>
            <a:ext cx="140516" cy="26514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290447F-94F2-C442-ACBE-82937C785EEA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>
            <a:off x="7685847" y="4451075"/>
            <a:ext cx="142452" cy="25403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BE961D-99BE-844B-A14E-4E2AF65AC3D6}"/>
              </a:ext>
            </a:extLst>
          </p:cNvPr>
          <p:cNvSpPr txBox="1"/>
          <p:nvPr/>
        </p:nvSpPr>
        <p:spPr>
          <a:xfrm rot="20462190">
            <a:off x="6202341" y="3424559"/>
            <a:ext cx="234070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un-supervised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20C07DE-D7C7-8846-B9F9-499AD20FBE2D}"/>
              </a:ext>
            </a:extLst>
          </p:cNvPr>
          <p:cNvCxnSpPr/>
          <p:nvPr/>
        </p:nvCxnSpPr>
        <p:spPr bwMode="auto">
          <a:xfrm rot="10800000" flipV="1">
            <a:off x="6019800" y="4451074"/>
            <a:ext cx="444500" cy="127017"/>
          </a:xfrm>
          <a:prstGeom prst="bentConnector3">
            <a:avLst>
              <a:gd name="adj1" fmla="val 1786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43" name="Graphic 42" descr="Hummingbird">
            <a:extLst>
              <a:ext uri="{FF2B5EF4-FFF2-40B4-BE49-F238E27FC236}">
                <a16:creationId xmlns:a16="http://schemas.microsoft.com/office/drawing/2014/main" id="{C0BEC703-8C22-AF44-8A9F-DF3FEDDE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65978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A005151-B3FD-D34B-8D13-3DF0529166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0283" y="3804772"/>
            <a:ext cx="1953389" cy="146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AD8DB-E450-5C49-ADA3-7D9B433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A142-3ABE-824A-BE72-69CEAF1F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D1C1-A1E5-5549-A888-4948DF44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18E5-B07C-334B-A05E-AF44F89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D3D41-FD34-6344-AC54-9CCA80CA4741}"/>
              </a:ext>
            </a:extLst>
          </p:cNvPr>
          <p:cNvSpPr txBox="1"/>
          <p:nvPr/>
        </p:nvSpPr>
        <p:spPr>
          <a:xfrm>
            <a:off x="1021705" y="1840243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Given: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1361-26C7-5F4B-B366-2D36025E0C7A}"/>
              </a:ext>
            </a:extLst>
          </p:cNvPr>
          <p:cNvSpPr/>
          <p:nvPr/>
        </p:nvSpPr>
        <p:spPr bwMode="auto">
          <a:xfrm>
            <a:off x="4210820" y="4916301"/>
            <a:ext cx="310376" cy="242418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36727-FEC4-D84A-9432-F4671F139F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820" y="4024602"/>
            <a:ext cx="1212826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E37CD4-3520-8540-9334-641C8D58DF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024602"/>
            <a:ext cx="1932987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BE551F-5D2E-614C-99A4-E5FD16D37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639623"/>
            <a:ext cx="1947850" cy="51909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48D9B9-536F-D441-8EB5-DAAB9B6114E2}"/>
              </a:ext>
            </a:extLst>
          </p:cNvPr>
          <p:cNvCxnSpPr/>
          <p:nvPr/>
        </p:nvCxnSpPr>
        <p:spPr bwMode="auto">
          <a:xfrm>
            <a:off x="3098810" y="1728731"/>
            <a:ext cx="0" cy="401061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9A7D6F-C841-C341-BF07-839C86FBDADE}"/>
              </a:ext>
            </a:extLst>
          </p:cNvPr>
          <p:cNvSpPr txBox="1"/>
          <p:nvPr/>
        </p:nvSpPr>
        <p:spPr>
          <a:xfrm>
            <a:off x="3293218" y="1840242"/>
            <a:ext cx="2345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+mn-lt"/>
              </a:rPr>
              <a:t>Find: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Outliers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Lock-step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CDCE82C2-8337-DA42-A7BB-96FB6A95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373" y="2352182"/>
            <a:ext cx="640080" cy="54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18FB4BE-12DE-FE41-A2D3-205395A8A45A}"/>
              </a:ext>
            </a:extLst>
          </p:cNvPr>
          <p:cNvSpPr/>
          <p:nvPr/>
        </p:nvSpPr>
        <p:spPr bwMode="auto">
          <a:xfrm rot="20120851">
            <a:off x="6929442" y="3914775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A1516C9-A563-2040-A81E-8F9407B45B50}"/>
              </a:ext>
            </a:extLst>
          </p:cNvPr>
          <p:cNvSpPr/>
          <p:nvPr/>
        </p:nvSpPr>
        <p:spPr bwMode="auto">
          <a:xfrm rot="18637055">
            <a:off x="6796092" y="3424239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D84CDAB-4872-FC44-83C3-5DEF57A9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883" y="3433830"/>
            <a:ext cx="1399165" cy="83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6" descr="Help">
            <a:extLst>
              <a:ext uri="{FF2B5EF4-FFF2-40B4-BE49-F238E27FC236}">
                <a16:creationId xmlns:a16="http://schemas.microsoft.com/office/drawing/2014/main" id="{4DD6E51E-0653-6E4B-82D7-D818EE491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540-EA2B-EA44-973E-A549FB4E7B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30" y="2686386"/>
            <a:ext cx="2799868" cy="2095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1ABFB-57C5-9048-A5A3-744E260B36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4672" y="4031250"/>
            <a:ext cx="1044374" cy="6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761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How to find ‘suspicious’ groups?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‘blocks’ are normal, right?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22400" y="4419600"/>
            <a:ext cx="990600" cy="1422400"/>
            <a:chOff x="1422400" y="4419600"/>
            <a:chExt cx="990600" cy="14224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35100" y="4432300"/>
              <a:ext cx="609600" cy="393700"/>
            </a:xfrm>
            <a:prstGeom prst="rect">
              <a:avLst/>
            </a:prstGeom>
            <a:solidFill>
              <a:srgbClr val="008000"/>
            </a:solidFill>
            <a:ln w="3175" cap="flat" cmpd="sng" algn="ctr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082800" y="4940300"/>
              <a:ext cx="101600" cy="4699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184400" y="5626100"/>
              <a:ext cx="215900" cy="127000"/>
            </a:xfrm>
            <a:prstGeom prst="rect">
              <a:avLst/>
            </a:prstGeom>
            <a:solidFill>
              <a:srgbClr val="FF33CC"/>
            </a:solidFill>
            <a:ln w="3175" cap="flat" cmpd="sng" algn="ctr">
              <a:solidFill>
                <a:srgbClr val="FF33CC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9092" y="4762500"/>
            <a:ext cx="8148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fans</a:t>
            </a:r>
          </a:p>
        </p:txBody>
      </p:sp>
      <p:pic>
        <p:nvPicPr>
          <p:cNvPr id="24" name="Picture 13" descr="twitter-logo_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D65E5A-02DC-8945-9D0E-CFE75E0E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229A2F-08F2-B945-82F8-8008B6E1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3DC-D6EB-7D4C-8860-CF09EB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98634" y="3313366"/>
            <a:ext cx="870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idols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6CFCEB-C9CD-FA47-9436-5CF38E01B5C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948" y="3976887"/>
            <a:ext cx="705174" cy="336922"/>
            <a:chOff x="3464243" y="2375644"/>
            <a:chExt cx="955357" cy="4564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10F93B-62F5-544A-A652-A2E676B64AEA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30" name="Graphic 29" descr="Male profile">
                <a:extLst>
                  <a:ext uri="{FF2B5EF4-FFF2-40B4-BE49-F238E27FC236}">
                    <a16:creationId xmlns:a16="http://schemas.microsoft.com/office/drawing/2014/main" id="{2B4301D9-882A-B549-9DF4-1744C8361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Guitar">
                <a:extLst>
                  <a:ext uri="{FF2B5EF4-FFF2-40B4-BE49-F238E27FC236}">
                    <a16:creationId xmlns:a16="http://schemas.microsoft.com/office/drawing/2014/main" id="{C89B0173-C5CD-4046-8C97-72FE301B4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05A1B83-5D2B-E247-8DE3-4EC68879FF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28" name="Graphic 27" descr="Female Profile">
                <a:extLst>
                  <a:ext uri="{FF2B5EF4-FFF2-40B4-BE49-F238E27FC236}">
                    <a16:creationId xmlns:a16="http://schemas.microsoft.com/office/drawing/2014/main" id="{9357D5AC-DDCA-0048-AE52-8EEC16BB9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Music note">
                <a:extLst>
                  <a:ext uri="{FF2B5EF4-FFF2-40B4-BE49-F238E27FC236}">
                    <a16:creationId xmlns:a16="http://schemas.microsoft.com/office/drawing/2014/main" id="{5CCCAE99-2829-5740-84F9-C0EFCE5D1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10976102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How to find ‘suspicious’ groups?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‘blocks’ are normal, right?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22400" y="4419600"/>
            <a:ext cx="990600" cy="1422400"/>
            <a:chOff x="1422400" y="4419600"/>
            <a:chExt cx="990600" cy="14224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35100" y="4432300"/>
              <a:ext cx="609600" cy="393700"/>
            </a:xfrm>
            <a:prstGeom prst="rect">
              <a:avLst/>
            </a:prstGeom>
            <a:solidFill>
              <a:srgbClr val="008000"/>
            </a:solidFill>
            <a:ln w="3175" cap="flat" cmpd="sng" algn="ctr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082800" y="4940300"/>
              <a:ext cx="101600" cy="4699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184400" y="5626100"/>
              <a:ext cx="215900" cy="127000"/>
            </a:xfrm>
            <a:prstGeom prst="rect">
              <a:avLst/>
            </a:prstGeom>
            <a:solidFill>
              <a:srgbClr val="FF33CC"/>
            </a:solidFill>
            <a:ln w="3175" cap="flat" cmpd="sng" algn="ctr">
              <a:solidFill>
                <a:srgbClr val="FF33CC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9092" y="4762500"/>
            <a:ext cx="8148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fans</a:t>
            </a:r>
          </a:p>
        </p:txBody>
      </p:sp>
      <p:pic>
        <p:nvPicPr>
          <p:cNvPr id="24" name="Picture 13" descr="twitter-logo_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D65E5A-02DC-8945-9D0E-CFE75E0E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229A2F-08F2-B945-82F8-8008B6E1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3DC-D6EB-7D4C-8860-CF09EB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281D40-CD18-834E-9B50-578B9A413AA2}"/>
              </a:ext>
            </a:extLst>
          </p:cNvPr>
          <p:cNvSpPr txBox="1"/>
          <p:nvPr/>
        </p:nvSpPr>
        <p:spPr>
          <a:xfrm>
            <a:off x="1498634" y="3313366"/>
            <a:ext cx="870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idols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5AB438-A54E-074D-8D11-0478636A4DE7}"/>
              </a:ext>
            </a:extLst>
          </p:cNvPr>
          <p:cNvGrpSpPr/>
          <p:nvPr/>
        </p:nvGrpSpPr>
        <p:grpSpPr>
          <a:xfrm>
            <a:off x="4178879" y="2831223"/>
            <a:ext cx="3955488" cy="2794877"/>
            <a:chOff x="3400314" y="2681753"/>
            <a:chExt cx="3955488" cy="279487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AEE99D-8F08-0246-A87C-CDDBE9328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97687" y="3461878"/>
              <a:ext cx="1930903" cy="1939800"/>
              <a:chOff x="5364479" y="3696494"/>
              <a:chExt cx="2377441" cy="238839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A8C44AA-D004-8E47-8337-6A21D9E7B0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4480" y="3699669"/>
                <a:ext cx="2377440" cy="237744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0890E5-888F-BC44-A5BE-9E904EE3BB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4480" y="3696494"/>
                <a:ext cx="819309" cy="819309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B200A9D-A4EF-304A-BA8A-FAF741318C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98077" y="4530091"/>
                <a:ext cx="1110297" cy="111029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A3E3CEE-EDF4-6648-ABB8-9D4D592E67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25189" y="5656920"/>
                <a:ext cx="413680" cy="41368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F5E129E-A58E-7E4D-A282-E3BB6CD7A10E}"/>
                  </a:ext>
                </a:extLst>
              </p:cNvPr>
              <p:cNvCxnSpPr/>
              <p:nvPr/>
            </p:nvCxnSpPr>
            <p:spPr bwMode="auto">
              <a:xfrm>
                <a:off x="6198077" y="3701097"/>
                <a:ext cx="0" cy="238061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5AD58D8-6378-5846-AD61-D4438BF2E4BD}"/>
                  </a:ext>
                </a:extLst>
              </p:cNvPr>
              <p:cNvCxnSpPr/>
              <p:nvPr/>
            </p:nvCxnSpPr>
            <p:spPr bwMode="auto">
              <a:xfrm>
                <a:off x="7325189" y="3704273"/>
                <a:ext cx="0" cy="238061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9972E9A-3352-AF42-8C9E-AC2110EFEE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479" y="5641203"/>
                <a:ext cx="2374389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8D68433-761D-7347-88D6-00077564BD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480" y="4509611"/>
                <a:ext cx="2374389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CC133E-399F-744B-B073-DF6D72F63CD5}"/>
                </a:ext>
              </a:extLst>
            </p:cNvPr>
            <p:cNvGrpSpPr/>
            <p:nvPr/>
          </p:nvGrpSpPr>
          <p:grpSpPr>
            <a:xfrm>
              <a:off x="3400314" y="3587119"/>
              <a:ext cx="750651" cy="365924"/>
              <a:chOff x="1583475" y="3141713"/>
              <a:chExt cx="750651" cy="36592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489F0F6-9AB0-6848-8859-170668C4EDFC}"/>
                  </a:ext>
                </a:extLst>
              </p:cNvPr>
              <p:cNvGrpSpPr/>
              <p:nvPr/>
            </p:nvGrpSpPr>
            <p:grpSpPr>
              <a:xfrm>
                <a:off x="2009317" y="3149937"/>
                <a:ext cx="324809" cy="349478"/>
                <a:chOff x="1083924" y="3416843"/>
                <a:chExt cx="811658" cy="873303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2A626621-8FD9-3240-AB05-1E93E3B41AE4}"/>
                    </a:ext>
                  </a:extLst>
                </p:cNvPr>
                <p:cNvSpPr/>
                <p:nvPr/>
              </p:nvSpPr>
              <p:spPr>
                <a:xfrm>
                  <a:off x="1083924" y="3416843"/>
                  <a:ext cx="811658" cy="8733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73BA45-36E7-BF4D-AFDB-F0328C1DFEBD}"/>
                    </a:ext>
                  </a:extLst>
                </p:cNvPr>
                <p:cNvSpPr txBox="1"/>
                <p:nvPr/>
              </p:nvSpPr>
              <p:spPr>
                <a:xfrm>
                  <a:off x="1083975" y="3497017"/>
                  <a:ext cx="811551" cy="6537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Times New Roman"/>
                    </a:rPr>
                    <a:t>A,B</a:t>
                  </a:r>
                </a:p>
              </p:txBody>
            </p:sp>
          </p:grpSp>
          <p:pic>
            <p:nvPicPr>
              <p:cNvPr id="67" name="Graphic 66" descr="User">
                <a:extLst>
                  <a:ext uri="{FF2B5EF4-FFF2-40B4-BE49-F238E27FC236}">
                    <a16:creationId xmlns:a16="http://schemas.microsoft.com/office/drawing/2014/main" id="{D015F8C9-25C5-A94C-8269-F0E2355E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83475" y="3141713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DE7AFC9-3B8E-9448-B0B3-09BE6AC2FDE3}"/>
                </a:ext>
              </a:extLst>
            </p:cNvPr>
            <p:cNvGrpSpPr/>
            <p:nvPr/>
          </p:nvGrpSpPr>
          <p:grpSpPr>
            <a:xfrm>
              <a:off x="3409716" y="4354936"/>
              <a:ext cx="761052" cy="381595"/>
              <a:chOff x="1601493" y="3533937"/>
              <a:chExt cx="761052" cy="381595"/>
            </a:xfrm>
          </p:grpSpPr>
          <p:pic>
            <p:nvPicPr>
              <p:cNvPr id="64" name="Content Placeholder 10" descr="Fire">
                <a:extLst>
                  <a:ext uri="{FF2B5EF4-FFF2-40B4-BE49-F238E27FC236}">
                    <a16:creationId xmlns:a16="http://schemas.microsoft.com/office/drawing/2014/main" id="{5755A1F4-E5F4-B24E-BC51-1938C5741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 bwMode="auto">
              <a:xfrm>
                <a:off x="1996785" y="3533937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Graphic 64" descr="User">
                <a:extLst>
                  <a:ext uri="{FF2B5EF4-FFF2-40B4-BE49-F238E27FC236}">
                    <a16:creationId xmlns:a16="http://schemas.microsoft.com/office/drawing/2014/main" id="{BAB3364E-B6C5-2242-B328-14AE3119B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01493" y="3549608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4DB2FD9-9B23-024F-BE12-941A0D7898C7}"/>
                </a:ext>
              </a:extLst>
            </p:cNvPr>
            <p:cNvGrpSpPr/>
            <p:nvPr/>
          </p:nvGrpSpPr>
          <p:grpSpPr>
            <a:xfrm>
              <a:off x="3420270" y="5110706"/>
              <a:ext cx="675662" cy="365924"/>
              <a:chOff x="3441242" y="5042506"/>
              <a:chExt cx="675662" cy="365924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018F6C1-9517-1742-9700-C68EE7F5333E}"/>
                  </a:ext>
                </a:extLst>
              </p:cNvPr>
              <p:cNvGrpSpPr/>
              <p:nvPr/>
            </p:nvGrpSpPr>
            <p:grpSpPr>
              <a:xfrm>
                <a:off x="3863636" y="5122589"/>
                <a:ext cx="253268" cy="253268"/>
                <a:chOff x="1118171" y="4831252"/>
                <a:chExt cx="632887" cy="632887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95788C4-E41A-EE48-8FA5-E0186E4002DE}"/>
                    </a:ext>
                  </a:extLst>
                </p:cNvPr>
                <p:cNvSpPr/>
                <p:nvPr/>
              </p:nvSpPr>
              <p:spPr>
                <a:xfrm>
                  <a:off x="1175705" y="4831252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ED1B1063-C921-7B41-A80B-67AE8BA1CAE6}"/>
                    </a:ext>
                  </a:extLst>
                </p:cNvPr>
                <p:cNvSpPr/>
                <p:nvPr/>
              </p:nvSpPr>
              <p:spPr>
                <a:xfrm>
                  <a:off x="1118171" y="4888787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2CDBFB6-42A6-654A-A029-3C912A8B7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8311" y="5118928"/>
                  <a:ext cx="115071" cy="115070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</p:grpSp>
          <p:pic>
            <p:nvPicPr>
              <p:cNvPr id="60" name="Graphic 59" descr="User">
                <a:extLst>
                  <a:ext uri="{FF2B5EF4-FFF2-40B4-BE49-F238E27FC236}">
                    <a16:creationId xmlns:a16="http://schemas.microsoft.com/office/drawing/2014/main" id="{C404BF66-C162-7947-8DD0-10C5CC7F5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41242" y="5042506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151933C-9711-6241-BFB1-54279196C6E1}"/>
                </a:ext>
              </a:extLst>
            </p:cNvPr>
            <p:cNvGrpSpPr/>
            <p:nvPr/>
          </p:nvGrpSpPr>
          <p:grpSpPr>
            <a:xfrm rot="19315964">
              <a:off x="4810000" y="2681753"/>
              <a:ext cx="750651" cy="365924"/>
              <a:chOff x="1583475" y="3141713"/>
              <a:chExt cx="750651" cy="36592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4BEB67D-31D9-734A-9A2C-BF3D8AC427BF}"/>
                  </a:ext>
                </a:extLst>
              </p:cNvPr>
              <p:cNvGrpSpPr/>
              <p:nvPr/>
            </p:nvGrpSpPr>
            <p:grpSpPr>
              <a:xfrm>
                <a:off x="2009317" y="3149937"/>
                <a:ext cx="324809" cy="349478"/>
                <a:chOff x="1083924" y="3416843"/>
                <a:chExt cx="811658" cy="873303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F0A3666B-561E-1940-ACBA-C8143EBAF6E6}"/>
                    </a:ext>
                  </a:extLst>
                </p:cNvPr>
                <p:cNvSpPr/>
                <p:nvPr/>
              </p:nvSpPr>
              <p:spPr>
                <a:xfrm>
                  <a:off x="1083924" y="3416843"/>
                  <a:ext cx="811658" cy="8733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E54D034-93FB-E043-B31B-74C5F2B403AF}"/>
                    </a:ext>
                  </a:extLst>
                </p:cNvPr>
                <p:cNvSpPr txBox="1"/>
                <p:nvPr/>
              </p:nvSpPr>
              <p:spPr>
                <a:xfrm>
                  <a:off x="1083975" y="3497017"/>
                  <a:ext cx="811551" cy="6537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1" i="0" u="none" strike="noStrike" cap="none" spc="0" normalizeH="0" baseline="0" dirty="0">
                      <a:ln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Times New Roman"/>
                    </a:rPr>
                    <a:t>A,B</a:t>
                  </a:r>
                </a:p>
              </p:txBody>
            </p:sp>
          </p:grpSp>
          <p:pic>
            <p:nvPicPr>
              <p:cNvPr id="56" name="Graphic 55" descr="User">
                <a:extLst>
                  <a:ext uri="{FF2B5EF4-FFF2-40B4-BE49-F238E27FC236}">
                    <a16:creationId xmlns:a16="http://schemas.microsoft.com/office/drawing/2014/main" id="{00DD2A6E-C784-BC46-964F-F43699335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83475" y="3141713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C636DE9-7DE1-334C-A1B1-4C991D223A51}"/>
                </a:ext>
              </a:extLst>
            </p:cNvPr>
            <p:cNvGrpSpPr/>
            <p:nvPr/>
          </p:nvGrpSpPr>
          <p:grpSpPr>
            <a:xfrm rot="19213065">
              <a:off x="5745070" y="2689345"/>
              <a:ext cx="761052" cy="381595"/>
              <a:chOff x="1601493" y="3533937"/>
              <a:chExt cx="761052" cy="381595"/>
            </a:xfrm>
          </p:grpSpPr>
          <p:pic>
            <p:nvPicPr>
              <p:cNvPr id="53" name="Content Placeholder 10" descr="Fire">
                <a:extLst>
                  <a:ext uri="{FF2B5EF4-FFF2-40B4-BE49-F238E27FC236}">
                    <a16:creationId xmlns:a16="http://schemas.microsoft.com/office/drawing/2014/main" id="{3DB8321F-4E6F-504F-9F38-10EF834F4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 bwMode="auto">
              <a:xfrm>
                <a:off x="1996785" y="3533937"/>
                <a:ext cx="365760" cy="365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Graphic 53" descr="User">
                <a:extLst>
                  <a:ext uri="{FF2B5EF4-FFF2-40B4-BE49-F238E27FC236}">
                    <a16:creationId xmlns:a16="http://schemas.microsoft.com/office/drawing/2014/main" id="{2CA8EB2F-B185-7547-A929-25D7EDD27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01493" y="3549608"/>
                <a:ext cx="365924" cy="365924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F13298D-4653-C94C-B58B-AD08C5F4AAD4}"/>
                </a:ext>
              </a:extLst>
            </p:cNvPr>
            <p:cNvGrpSpPr/>
            <p:nvPr/>
          </p:nvGrpSpPr>
          <p:grpSpPr>
            <a:xfrm rot="19439969">
              <a:off x="6680140" y="2716129"/>
              <a:ext cx="675662" cy="365924"/>
              <a:chOff x="3441242" y="5042506"/>
              <a:chExt cx="675662" cy="36592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A1935B9-B2DB-E345-84A1-1975A5C546F3}"/>
                  </a:ext>
                </a:extLst>
              </p:cNvPr>
              <p:cNvGrpSpPr/>
              <p:nvPr/>
            </p:nvGrpSpPr>
            <p:grpSpPr>
              <a:xfrm>
                <a:off x="3863636" y="5122589"/>
                <a:ext cx="253268" cy="253268"/>
                <a:chOff x="1118171" y="4831252"/>
                <a:chExt cx="632887" cy="632887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234ED5D-C219-C54B-A231-54F5A0A075D7}"/>
                    </a:ext>
                  </a:extLst>
                </p:cNvPr>
                <p:cNvSpPr/>
                <p:nvPr/>
              </p:nvSpPr>
              <p:spPr>
                <a:xfrm>
                  <a:off x="1175705" y="4831252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A9260AC-978D-7F4E-97B0-0567DFA0AD1B}"/>
                    </a:ext>
                  </a:extLst>
                </p:cNvPr>
                <p:cNvSpPr/>
                <p:nvPr/>
              </p:nvSpPr>
              <p:spPr>
                <a:xfrm>
                  <a:off x="1118171" y="4888787"/>
                  <a:ext cx="575353" cy="575352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11E74F-8B7C-C44C-BEAC-1CE61E86A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8311" y="5118928"/>
                  <a:ext cx="115071" cy="115070"/>
                </a:xfrm>
                <a:prstGeom prst="ellipse">
                  <a:avLst/>
                </a:prstGeom>
                <a:solidFill>
                  <a:schemeClr val="accent2">
                    <a:hueOff val="-720000"/>
                    <a:satOff val="-100000"/>
                    <a:lumOff val="72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600" b="0" i="0" u="none" strike="noStrike" cap="none" spc="0" normalizeH="0" baseline="0">
                    <a:ln>
                      <a:noFill/>
                    </a:ln>
                    <a:solidFill>
                      <a:srgbClr val="00006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endParaRPr>
                </a:p>
              </p:txBody>
            </p:sp>
          </p:grpSp>
          <p:pic>
            <p:nvPicPr>
              <p:cNvPr id="49" name="Graphic 48" descr="User">
                <a:extLst>
                  <a:ext uri="{FF2B5EF4-FFF2-40B4-BE49-F238E27FC236}">
                    <a16:creationId xmlns:a16="http://schemas.microsoft.com/office/drawing/2014/main" id="{F3AE1B03-B657-1C48-8856-43B237CC4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41242" y="5042506"/>
                <a:ext cx="365924" cy="365924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2BBD64-14B5-614C-A331-86AA17AD538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948" y="3976887"/>
            <a:ext cx="705174" cy="336922"/>
            <a:chOff x="3464243" y="2375644"/>
            <a:chExt cx="955357" cy="45645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77897DF-AC66-0540-A22A-C44638C9DF26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83" name="Graphic 82" descr="Male profile">
                <a:extLst>
                  <a:ext uri="{FF2B5EF4-FFF2-40B4-BE49-F238E27FC236}">
                    <a16:creationId xmlns:a16="http://schemas.microsoft.com/office/drawing/2014/main" id="{4E55B528-9FA0-8747-95EB-4E2B6F833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phic 83" descr="Guitar">
                <a:extLst>
                  <a:ext uri="{FF2B5EF4-FFF2-40B4-BE49-F238E27FC236}">
                    <a16:creationId xmlns:a16="http://schemas.microsoft.com/office/drawing/2014/main" id="{78CFA47B-AB59-E94D-AC93-E36954BA9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AE8DD0C-D9B6-0E49-A8C5-E7351F06E2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81" name="Graphic 80" descr="Female Profile">
                <a:extLst>
                  <a:ext uri="{FF2B5EF4-FFF2-40B4-BE49-F238E27FC236}">
                    <a16:creationId xmlns:a16="http://schemas.microsoft.com/office/drawing/2014/main" id="{499FB04C-7D63-0D43-AB4C-E7E0AA2C4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phic 81" descr="Music note">
                <a:extLst>
                  <a:ext uri="{FF2B5EF4-FFF2-40B4-BE49-F238E27FC236}">
                    <a16:creationId xmlns:a16="http://schemas.microsoft.com/office/drawing/2014/main" id="{02035F6F-3CEC-DA4E-AB6E-8AFB93A31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795360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that: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‘blocks’ are normal, right?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‘hyperbolic’ communities are more realistic [</a:t>
            </a:r>
            <a:r>
              <a:rPr lang="en-US" dirty="0" err="1"/>
              <a:t>Araujo</a:t>
            </a:r>
            <a:r>
              <a:rPr lang="en-US" dirty="0"/>
              <a:t>+, PKDD’14]</a:t>
            </a:r>
          </a:p>
        </p:txBody>
      </p:sp>
      <p:grpSp>
        <p:nvGrpSpPr>
          <p:cNvPr id="11" name="Group 14"/>
          <p:cNvGrpSpPr/>
          <p:nvPr/>
        </p:nvGrpSpPr>
        <p:grpSpPr>
          <a:xfrm>
            <a:off x="3581400" y="4417483"/>
            <a:ext cx="1016000" cy="1424517"/>
            <a:chOff x="1397000" y="4417483"/>
            <a:chExt cx="1016000" cy="1424517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97000" y="4417483"/>
              <a:ext cx="641350" cy="446617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rgbClr val="33CC33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917700" y="4976283"/>
              <a:ext cx="355600" cy="446617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108200" y="5435600"/>
              <a:ext cx="292100" cy="215900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1422400" y="4419600"/>
            <a:ext cx="990600" cy="1422400"/>
            <a:chOff x="1422400" y="4419600"/>
            <a:chExt cx="990600" cy="14224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35100" y="4432300"/>
              <a:ext cx="609600" cy="393700"/>
            </a:xfrm>
            <a:prstGeom prst="rect">
              <a:avLst/>
            </a:prstGeom>
            <a:solidFill>
              <a:srgbClr val="008000"/>
            </a:solidFill>
            <a:ln w="3175" cap="flat" cmpd="sng" algn="ctr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082800" y="4940300"/>
              <a:ext cx="101600" cy="4699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184400" y="5626100"/>
              <a:ext cx="215900" cy="127000"/>
            </a:xfrm>
            <a:prstGeom prst="rect">
              <a:avLst/>
            </a:prstGeom>
            <a:solidFill>
              <a:srgbClr val="FF33CC"/>
            </a:solidFill>
            <a:ln w="3175" cap="flat" cmpd="sng" algn="ctr">
              <a:solidFill>
                <a:srgbClr val="FF33CC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&quot;No&quot; Symbol 21"/>
          <p:cNvSpPr/>
          <p:nvPr/>
        </p:nvSpPr>
        <p:spPr bwMode="auto">
          <a:xfrm>
            <a:off x="4470400" y="1308100"/>
            <a:ext cx="876300" cy="901700"/>
          </a:xfrm>
          <a:prstGeom prst="noSmoking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3E7B1A-F25A-B441-B0E7-3524E79C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D45B902-8AA0-6E47-AEF5-A15A9181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DDC7-29A3-4943-AD8C-C1D4F739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42B26-195F-2B44-AEF4-3CCFFB96DC6F}"/>
              </a:ext>
            </a:extLst>
          </p:cNvPr>
          <p:cNvSpPr txBox="1"/>
          <p:nvPr/>
        </p:nvSpPr>
        <p:spPr>
          <a:xfrm>
            <a:off x="269092" y="4762500"/>
            <a:ext cx="8148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fans</a:t>
            </a:r>
          </a:p>
        </p:txBody>
      </p:sp>
      <p:pic>
        <p:nvPicPr>
          <p:cNvPr id="25" name="Picture 13" descr="twitter-logo_1.jpg">
            <a:extLst>
              <a:ext uri="{FF2B5EF4-FFF2-40B4-BE49-F238E27FC236}">
                <a16:creationId xmlns:a16="http://schemas.microsoft.com/office/drawing/2014/main" id="{6AC8B741-7191-A041-ADE9-9B8D4513BF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8A080C-ADAC-9049-9197-35FFA0A70373}"/>
              </a:ext>
            </a:extLst>
          </p:cNvPr>
          <p:cNvSpPr txBox="1"/>
          <p:nvPr/>
        </p:nvSpPr>
        <p:spPr>
          <a:xfrm>
            <a:off x="1498634" y="3313366"/>
            <a:ext cx="870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idols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CF8AC0-5FD1-1A4D-AC02-C8B3E4B15DE1}"/>
              </a:ext>
            </a:extLst>
          </p:cNvPr>
          <p:cNvGrpSpPr>
            <a:grpSpLocks noChangeAspect="1"/>
          </p:cNvGrpSpPr>
          <p:nvPr/>
        </p:nvGrpSpPr>
        <p:grpSpPr>
          <a:xfrm>
            <a:off x="6978402" y="629241"/>
            <a:ext cx="1373134" cy="1148518"/>
            <a:chOff x="6839254" y="4852606"/>
            <a:chExt cx="1597591" cy="1336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153996D-BFC4-B34B-95C6-FBB89B6354F4}"/>
                </a:ext>
              </a:extLst>
            </p:cNvPr>
            <p:cNvGrpSpPr/>
            <p:nvPr/>
          </p:nvGrpSpPr>
          <p:grpSpPr>
            <a:xfrm>
              <a:off x="6839254" y="4852606"/>
              <a:ext cx="1020648" cy="1336259"/>
              <a:chOff x="6839254" y="4852606"/>
              <a:chExt cx="1020648" cy="1336259"/>
            </a:xfrm>
          </p:grpSpPr>
          <p:sp>
            <p:nvSpPr>
              <p:cNvPr id="46" name="Man Walking">
                <a:extLst>
                  <a:ext uri="{FF2B5EF4-FFF2-40B4-BE49-F238E27FC236}">
                    <a16:creationId xmlns:a16="http://schemas.microsoft.com/office/drawing/2014/main" id="{95B0D248-AB99-A549-9E07-6807B55D52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9254" y="4852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7" name="Man Walking">
                <a:extLst>
                  <a:ext uri="{FF2B5EF4-FFF2-40B4-BE49-F238E27FC236}">
                    <a16:creationId xmlns:a16="http://schemas.microsoft.com/office/drawing/2014/main" id="{E25AA59D-39C3-B04B-AB81-AAA5C95D2F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8" name="Man Walking">
                <a:extLst>
                  <a:ext uri="{FF2B5EF4-FFF2-40B4-BE49-F238E27FC236}">
                    <a16:creationId xmlns:a16="http://schemas.microsoft.com/office/drawing/2014/main" id="{88C9DB84-E261-EA4F-9A28-ABC5253087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9" name="Man Walking">
                <a:extLst>
                  <a:ext uri="{FF2B5EF4-FFF2-40B4-BE49-F238E27FC236}">
                    <a16:creationId xmlns:a16="http://schemas.microsoft.com/office/drawing/2014/main" id="{CB92F976-340B-8D48-ACD4-DE89E9BC53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0" name="Man Walking">
                <a:extLst>
                  <a:ext uri="{FF2B5EF4-FFF2-40B4-BE49-F238E27FC236}">
                    <a16:creationId xmlns:a16="http://schemas.microsoft.com/office/drawing/2014/main" id="{0FDB5F13-7676-0B49-BCFC-73971EF40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1" name="Man Walking">
                <a:extLst>
                  <a:ext uri="{FF2B5EF4-FFF2-40B4-BE49-F238E27FC236}">
                    <a16:creationId xmlns:a16="http://schemas.microsoft.com/office/drawing/2014/main" id="{03C53D40-EDE0-EE4F-B27E-5DAFBBE4B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2" name="Man Walking">
                <a:extLst>
                  <a:ext uri="{FF2B5EF4-FFF2-40B4-BE49-F238E27FC236}">
                    <a16:creationId xmlns:a16="http://schemas.microsoft.com/office/drawing/2014/main" id="{114E1F78-9086-7343-AD99-5942D733D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3" name="Man Walking">
                <a:extLst>
                  <a:ext uri="{FF2B5EF4-FFF2-40B4-BE49-F238E27FC236}">
                    <a16:creationId xmlns:a16="http://schemas.microsoft.com/office/drawing/2014/main" id="{521B1D07-17F1-E248-B4D0-B8518BBD00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4" name="Man Walking">
                <a:extLst>
                  <a:ext uri="{FF2B5EF4-FFF2-40B4-BE49-F238E27FC236}">
                    <a16:creationId xmlns:a16="http://schemas.microsoft.com/office/drawing/2014/main" id="{9B529303-377E-954B-9B4D-0CFD13DF62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55" name="Man Walking">
                <a:extLst>
                  <a:ext uri="{FF2B5EF4-FFF2-40B4-BE49-F238E27FC236}">
                    <a16:creationId xmlns:a16="http://schemas.microsoft.com/office/drawing/2014/main" id="{80007275-4156-124A-B6A0-D7835EF71E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1254" y="5614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8BEB9C-BA64-474B-948A-CFCF44AD4D3B}"/>
                </a:ext>
              </a:extLst>
            </p:cNvPr>
            <p:cNvGrpSpPr/>
            <p:nvPr/>
          </p:nvGrpSpPr>
          <p:grpSpPr>
            <a:xfrm>
              <a:off x="7416197" y="4852606"/>
              <a:ext cx="1020648" cy="1336259"/>
              <a:chOff x="6839254" y="4852606"/>
              <a:chExt cx="1020648" cy="1336259"/>
            </a:xfrm>
          </p:grpSpPr>
          <p:sp>
            <p:nvSpPr>
              <p:cNvPr id="36" name="Man Walking">
                <a:extLst>
                  <a:ext uri="{FF2B5EF4-FFF2-40B4-BE49-F238E27FC236}">
                    <a16:creationId xmlns:a16="http://schemas.microsoft.com/office/drawing/2014/main" id="{7F8EF7A6-95B3-5C4C-AB2A-FBB79AC16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9254" y="4852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7" name="Man Walking">
                <a:extLst>
                  <a:ext uri="{FF2B5EF4-FFF2-40B4-BE49-F238E27FC236}">
                    <a16:creationId xmlns:a16="http://schemas.microsoft.com/office/drawing/2014/main" id="{9AC2EFA9-43EE-3448-AA44-A348A0B81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8" name="Man Walking">
                <a:extLst>
                  <a:ext uri="{FF2B5EF4-FFF2-40B4-BE49-F238E27FC236}">
                    <a16:creationId xmlns:a16="http://schemas.microsoft.com/office/drawing/2014/main" id="{9C9203A1-D60B-8149-A097-75370DE818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9" name="Man Walking">
                <a:extLst>
                  <a:ext uri="{FF2B5EF4-FFF2-40B4-BE49-F238E27FC236}">
                    <a16:creationId xmlns:a16="http://schemas.microsoft.com/office/drawing/2014/main" id="{90A3D802-B9A6-2049-ABF4-B5BAD93F9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0" name="Man Walking">
                <a:extLst>
                  <a:ext uri="{FF2B5EF4-FFF2-40B4-BE49-F238E27FC236}">
                    <a16:creationId xmlns:a16="http://schemas.microsoft.com/office/drawing/2014/main" id="{995FA053-EB59-F943-B677-1184E7F0CA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1" name="Man Walking">
                <a:extLst>
                  <a:ext uri="{FF2B5EF4-FFF2-40B4-BE49-F238E27FC236}">
                    <a16:creationId xmlns:a16="http://schemas.microsoft.com/office/drawing/2014/main" id="{B4EDD17C-7BC7-E14D-9AC9-5FD2697766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2" name="Man Walking">
                <a:extLst>
                  <a:ext uri="{FF2B5EF4-FFF2-40B4-BE49-F238E27FC236}">
                    <a16:creationId xmlns:a16="http://schemas.microsoft.com/office/drawing/2014/main" id="{751B0F50-E321-824A-8BC8-F499A25C2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3" name="Man Walking">
                <a:extLst>
                  <a:ext uri="{FF2B5EF4-FFF2-40B4-BE49-F238E27FC236}">
                    <a16:creationId xmlns:a16="http://schemas.microsoft.com/office/drawing/2014/main" id="{45BA8B6E-1416-C44B-B770-9AA660A4C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4" name="Man Walking">
                <a:extLst>
                  <a:ext uri="{FF2B5EF4-FFF2-40B4-BE49-F238E27FC236}">
                    <a16:creationId xmlns:a16="http://schemas.microsoft.com/office/drawing/2014/main" id="{3549BFC2-746A-AA41-94A7-15041B5F2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5" name="Man Walking">
                <a:extLst>
                  <a:ext uri="{FF2B5EF4-FFF2-40B4-BE49-F238E27FC236}">
                    <a16:creationId xmlns:a16="http://schemas.microsoft.com/office/drawing/2014/main" id="{F80551E7-4260-BB40-85D4-DBA12D4C0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1254" y="5614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D22DC4-4A4D-8C4F-A5CA-686F134F823E}"/>
              </a:ext>
            </a:extLst>
          </p:cNvPr>
          <p:cNvGrpSpPr>
            <a:grpSpLocks noChangeAspect="1"/>
          </p:cNvGrpSpPr>
          <p:nvPr/>
        </p:nvGrpSpPr>
        <p:grpSpPr>
          <a:xfrm>
            <a:off x="1422400" y="3944243"/>
            <a:ext cx="705174" cy="336922"/>
            <a:chOff x="3464243" y="2375644"/>
            <a:chExt cx="955357" cy="45645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CD548DF-713E-EF48-9718-356441DA8672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61" name="Graphic 60" descr="Male profile">
                <a:extLst>
                  <a:ext uri="{FF2B5EF4-FFF2-40B4-BE49-F238E27FC236}">
                    <a16:creationId xmlns:a16="http://schemas.microsoft.com/office/drawing/2014/main" id="{CE641D97-496E-9444-95BB-97DAA4D8E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phic 61" descr="Guitar">
                <a:extLst>
                  <a:ext uri="{FF2B5EF4-FFF2-40B4-BE49-F238E27FC236}">
                    <a16:creationId xmlns:a16="http://schemas.microsoft.com/office/drawing/2014/main" id="{74471262-2F01-2648-B10D-7B2976300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26044B-B321-EF43-B063-DC4C5DC7AC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59" name="Graphic 58" descr="Female Profile">
                <a:extLst>
                  <a:ext uri="{FF2B5EF4-FFF2-40B4-BE49-F238E27FC236}">
                    <a16:creationId xmlns:a16="http://schemas.microsoft.com/office/drawing/2014/main" id="{124E67BA-E390-6440-B49A-C25F679A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Music note">
                <a:extLst>
                  <a:ext uri="{FF2B5EF4-FFF2-40B4-BE49-F238E27FC236}">
                    <a16:creationId xmlns:a16="http://schemas.microsoft.com/office/drawing/2014/main" id="{BEECAB06-FA84-8D4A-95C5-4FFE0E586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2D6B3-5D17-6E4C-BA16-C0BC363707C5}"/>
              </a:ext>
            </a:extLst>
          </p:cNvPr>
          <p:cNvGrpSpPr>
            <a:grpSpLocks noChangeAspect="1"/>
          </p:cNvGrpSpPr>
          <p:nvPr/>
        </p:nvGrpSpPr>
        <p:grpSpPr>
          <a:xfrm>
            <a:off x="3606800" y="3995022"/>
            <a:ext cx="705174" cy="336922"/>
            <a:chOff x="3464243" y="2375644"/>
            <a:chExt cx="955357" cy="45645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DD7E56-A24C-4D44-B1D6-7ADBC4084FB2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68" name="Graphic 67" descr="Male profile">
                <a:extLst>
                  <a:ext uri="{FF2B5EF4-FFF2-40B4-BE49-F238E27FC236}">
                    <a16:creationId xmlns:a16="http://schemas.microsoft.com/office/drawing/2014/main" id="{D37B8AC2-BB51-B444-9F59-A01B3A5ED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phic 68" descr="Guitar">
                <a:extLst>
                  <a:ext uri="{FF2B5EF4-FFF2-40B4-BE49-F238E27FC236}">
                    <a16:creationId xmlns:a16="http://schemas.microsoft.com/office/drawing/2014/main" id="{189619CB-CBC8-A149-A1B5-D206ABEF9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BBEAC36-66FE-A54C-B39A-F93B8A2E2B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66" name="Graphic 65" descr="Female Profile">
                <a:extLst>
                  <a:ext uri="{FF2B5EF4-FFF2-40B4-BE49-F238E27FC236}">
                    <a16:creationId xmlns:a16="http://schemas.microsoft.com/office/drawing/2014/main" id="{1D0D8463-828E-7E4E-A3E4-7874C3718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phic 66" descr="Music note">
                <a:extLst>
                  <a:ext uri="{FF2B5EF4-FFF2-40B4-BE49-F238E27FC236}">
                    <a16:creationId xmlns:a16="http://schemas.microsoft.com/office/drawing/2014/main" id="{22698E2C-8D0B-2A4F-9430-679821BF0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3797580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that: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‘blocks’ are usually </a:t>
            </a:r>
            <a:r>
              <a:rPr lang="en-US" dirty="0">
                <a:solidFill>
                  <a:schemeClr val="tx2"/>
                </a:solidFill>
              </a:rPr>
              <a:t>suspicious</a:t>
            </a:r>
          </a:p>
          <a:p>
            <a:r>
              <a:rPr lang="en-US" dirty="0"/>
              <a:t>‘hyperbolic’ communities are more realistic [</a:t>
            </a:r>
            <a:r>
              <a:rPr lang="en-US" dirty="0" err="1"/>
              <a:t>Araujo</a:t>
            </a:r>
            <a:r>
              <a:rPr lang="en-US" dirty="0"/>
              <a:t>+, PKDD’14]</a:t>
            </a:r>
          </a:p>
        </p:txBody>
      </p:sp>
      <p:grpSp>
        <p:nvGrpSpPr>
          <p:cNvPr id="11" name="Group 14"/>
          <p:cNvGrpSpPr/>
          <p:nvPr/>
        </p:nvGrpSpPr>
        <p:grpSpPr>
          <a:xfrm>
            <a:off x="3581400" y="4417483"/>
            <a:ext cx="1016000" cy="1424517"/>
            <a:chOff x="1397000" y="4417483"/>
            <a:chExt cx="1016000" cy="1424517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97000" y="4417483"/>
              <a:ext cx="641350" cy="446617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rgbClr val="33CC33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917700" y="4976283"/>
              <a:ext cx="355600" cy="446617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108200" y="5435600"/>
              <a:ext cx="292100" cy="215900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1422400" y="4419600"/>
            <a:ext cx="990600" cy="1422400"/>
            <a:chOff x="1422400" y="4419600"/>
            <a:chExt cx="990600" cy="14224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35100" y="4432300"/>
              <a:ext cx="609600" cy="393700"/>
            </a:xfrm>
            <a:prstGeom prst="rect">
              <a:avLst/>
            </a:prstGeom>
            <a:solidFill>
              <a:srgbClr val="008000"/>
            </a:solidFill>
            <a:ln w="3175" cap="flat" cmpd="sng" algn="ctr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082800" y="4940300"/>
              <a:ext cx="101600" cy="4699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184400" y="5626100"/>
              <a:ext cx="215900" cy="127000"/>
            </a:xfrm>
            <a:prstGeom prst="rect">
              <a:avLst/>
            </a:prstGeom>
            <a:solidFill>
              <a:srgbClr val="FF33CC"/>
            </a:solidFill>
            <a:ln w="3175" cap="flat" cmpd="sng" algn="ctr">
              <a:solidFill>
                <a:srgbClr val="FF33CC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4704" y="3352800"/>
            <a:ext cx="52449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A5002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Q: Can we spot blocks, easily?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016EBDB-0073-7D4A-A028-0BCA260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9DD180F-3FFF-2745-8CF0-46D57601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1B71-3293-7749-9613-360A6DBC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EE66EA-D2B0-274C-9961-6E7E1BB00D08}"/>
              </a:ext>
            </a:extLst>
          </p:cNvPr>
          <p:cNvGrpSpPr>
            <a:grpSpLocks noChangeAspect="1"/>
          </p:cNvGrpSpPr>
          <p:nvPr/>
        </p:nvGrpSpPr>
        <p:grpSpPr>
          <a:xfrm>
            <a:off x="6978402" y="629241"/>
            <a:ext cx="1373134" cy="1148518"/>
            <a:chOff x="6839254" y="4852606"/>
            <a:chExt cx="1597591" cy="13362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33CF2E-1EF2-D047-99F7-92D8D9B397A2}"/>
                </a:ext>
              </a:extLst>
            </p:cNvPr>
            <p:cNvGrpSpPr/>
            <p:nvPr/>
          </p:nvGrpSpPr>
          <p:grpSpPr>
            <a:xfrm>
              <a:off x="6839254" y="4852606"/>
              <a:ext cx="1020648" cy="1336259"/>
              <a:chOff x="6839254" y="4852606"/>
              <a:chExt cx="1020648" cy="1336259"/>
            </a:xfrm>
          </p:grpSpPr>
          <p:sp>
            <p:nvSpPr>
              <p:cNvPr id="37" name="Man Walking">
                <a:extLst>
                  <a:ext uri="{FF2B5EF4-FFF2-40B4-BE49-F238E27FC236}">
                    <a16:creationId xmlns:a16="http://schemas.microsoft.com/office/drawing/2014/main" id="{D70597D5-B882-6442-9506-1149AB4B5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9254" y="4852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8" name="Man Walking">
                <a:extLst>
                  <a:ext uri="{FF2B5EF4-FFF2-40B4-BE49-F238E27FC236}">
                    <a16:creationId xmlns:a16="http://schemas.microsoft.com/office/drawing/2014/main" id="{920D4A13-8AE1-7F4E-BF34-3D7A29E32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9" name="Man Walking">
                <a:extLst>
                  <a:ext uri="{FF2B5EF4-FFF2-40B4-BE49-F238E27FC236}">
                    <a16:creationId xmlns:a16="http://schemas.microsoft.com/office/drawing/2014/main" id="{8A0D1332-F1F8-A049-8038-93681ADB4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0" name="Man Walking">
                <a:extLst>
                  <a:ext uri="{FF2B5EF4-FFF2-40B4-BE49-F238E27FC236}">
                    <a16:creationId xmlns:a16="http://schemas.microsoft.com/office/drawing/2014/main" id="{ACF70CAD-8F86-7E40-9EE3-51B40F76C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1" name="Man Walking">
                <a:extLst>
                  <a:ext uri="{FF2B5EF4-FFF2-40B4-BE49-F238E27FC236}">
                    <a16:creationId xmlns:a16="http://schemas.microsoft.com/office/drawing/2014/main" id="{F499005D-9042-5342-9A95-24A79F77C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2" name="Man Walking">
                <a:extLst>
                  <a:ext uri="{FF2B5EF4-FFF2-40B4-BE49-F238E27FC236}">
                    <a16:creationId xmlns:a16="http://schemas.microsoft.com/office/drawing/2014/main" id="{82AADD75-8387-6743-9642-BDA263E0D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3" name="Man Walking">
                <a:extLst>
                  <a:ext uri="{FF2B5EF4-FFF2-40B4-BE49-F238E27FC236}">
                    <a16:creationId xmlns:a16="http://schemas.microsoft.com/office/drawing/2014/main" id="{60055327-E771-8A49-850B-96BB6FBFDF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4" name="Man Walking">
                <a:extLst>
                  <a:ext uri="{FF2B5EF4-FFF2-40B4-BE49-F238E27FC236}">
                    <a16:creationId xmlns:a16="http://schemas.microsoft.com/office/drawing/2014/main" id="{E02854E3-C1BC-614D-89A0-C54C257D4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5" name="Man Walking">
                <a:extLst>
                  <a:ext uri="{FF2B5EF4-FFF2-40B4-BE49-F238E27FC236}">
                    <a16:creationId xmlns:a16="http://schemas.microsoft.com/office/drawing/2014/main" id="{2635897A-9680-F44E-8F3B-B03248F49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6" name="Man Walking">
                <a:extLst>
                  <a:ext uri="{FF2B5EF4-FFF2-40B4-BE49-F238E27FC236}">
                    <a16:creationId xmlns:a16="http://schemas.microsoft.com/office/drawing/2014/main" id="{4EBC59FC-FEA3-9344-807F-2261EF9EF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1254" y="5614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D623B2-761C-174A-8ECC-7EB444558303}"/>
                </a:ext>
              </a:extLst>
            </p:cNvPr>
            <p:cNvGrpSpPr/>
            <p:nvPr/>
          </p:nvGrpSpPr>
          <p:grpSpPr>
            <a:xfrm>
              <a:off x="7416197" y="4852606"/>
              <a:ext cx="1020648" cy="1336259"/>
              <a:chOff x="6839254" y="4852606"/>
              <a:chExt cx="1020648" cy="1336259"/>
            </a:xfrm>
          </p:grpSpPr>
          <p:sp>
            <p:nvSpPr>
              <p:cNvPr id="27" name="Man Walking">
                <a:extLst>
                  <a:ext uri="{FF2B5EF4-FFF2-40B4-BE49-F238E27FC236}">
                    <a16:creationId xmlns:a16="http://schemas.microsoft.com/office/drawing/2014/main" id="{F4A6ABB6-6D13-2F4A-A069-0FDB46076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9254" y="4852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8" name="Man Walking">
                <a:extLst>
                  <a:ext uri="{FF2B5EF4-FFF2-40B4-BE49-F238E27FC236}">
                    <a16:creationId xmlns:a16="http://schemas.microsoft.com/office/drawing/2014/main" id="{0E731CDE-5734-9C44-9D40-0E2C64BBAA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9" name="Man Walking">
                <a:extLst>
                  <a:ext uri="{FF2B5EF4-FFF2-40B4-BE49-F238E27FC236}">
                    <a16:creationId xmlns:a16="http://schemas.microsoft.com/office/drawing/2014/main" id="{2CD50561-7DCC-D144-A06B-28197DAB3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0" name="Man Walking">
                <a:extLst>
                  <a:ext uri="{FF2B5EF4-FFF2-40B4-BE49-F238E27FC236}">
                    <a16:creationId xmlns:a16="http://schemas.microsoft.com/office/drawing/2014/main" id="{A26EE70E-336E-E044-B7F9-CEEB95C9F2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1" name="Man Walking">
                <a:extLst>
                  <a:ext uri="{FF2B5EF4-FFF2-40B4-BE49-F238E27FC236}">
                    <a16:creationId xmlns:a16="http://schemas.microsoft.com/office/drawing/2014/main" id="{BFC69C48-6902-8E40-9A90-C78361FB1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2" name="Man Walking">
                <a:extLst>
                  <a:ext uri="{FF2B5EF4-FFF2-40B4-BE49-F238E27FC236}">
                    <a16:creationId xmlns:a16="http://schemas.microsoft.com/office/drawing/2014/main" id="{B3554F98-AE30-9F4A-A4E7-4B765AA99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3" name="Man Walking">
                <a:extLst>
                  <a:ext uri="{FF2B5EF4-FFF2-40B4-BE49-F238E27FC236}">
                    <a16:creationId xmlns:a16="http://schemas.microsoft.com/office/drawing/2014/main" id="{C808EE92-2814-8C41-97FD-1473FE9371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4" name="Man Walking">
                <a:extLst>
                  <a:ext uri="{FF2B5EF4-FFF2-40B4-BE49-F238E27FC236}">
                    <a16:creationId xmlns:a16="http://schemas.microsoft.com/office/drawing/2014/main" id="{DA74FF90-AB4A-DC48-AEC1-AFBDB8C4D9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5" name="Man Walking">
                <a:extLst>
                  <a:ext uri="{FF2B5EF4-FFF2-40B4-BE49-F238E27FC236}">
                    <a16:creationId xmlns:a16="http://schemas.microsoft.com/office/drawing/2014/main" id="{B8D9DADD-8507-DB41-A087-5472586B1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6" name="Man Walking">
                <a:extLst>
                  <a:ext uri="{FF2B5EF4-FFF2-40B4-BE49-F238E27FC236}">
                    <a16:creationId xmlns:a16="http://schemas.microsoft.com/office/drawing/2014/main" id="{E10AE5DC-3871-DE45-83EE-46F032920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1254" y="5614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274268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that: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‘blocks’ are usually </a:t>
            </a:r>
            <a:r>
              <a:rPr lang="en-US" dirty="0">
                <a:solidFill>
                  <a:schemeClr val="tx2"/>
                </a:solidFill>
              </a:rPr>
              <a:t>suspicious</a:t>
            </a:r>
          </a:p>
          <a:p>
            <a:r>
              <a:rPr lang="en-US" dirty="0"/>
              <a:t>‘hyperbolic’ communities are more realistic [</a:t>
            </a:r>
            <a:r>
              <a:rPr lang="en-US" dirty="0" err="1"/>
              <a:t>Araujo</a:t>
            </a:r>
            <a:r>
              <a:rPr lang="en-US" dirty="0"/>
              <a:t>+, PKDD’14]</a:t>
            </a:r>
          </a:p>
        </p:txBody>
      </p:sp>
      <p:grpSp>
        <p:nvGrpSpPr>
          <p:cNvPr id="11" name="Group 14"/>
          <p:cNvGrpSpPr/>
          <p:nvPr/>
        </p:nvGrpSpPr>
        <p:grpSpPr>
          <a:xfrm>
            <a:off x="3581400" y="4417483"/>
            <a:ext cx="1016000" cy="1424517"/>
            <a:chOff x="1397000" y="4417483"/>
            <a:chExt cx="1016000" cy="1424517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97000" y="4417483"/>
              <a:ext cx="641350" cy="446617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rgbClr val="33CC33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917700" y="4976283"/>
              <a:ext cx="355600" cy="446617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108200" y="5435600"/>
              <a:ext cx="292100" cy="215900"/>
            </a:xfrm>
            <a:custGeom>
              <a:avLst/>
              <a:gdLst>
                <a:gd name="connsiteX0" fmla="*/ 88900 w 641350"/>
                <a:gd name="connsiteY0" fmla="*/ 446617 h 446617"/>
                <a:gd name="connsiteX1" fmla="*/ 88900 w 641350"/>
                <a:gd name="connsiteY1" fmla="*/ 65617 h 446617"/>
                <a:gd name="connsiteX2" fmla="*/ 622300 w 641350"/>
                <a:gd name="connsiteY2" fmla="*/ 52917 h 446617"/>
                <a:gd name="connsiteX3" fmla="*/ 203200 w 641350"/>
                <a:gd name="connsiteY3" fmla="*/ 154517 h 446617"/>
                <a:gd name="connsiteX4" fmla="*/ 114300 w 641350"/>
                <a:gd name="connsiteY4" fmla="*/ 370417 h 4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350" h="446617">
                  <a:moveTo>
                    <a:pt x="88900" y="446617"/>
                  </a:moveTo>
                  <a:cubicBezTo>
                    <a:pt x="44450" y="288925"/>
                    <a:pt x="0" y="131234"/>
                    <a:pt x="88900" y="65617"/>
                  </a:cubicBezTo>
                  <a:cubicBezTo>
                    <a:pt x="177800" y="0"/>
                    <a:pt x="603250" y="38100"/>
                    <a:pt x="622300" y="52917"/>
                  </a:cubicBezTo>
                  <a:cubicBezTo>
                    <a:pt x="641350" y="67734"/>
                    <a:pt x="287867" y="101600"/>
                    <a:pt x="203200" y="154517"/>
                  </a:cubicBezTo>
                  <a:cubicBezTo>
                    <a:pt x="118533" y="207434"/>
                    <a:pt x="114300" y="370417"/>
                    <a:pt x="114300" y="3704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1422400" y="4419600"/>
            <a:ext cx="990600" cy="1422400"/>
            <a:chOff x="1422400" y="4419600"/>
            <a:chExt cx="990600" cy="14224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35100" y="4432300"/>
              <a:ext cx="609600" cy="393700"/>
            </a:xfrm>
            <a:prstGeom prst="rect">
              <a:avLst/>
            </a:prstGeom>
            <a:solidFill>
              <a:srgbClr val="008000"/>
            </a:solidFill>
            <a:ln w="3175" cap="flat" cmpd="sng" algn="ctr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082800" y="4940300"/>
              <a:ext cx="101600" cy="4699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184400" y="5626100"/>
              <a:ext cx="215900" cy="127000"/>
            </a:xfrm>
            <a:prstGeom prst="rect">
              <a:avLst/>
            </a:prstGeom>
            <a:solidFill>
              <a:srgbClr val="FF33CC"/>
            </a:solidFill>
            <a:ln w="3175" cap="flat" cmpd="sng" algn="ctr">
              <a:solidFill>
                <a:srgbClr val="FF33CC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4704" y="3352800"/>
            <a:ext cx="5244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A5002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Q: Can we spot blocks, easily?</a:t>
            </a:r>
          </a:p>
          <a:p>
            <a:pPr algn="l"/>
            <a:r>
              <a:rPr lang="en-US" sz="3200" dirty="0">
                <a:solidFill>
                  <a:srgbClr val="A5002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A: Silver bullet: SVD!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F80B88-96E9-E149-AB73-2ADA8025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153C565-136B-804A-84FD-9057D67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C72-CD22-8341-8B25-C6180A68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BC1A1AEA-BCEC-284A-8399-15AB76EE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6656" y="4532298"/>
            <a:ext cx="1108880" cy="110888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5896BE9-0BF7-8F4E-BC53-4EFBC251DCE2}"/>
              </a:ext>
            </a:extLst>
          </p:cNvPr>
          <p:cNvGrpSpPr>
            <a:grpSpLocks noChangeAspect="1"/>
          </p:cNvGrpSpPr>
          <p:nvPr/>
        </p:nvGrpSpPr>
        <p:grpSpPr>
          <a:xfrm>
            <a:off x="6978402" y="629241"/>
            <a:ext cx="1373134" cy="1148518"/>
            <a:chOff x="6839254" y="4852606"/>
            <a:chExt cx="1597591" cy="13362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271E95-6B93-C947-A59D-DF3564108604}"/>
                </a:ext>
              </a:extLst>
            </p:cNvPr>
            <p:cNvGrpSpPr/>
            <p:nvPr/>
          </p:nvGrpSpPr>
          <p:grpSpPr>
            <a:xfrm>
              <a:off x="6839254" y="4852606"/>
              <a:ext cx="1020648" cy="1336259"/>
              <a:chOff x="6839254" y="4852606"/>
              <a:chExt cx="1020648" cy="1336259"/>
            </a:xfrm>
          </p:grpSpPr>
          <p:sp>
            <p:nvSpPr>
              <p:cNvPr id="37" name="Man Walking">
                <a:extLst>
                  <a:ext uri="{FF2B5EF4-FFF2-40B4-BE49-F238E27FC236}">
                    <a16:creationId xmlns:a16="http://schemas.microsoft.com/office/drawing/2014/main" id="{C9C1CF7E-658F-0345-9A1E-34BCA4B36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9254" y="4852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8" name="Man Walking">
                <a:extLst>
                  <a:ext uri="{FF2B5EF4-FFF2-40B4-BE49-F238E27FC236}">
                    <a16:creationId xmlns:a16="http://schemas.microsoft.com/office/drawing/2014/main" id="{54AF1E95-EA89-2747-8748-3207A0F56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9" name="Man Walking">
                <a:extLst>
                  <a:ext uri="{FF2B5EF4-FFF2-40B4-BE49-F238E27FC236}">
                    <a16:creationId xmlns:a16="http://schemas.microsoft.com/office/drawing/2014/main" id="{A2358533-4682-F54D-9EA9-B27EE46126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0" name="Man Walking">
                <a:extLst>
                  <a:ext uri="{FF2B5EF4-FFF2-40B4-BE49-F238E27FC236}">
                    <a16:creationId xmlns:a16="http://schemas.microsoft.com/office/drawing/2014/main" id="{4DB5F98C-4A0B-A54C-9279-7C63BF0994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1" name="Man Walking">
                <a:extLst>
                  <a:ext uri="{FF2B5EF4-FFF2-40B4-BE49-F238E27FC236}">
                    <a16:creationId xmlns:a16="http://schemas.microsoft.com/office/drawing/2014/main" id="{1D8A0D8E-4A94-8D49-B5D1-E55250848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2" name="Man Walking">
                <a:extLst>
                  <a:ext uri="{FF2B5EF4-FFF2-40B4-BE49-F238E27FC236}">
                    <a16:creationId xmlns:a16="http://schemas.microsoft.com/office/drawing/2014/main" id="{0EE4B405-BA3D-D648-B9E6-2CBEC5BF2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3" name="Man Walking">
                <a:extLst>
                  <a:ext uri="{FF2B5EF4-FFF2-40B4-BE49-F238E27FC236}">
                    <a16:creationId xmlns:a16="http://schemas.microsoft.com/office/drawing/2014/main" id="{168014C5-5C56-5C4B-ABB7-DA1D8B8AC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4" name="Man Walking">
                <a:extLst>
                  <a:ext uri="{FF2B5EF4-FFF2-40B4-BE49-F238E27FC236}">
                    <a16:creationId xmlns:a16="http://schemas.microsoft.com/office/drawing/2014/main" id="{BAF90994-4CAA-4A43-9362-FE8A1F5CD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5" name="Man Walking">
                <a:extLst>
                  <a:ext uri="{FF2B5EF4-FFF2-40B4-BE49-F238E27FC236}">
                    <a16:creationId xmlns:a16="http://schemas.microsoft.com/office/drawing/2014/main" id="{1C9A8BCE-CA13-4F4D-943C-6826B8E3FE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46" name="Man Walking">
                <a:extLst>
                  <a:ext uri="{FF2B5EF4-FFF2-40B4-BE49-F238E27FC236}">
                    <a16:creationId xmlns:a16="http://schemas.microsoft.com/office/drawing/2014/main" id="{5B154EF7-8E7C-6140-8283-7754AE97D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1254" y="5614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A62A1D-44BC-2144-822A-617829FC2AEB}"/>
                </a:ext>
              </a:extLst>
            </p:cNvPr>
            <p:cNvGrpSpPr/>
            <p:nvPr/>
          </p:nvGrpSpPr>
          <p:grpSpPr>
            <a:xfrm>
              <a:off x="7416197" y="4852606"/>
              <a:ext cx="1020648" cy="1336259"/>
              <a:chOff x="6839254" y="4852606"/>
              <a:chExt cx="1020648" cy="1336259"/>
            </a:xfrm>
          </p:grpSpPr>
          <p:sp>
            <p:nvSpPr>
              <p:cNvPr id="27" name="Man Walking">
                <a:extLst>
                  <a:ext uri="{FF2B5EF4-FFF2-40B4-BE49-F238E27FC236}">
                    <a16:creationId xmlns:a16="http://schemas.microsoft.com/office/drawing/2014/main" id="{858A9E6E-D9B0-E24A-B86B-66FAC72E9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9254" y="4852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8" name="Man Walking">
                <a:extLst>
                  <a:ext uri="{FF2B5EF4-FFF2-40B4-BE49-F238E27FC236}">
                    <a16:creationId xmlns:a16="http://schemas.microsoft.com/office/drawing/2014/main" id="{B66DE11A-D0DB-464C-931E-A89483474B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29" name="Man Walking">
                <a:extLst>
                  <a:ext uri="{FF2B5EF4-FFF2-40B4-BE49-F238E27FC236}">
                    <a16:creationId xmlns:a16="http://schemas.microsoft.com/office/drawing/2014/main" id="{974F93F8-DF9C-8943-89F9-EA0625C98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0" name="Man Walking">
                <a:extLst>
                  <a:ext uri="{FF2B5EF4-FFF2-40B4-BE49-F238E27FC236}">
                    <a16:creationId xmlns:a16="http://schemas.microsoft.com/office/drawing/2014/main" id="{04248D93-53E5-6240-A7C3-AAC046A7A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1" name="Man Walking">
                <a:extLst>
                  <a:ext uri="{FF2B5EF4-FFF2-40B4-BE49-F238E27FC236}">
                    <a16:creationId xmlns:a16="http://schemas.microsoft.com/office/drawing/2014/main" id="{C8D58918-0F41-824C-B93F-30AB53DA44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2" name="Man Walking">
                <a:extLst>
                  <a:ext uri="{FF2B5EF4-FFF2-40B4-BE49-F238E27FC236}">
                    <a16:creationId xmlns:a16="http://schemas.microsoft.com/office/drawing/2014/main" id="{A29F20FE-7AEA-E54C-A18D-1D6B531EC3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1654" y="50050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3" name="Man Walking">
                <a:extLst>
                  <a:ext uri="{FF2B5EF4-FFF2-40B4-BE49-F238E27FC236}">
                    <a16:creationId xmlns:a16="http://schemas.microsoft.com/office/drawing/2014/main" id="{D4C19AED-B92E-B440-97C6-3B6996866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4054" y="51574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4" name="Man Walking">
                <a:extLst>
                  <a:ext uri="{FF2B5EF4-FFF2-40B4-BE49-F238E27FC236}">
                    <a16:creationId xmlns:a16="http://schemas.microsoft.com/office/drawing/2014/main" id="{26F98083-6A08-3147-B892-17AA4A901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6454" y="53098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5" name="Man Walking">
                <a:extLst>
                  <a:ext uri="{FF2B5EF4-FFF2-40B4-BE49-F238E27FC236}">
                    <a16:creationId xmlns:a16="http://schemas.microsoft.com/office/drawing/2014/main" id="{6B29AD27-EF42-8846-807F-6291799A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8854" y="54622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  <p:sp>
            <p:nvSpPr>
              <p:cNvPr id="36" name="Man Walking">
                <a:extLst>
                  <a:ext uri="{FF2B5EF4-FFF2-40B4-BE49-F238E27FC236}">
                    <a16:creationId xmlns:a16="http://schemas.microsoft.com/office/drawing/2014/main" id="{DA2C4439-F74A-3B4A-8473-D843398FDE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1254" y="5614606"/>
                <a:ext cx="258648" cy="57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577" extrusionOk="0">
                    <a:moveTo>
                      <a:pt x="9311" y="0"/>
                    </a:moveTo>
                    <a:cubicBezTo>
                      <a:pt x="9114" y="1"/>
                      <a:pt x="8985" y="9"/>
                      <a:pt x="8973" y="10"/>
                    </a:cubicBezTo>
                    <a:cubicBezTo>
                      <a:pt x="7445" y="183"/>
                      <a:pt x="6460" y="741"/>
                      <a:pt x="6483" y="1401"/>
                    </a:cubicBezTo>
                    <a:cubicBezTo>
                      <a:pt x="6495" y="1769"/>
                      <a:pt x="6599" y="1889"/>
                      <a:pt x="6858" y="2154"/>
                    </a:cubicBezTo>
                    <a:cubicBezTo>
                      <a:pt x="7022" y="2322"/>
                      <a:pt x="7458" y="2603"/>
                      <a:pt x="7493" y="2652"/>
                    </a:cubicBezTo>
                    <a:cubicBezTo>
                      <a:pt x="7599" y="2798"/>
                      <a:pt x="7669" y="2821"/>
                      <a:pt x="7445" y="2983"/>
                    </a:cubicBezTo>
                    <a:cubicBezTo>
                      <a:pt x="7422" y="2999"/>
                      <a:pt x="7001" y="3037"/>
                      <a:pt x="7001" y="3048"/>
                    </a:cubicBezTo>
                    <a:lnTo>
                      <a:pt x="6766" y="3232"/>
                    </a:lnTo>
                    <a:cubicBezTo>
                      <a:pt x="4463" y="3887"/>
                      <a:pt x="4709" y="3850"/>
                      <a:pt x="4016" y="4797"/>
                    </a:cubicBezTo>
                    <a:cubicBezTo>
                      <a:pt x="3745" y="5171"/>
                      <a:pt x="2912" y="6761"/>
                      <a:pt x="2653" y="6821"/>
                    </a:cubicBezTo>
                    <a:cubicBezTo>
                      <a:pt x="2418" y="6870"/>
                      <a:pt x="2371" y="6957"/>
                      <a:pt x="2359" y="7033"/>
                    </a:cubicBezTo>
                    <a:cubicBezTo>
                      <a:pt x="2324" y="7303"/>
                      <a:pt x="2193" y="7440"/>
                      <a:pt x="2264" y="7640"/>
                    </a:cubicBezTo>
                    <a:cubicBezTo>
                      <a:pt x="2287" y="7721"/>
                      <a:pt x="2334" y="7759"/>
                      <a:pt x="2451" y="7780"/>
                    </a:cubicBezTo>
                    <a:cubicBezTo>
                      <a:pt x="2204" y="8885"/>
                      <a:pt x="2428" y="9838"/>
                      <a:pt x="2323" y="10407"/>
                    </a:cubicBezTo>
                    <a:cubicBezTo>
                      <a:pt x="2311" y="10472"/>
                      <a:pt x="2254" y="10537"/>
                      <a:pt x="2172" y="10591"/>
                    </a:cubicBezTo>
                    <a:cubicBezTo>
                      <a:pt x="1761" y="10840"/>
                      <a:pt x="1618" y="11051"/>
                      <a:pt x="1559" y="11484"/>
                    </a:cubicBezTo>
                    <a:cubicBezTo>
                      <a:pt x="1524" y="11734"/>
                      <a:pt x="1853" y="11734"/>
                      <a:pt x="1794" y="11864"/>
                    </a:cubicBezTo>
                    <a:cubicBezTo>
                      <a:pt x="1735" y="11993"/>
                      <a:pt x="1875" y="12063"/>
                      <a:pt x="1981" y="12144"/>
                    </a:cubicBezTo>
                    <a:cubicBezTo>
                      <a:pt x="2016" y="12177"/>
                      <a:pt x="2066" y="12188"/>
                      <a:pt x="2113" y="12193"/>
                    </a:cubicBezTo>
                    <a:cubicBezTo>
                      <a:pt x="2207" y="12204"/>
                      <a:pt x="2312" y="12225"/>
                      <a:pt x="2370" y="12258"/>
                    </a:cubicBezTo>
                    <a:cubicBezTo>
                      <a:pt x="2441" y="12296"/>
                      <a:pt x="2535" y="12333"/>
                      <a:pt x="2664" y="12344"/>
                    </a:cubicBezTo>
                    <a:cubicBezTo>
                      <a:pt x="2911" y="12371"/>
                      <a:pt x="3123" y="12019"/>
                      <a:pt x="3123" y="12019"/>
                    </a:cubicBezTo>
                    <a:cubicBezTo>
                      <a:pt x="3170" y="12165"/>
                      <a:pt x="3698" y="12215"/>
                      <a:pt x="3663" y="12090"/>
                    </a:cubicBezTo>
                    <a:cubicBezTo>
                      <a:pt x="3569" y="11830"/>
                      <a:pt x="3908" y="11684"/>
                      <a:pt x="4038" y="11224"/>
                    </a:cubicBezTo>
                    <a:cubicBezTo>
                      <a:pt x="4108" y="10980"/>
                      <a:pt x="3981" y="10764"/>
                      <a:pt x="3828" y="10596"/>
                    </a:cubicBezTo>
                    <a:cubicBezTo>
                      <a:pt x="3958" y="9990"/>
                      <a:pt x="4627" y="8326"/>
                      <a:pt x="4827" y="8012"/>
                    </a:cubicBezTo>
                    <a:cubicBezTo>
                      <a:pt x="4992" y="8001"/>
                      <a:pt x="4969" y="7915"/>
                      <a:pt x="5051" y="7764"/>
                    </a:cubicBezTo>
                    <a:cubicBezTo>
                      <a:pt x="5086" y="7693"/>
                      <a:pt x="5238" y="8680"/>
                      <a:pt x="5308" y="9671"/>
                    </a:cubicBezTo>
                    <a:cubicBezTo>
                      <a:pt x="5344" y="10147"/>
                      <a:pt x="4428" y="10775"/>
                      <a:pt x="5521" y="11652"/>
                    </a:cubicBezTo>
                    <a:cubicBezTo>
                      <a:pt x="5651" y="11755"/>
                      <a:pt x="5695" y="11868"/>
                      <a:pt x="5672" y="11982"/>
                    </a:cubicBezTo>
                    <a:cubicBezTo>
                      <a:pt x="5284" y="13693"/>
                      <a:pt x="5131" y="15063"/>
                      <a:pt x="4967" y="15551"/>
                    </a:cubicBezTo>
                    <a:cubicBezTo>
                      <a:pt x="4920" y="15686"/>
                      <a:pt x="4743" y="16071"/>
                      <a:pt x="4614" y="16195"/>
                    </a:cubicBezTo>
                    <a:cubicBezTo>
                      <a:pt x="4285" y="16417"/>
                      <a:pt x="3876" y="16752"/>
                      <a:pt x="3876" y="16757"/>
                    </a:cubicBezTo>
                    <a:cubicBezTo>
                      <a:pt x="2971" y="17504"/>
                      <a:pt x="2266" y="18382"/>
                      <a:pt x="1761" y="18972"/>
                    </a:cubicBezTo>
                    <a:lnTo>
                      <a:pt x="1148" y="19573"/>
                    </a:lnTo>
                    <a:cubicBezTo>
                      <a:pt x="1136" y="19584"/>
                      <a:pt x="1137" y="19596"/>
                      <a:pt x="1126" y="19607"/>
                    </a:cubicBezTo>
                    <a:cubicBezTo>
                      <a:pt x="1067" y="19655"/>
                      <a:pt x="1090" y="19692"/>
                      <a:pt x="1019" y="19789"/>
                    </a:cubicBezTo>
                    <a:cubicBezTo>
                      <a:pt x="949" y="19887"/>
                      <a:pt x="-369" y="20554"/>
                      <a:pt x="101" y="20744"/>
                    </a:cubicBezTo>
                    <a:cubicBezTo>
                      <a:pt x="1076" y="21134"/>
                      <a:pt x="1137" y="20993"/>
                      <a:pt x="1948" y="21285"/>
                    </a:cubicBezTo>
                    <a:cubicBezTo>
                      <a:pt x="2618" y="21529"/>
                      <a:pt x="3157" y="21523"/>
                      <a:pt x="3733" y="21544"/>
                    </a:cubicBezTo>
                    <a:lnTo>
                      <a:pt x="6201" y="21539"/>
                    </a:lnTo>
                    <a:cubicBezTo>
                      <a:pt x="6424" y="21539"/>
                      <a:pt x="6495" y="21458"/>
                      <a:pt x="6483" y="21355"/>
                    </a:cubicBezTo>
                    <a:cubicBezTo>
                      <a:pt x="6483" y="21257"/>
                      <a:pt x="6273" y="21138"/>
                      <a:pt x="6109" y="21106"/>
                    </a:cubicBezTo>
                    <a:cubicBezTo>
                      <a:pt x="5886" y="21068"/>
                      <a:pt x="5778" y="21068"/>
                      <a:pt x="5543" y="21057"/>
                    </a:cubicBezTo>
                    <a:cubicBezTo>
                      <a:pt x="5214" y="21046"/>
                      <a:pt x="4909" y="20970"/>
                      <a:pt x="4721" y="20845"/>
                    </a:cubicBezTo>
                    <a:cubicBezTo>
                      <a:pt x="4415" y="20656"/>
                      <a:pt x="3991" y="20375"/>
                      <a:pt x="3792" y="20240"/>
                    </a:cubicBezTo>
                    <a:cubicBezTo>
                      <a:pt x="4015" y="20245"/>
                      <a:pt x="4214" y="20239"/>
                      <a:pt x="4214" y="20223"/>
                    </a:cubicBezTo>
                    <a:cubicBezTo>
                      <a:pt x="4226" y="20174"/>
                      <a:pt x="4437" y="19968"/>
                      <a:pt x="5095" y="19329"/>
                    </a:cubicBezTo>
                    <a:cubicBezTo>
                      <a:pt x="5225" y="19199"/>
                      <a:pt x="5366" y="19076"/>
                      <a:pt x="5496" y="18962"/>
                    </a:cubicBezTo>
                    <a:cubicBezTo>
                      <a:pt x="6024" y="18556"/>
                      <a:pt x="6624" y="18084"/>
                      <a:pt x="6895" y="17835"/>
                    </a:cubicBezTo>
                    <a:cubicBezTo>
                      <a:pt x="7506" y="17288"/>
                      <a:pt x="8174" y="16817"/>
                      <a:pt x="8444" y="16346"/>
                    </a:cubicBezTo>
                    <a:cubicBezTo>
                      <a:pt x="8750" y="15810"/>
                      <a:pt x="9539" y="14532"/>
                      <a:pt x="9539" y="14532"/>
                    </a:cubicBezTo>
                    <a:cubicBezTo>
                      <a:pt x="9503" y="14581"/>
                      <a:pt x="10091" y="14960"/>
                      <a:pt x="10479" y="15317"/>
                    </a:cubicBezTo>
                    <a:cubicBezTo>
                      <a:pt x="10620" y="15442"/>
                      <a:pt x="10891" y="15945"/>
                      <a:pt x="10938" y="16080"/>
                    </a:cubicBezTo>
                    <a:cubicBezTo>
                      <a:pt x="11079" y="16432"/>
                      <a:pt x="11360" y="17137"/>
                      <a:pt x="11536" y="17375"/>
                    </a:cubicBezTo>
                    <a:cubicBezTo>
                      <a:pt x="11948" y="17949"/>
                      <a:pt x="12675" y="18865"/>
                      <a:pt x="13310" y="19531"/>
                    </a:cubicBezTo>
                    <a:lnTo>
                      <a:pt x="14052" y="20424"/>
                    </a:lnTo>
                    <a:cubicBezTo>
                      <a:pt x="14111" y="20489"/>
                      <a:pt x="14238" y="20532"/>
                      <a:pt x="14379" y="20532"/>
                    </a:cubicBezTo>
                    <a:cubicBezTo>
                      <a:pt x="14379" y="20868"/>
                      <a:pt x="14426" y="21598"/>
                      <a:pt x="14896" y="21576"/>
                    </a:cubicBezTo>
                    <a:cubicBezTo>
                      <a:pt x="16694" y="21495"/>
                      <a:pt x="15061" y="21469"/>
                      <a:pt x="17305" y="21485"/>
                    </a:cubicBezTo>
                    <a:cubicBezTo>
                      <a:pt x="18528" y="21490"/>
                      <a:pt x="19810" y="21236"/>
                      <a:pt x="20574" y="20911"/>
                    </a:cubicBezTo>
                    <a:cubicBezTo>
                      <a:pt x="20785" y="20819"/>
                      <a:pt x="20914" y="20764"/>
                      <a:pt x="21055" y="20678"/>
                    </a:cubicBezTo>
                    <a:cubicBezTo>
                      <a:pt x="21231" y="20548"/>
                      <a:pt x="20726" y="20369"/>
                      <a:pt x="20104" y="20439"/>
                    </a:cubicBezTo>
                    <a:cubicBezTo>
                      <a:pt x="19058" y="20558"/>
                      <a:pt x="18398" y="20472"/>
                      <a:pt x="18080" y="20407"/>
                    </a:cubicBezTo>
                    <a:cubicBezTo>
                      <a:pt x="17963" y="20380"/>
                      <a:pt x="17858" y="20342"/>
                      <a:pt x="17775" y="20299"/>
                    </a:cubicBezTo>
                    <a:cubicBezTo>
                      <a:pt x="17611" y="20207"/>
                      <a:pt x="17376" y="20110"/>
                      <a:pt x="17247" y="20050"/>
                    </a:cubicBezTo>
                    <a:cubicBezTo>
                      <a:pt x="17399" y="20023"/>
                      <a:pt x="17516" y="19996"/>
                      <a:pt x="17493" y="19974"/>
                    </a:cubicBezTo>
                    <a:cubicBezTo>
                      <a:pt x="17446" y="19931"/>
                      <a:pt x="17083" y="19477"/>
                      <a:pt x="16589" y="18822"/>
                    </a:cubicBezTo>
                    <a:cubicBezTo>
                      <a:pt x="16354" y="18480"/>
                      <a:pt x="16131" y="18155"/>
                      <a:pt x="16002" y="17960"/>
                    </a:cubicBezTo>
                    <a:cubicBezTo>
                      <a:pt x="15120" y="16634"/>
                      <a:pt x="14861" y="15788"/>
                      <a:pt x="14720" y="15133"/>
                    </a:cubicBezTo>
                    <a:cubicBezTo>
                      <a:pt x="14603" y="14575"/>
                      <a:pt x="14133" y="14358"/>
                      <a:pt x="13721" y="13617"/>
                    </a:cubicBezTo>
                    <a:lnTo>
                      <a:pt x="12076" y="11224"/>
                    </a:lnTo>
                    <a:cubicBezTo>
                      <a:pt x="11970" y="11013"/>
                      <a:pt x="12194" y="10904"/>
                      <a:pt x="12194" y="10693"/>
                    </a:cubicBezTo>
                    <a:cubicBezTo>
                      <a:pt x="12182" y="10211"/>
                      <a:pt x="12077" y="9323"/>
                      <a:pt x="12300" y="8852"/>
                    </a:cubicBezTo>
                    <a:cubicBezTo>
                      <a:pt x="13464" y="9268"/>
                      <a:pt x="15720" y="9556"/>
                      <a:pt x="15825" y="9632"/>
                    </a:cubicBezTo>
                    <a:cubicBezTo>
                      <a:pt x="16119" y="9827"/>
                      <a:pt x="16543" y="9973"/>
                      <a:pt x="17048" y="10055"/>
                    </a:cubicBezTo>
                    <a:cubicBezTo>
                      <a:pt x="17272" y="10087"/>
                      <a:pt x="17377" y="10158"/>
                      <a:pt x="17471" y="10212"/>
                    </a:cubicBezTo>
                    <a:lnTo>
                      <a:pt x="17647" y="10298"/>
                    </a:lnTo>
                    <a:cubicBezTo>
                      <a:pt x="17776" y="10331"/>
                      <a:pt x="18023" y="10346"/>
                      <a:pt x="18411" y="10205"/>
                    </a:cubicBezTo>
                    <a:lnTo>
                      <a:pt x="18716" y="10082"/>
                    </a:lnTo>
                    <a:cubicBezTo>
                      <a:pt x="18810" y="10038"/>
                      <a:pt x="18929" y="9935"/>
                      <a:pt x="18859" y="9875"/>
                    </a:cubicBezTo>
                    <a:lnTo>
                      <a:pt x="18940" y="9757"/>
                    </a:lnTo>
                    <a:cubicBezTo>
                      <a:pt x="19022" y="9703"/>
                      <a:pt x="19012" y="9626"/>
                      <a:pt x="18918" y="9577"/>
                    </a:cubicBezTo>
                    <a:cubicBezTo>
                      <a:pt x="18682" y="9448"/>
                      <a:pt x="18398" y="9340"/>
                      <a:pt x="18139" y="9242"/>
                    </a:cubicBezTo>
                    <a:cubicBezTo>
                      <a:pt x="18021" y="9199"/>
                      <a:pt x="17858" y="9171"/>
                      <a:pt x="17706" y="9176"/>
                    </a:cubicBezTo>
                    <a:lnTo>
                      <a:pt x="17401" y="9139"/>
                    </a:lnTo>
                    <a:cubicBezTo>
                      <a:pt x="17307" y="9128"/>
                      <a:pt x="17202" y="9123"/>
                      <a:pt x="17096" y="9117"/>
                    </a:cubicBezTo>
                    <a:cubicBezTo>
                      <a:pt x="16802" y="9112"/>
                      <a:pt x="16014" y="9031"/>
                      <a:pt x="14992" y="8381"/>
                    </a:cubicBezTo>
                    <a:cubicBezTo>
                      <a:pt x="14522" y="8083"/>
                      <a:pt x="13840" y="7818"/>
                      <a:pt x="13299" y="7596"/>
                    </a:cubicBezTo>
                    <a:cubicBezTo>
                      <a:pt x="13323" y="7536"/>
                      <a:pt x="13336" y="7439"/>
                      <a:pt x="13218" y="7352"/>
                    </a:cubicBezTo>
                    <a:cubicBezTo>
                      <a:pt x="13077" y="7244"/>
                      <a:pt x="12816" y="7211"/>
                      <a:pt x="12557" y="7060"/>
                    </a:cubicBezTo>
                    <a:cubicBezTo>
                      <a:pt x="12263" y="6253"/>
                      <a:pt x="12454" y="6193"/>
                      <a:pt x="12348" y="5711"/>
                    </a:cubicBezTo>
                    <a:cubicBezTo>
                      <a:pt x="12148" y="4774"/>
                      <a:pt x="11476" y="4428"/>
                      <a:pt x="11030" y="4059"/>
                    </a:cubicBezTo>
                    <a:cubicBezTo>
                      <a:pt x="11030" y="4059"/>
                      <a:pt x="11149" y="3973"/>
                      <a:pt x="11055" y="3924"/>
                    </a:cubicBezTo>
                    <a:cubicBezTo>
                      <a:pt x="10985" y="3892"/>
                      <a:pt x="10314" y="3648"/>
                      <a:pt x="10302" y="3648"/>
                    </a:cubicBezTo>
                    <a:cubicBezTo>
                      <a:pt x="10091" y="3589"/>
                      <a:pt x="10479" y="3437"/>
                      <a:pt x="10596" y="3318"/>
                    </a:cubicBezTo>
                    <a:cubicBezTo>
                      <a:pt x="10737" y="3183"/>
                      <a:pt x="10865" y="3150"/>
                      <a:pt x="11500" y="3166"/>
                    </a:cubicBezTo>
                    <a:cubicBezTo>
                      <a:pt x="11887" y="3171"/>
                      <a:pt x="12064" y="3096"/>
                      <a:pt x="12028" y="2939"/>
                    </a:cubicBezTo>
                    <a:cubicBezTo>
                      <a:pt x="11993" y="2733"/>
                      <a:pt x="12360" y="2765"/>
                      <a:pt x="12219" y="2597"/>
                    </a:cubicBezTo>
                    <a:cubicBezTo>
                      <a:pt x="12208" y="2581"/>
                      <a:pt x="12299" y="2534"/>
                      <a:pt x="12311" y="2523"/>
                    </a:cubicBezTo>
                    <a:cubicBezTo>
                      <a:pt x="12417" y="2458"/>
                      <a:pt x="12228" y="2382"/>
                      <a:pt x="12322" y="2262"/>
                    </a:cubicBezTo>
                    <a:cubicBezTo>
                      <a:pt x="12381" y="2192"/>
                      <a:pt x="12676" y="2187"/>
                      <a:pt x="12653" y="2041"/>
                    </a:cubicBezTo>
                    <a:cubicBezTo>
                      <a:pt x="12617" y="1851"/>
                      <a:pt x="11899" y="1787"/>
                      <a:pt x="12087" y="1548"/>
                    </a:cubicBezTo>
                    <a:cubicBezTo>
                      <a:pt x="12334" y="1245"/>
                      <a:pt x="11984" y="909"/>
                      <a:pt x="11984" y="909"/>
                    </a:cubicBezTo>
                    <a:cubicBezTo>
                      <a:pt x="12231" y="817"/>
                      <a:pt x="12193" y="763"/>
                      <a:pt x="11793" y="498"/>
                    </a:cubicBezTo>
                    <a:cubicBezTo>
                      <a:pt x="11124" y="55"/>
                      <a:pt x="9901" y="-2"/>
                      <a:pt x="9311" y="0"/>
                    </a:cubicBezTo>
                    <a:close/>
                  </a:path>
                </a:pathLst>
              </a:custGeom>
              <a:solidFill>
                <a:schemeClr val="accent4">
                  <a:satOff val="-79716"/>
                  <a:lumOff val="41568"/>
                </a:schemeClr>
              </a:solidFill>
              <a:ln w="25400">
                <a:solidFill>
                  <a:schemeClr val="accent4"/>
                </a:solidFill>
              </a:ln>
            </p:spPr>
            <p:txBody>
              <a:bodyPr lIns="45719" rIns="45719" anchor="ctr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8175356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C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(SVD) matrix factorization: finds blocks</a:t>
            </a:r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FCDC9-0E9B-FA4C-9CA0-BE40D83ED274}"/>
              </a:ext>
            </a:extLst>
          </p:cNvPr>
          <p:cNvGrpSpPr/>
          <p:nvPr/>
        </p:nvGrpSpPr>
        <p:grpSpPr>
          <a:xfrm>
            <a:off x="1422400" y="4330700"/>
            <a:ext cx="7167032" cy="1511300"/>
            <a:chOff x="1422400" y="4330700"/>
            <a:chExt cx="7167032" cy="1511300"/>
          </a:xfrm>
        </p:grpSpPr>
        <p:grpSp>
          <p:nvGrpSpPr>
            <p:cNvPr id="38" name="Group 42"/>
            <p:cNvGrpSpPr/>
            <p:nvPr/>
          </p:nvGrpSpPr>
          <p:grpSpPr>
            <a:xfrm>
              <a:off x="1422400" y="4419600"/>
              <a:ext cx="990600" cy="1422400"/>
              <a:chOff x="1422400" y="4419600"/>
              <a:chExt cx="990600" cy="142240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22400" y="4419600"/>
                <a:ext cx="990600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435100" y="4432300"/>
                <a:ext cx="6096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082800" y="4940300"/>
                <a:ext cx="101600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184400" y="5626100"/>
                <a:ext cx="215900" cy="1270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26843" y="5029200"/>
              <a:ext cx="3793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44900" y="4330700"/>
              <a:ext cx="4944532" cy="1511300"/>
              <a:chOff x="3644900" y="4330700"/>
              <a:chExt cx="4944532" cy="1511300"/>
            </a:xfrm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4168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56007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6576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873500" y="4356100"/>
                <a:ext cx="977900" cy="45719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816600" y="4356100"/>
                <a:ext cx="965200" cy="457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607300" y="4330700"/>
                <a:ext cx="977900" cy="508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644900" y="4419600"/>
                <a:ext cx="762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873500" y="4361180"/>
                <a:ext cx="584200" cy="45719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375400" y="4347633"/>
                <a:ext cx="101600" cy="4656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592232" y="4889500"/>
                <a:ext cx="71967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416800" y="5638800"/>
                <a:ext cx="50800" cy="1143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369300" y="4330700"/>
                <a:ext cx="220132" cy="45719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54610" y="4986867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25732" y="4986864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01676AD-7456-6C45-AC93-617B4E5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4188B5-5E94-1A43-A998-68447F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EED4-7EB4-B84E-A4A4-8F8CA652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B354291-9CB4-1E49-83A1-AB7D40F065B5}"/>
              </a:ext>
            </a:extLst>
          </p:cNvPr>
          <p:cNvSpPr/>
          <p:nvPr/>
        </p:nvSpPr>
        <p:spPr bwMode="auto">
          <a:xfrm rot="1047916">
            <a:off x="5948516" y="447604"/>
            <a:ext cx="3083490" cy="655754"/>
          </a:xfrm>
          <a:prstGeom prst="roundRect">
            <a:avLst/>
          </a:prstGeom>
          <a:solidFill>
            <a:srgbClr val="008F0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Reminder (from HITS)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6AE8D0-6F77-1549-8851-68D0B0AE0E65}"/>
              </a:ext>
            </a:extLst>
          </p:cNvPr>
          <p:cNvGrpSpPr>
            <a:grpSpLocks noChangeAspect="1"/>
          </p:cNvGrpSpPr>
          <p:nvPr/>
        </p:nvGrpSpPr>
        <p:grpSpPr>
          <a:xfrm>
            <a:off x="3826619" y="3939648"/>
            <a:ext cx="705174" cy="336922"/>
            <a:chOff x="3464243" y="2375644"/>
            <a:chExt cx="955357" cy="4564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0E080E5-C00E-234E-AFDB-7EEC78FB1BB4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51" name="Graphic 50" descr="Male profile">
                <a:extLst>
                  <a:ext uri="{FF2B5EF4-FFF2-40B4-BE49-F238E27FC236}">
                    <a16:creationId xmlns:a16="http://schemas.microsoft.com/office/drawing/2014/main" id="{0744FF4E-644A-E045-B903-6806DD71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Guitar">
                <a:extLst>
                  <a:ext uri="{FF2B5EF4-FFF2-40B4-BE49-F238E27FC236}">
                    <a16:creationId xmlns:a16="http://schemas.microsoft.com/office/drawing/2014/main" id="{4C74ABDA-4A04-7C48-B2B7-4A658E21B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A57ABE2-88B8-F340-8A07-D2839AD287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49" name="Graphic 48" descr="Female Profile">
                <a:extLst>
                  <a:ext uri="{FF2B5EF4-FFF2-40B4-BE49-F238E27FC236}">
                    <a16:creationId xmlns:a16="http://schemas.microsoft.com/office/drawing/2014/main" id="{D93E74C4-1B77-E948-B844-D099C1960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phic 49" descr="Music note">
                <a:extLst>
                  <a:ext uri="{FF2B5EF4-FFF2-40B4-BE49-F238E27FC236}">
                    <a16:creationId xmlns:a16="http://schemas.microsoft.com/office/drawing/2014/main" id="{685DAF88-8A5E-E04A-BB82-8CE6E82EF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262344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6826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Inferring Strange Behavior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Connectivity</a:t>
            </a:r>
            <a:r>
              <a:rPr lang="zh-CN" altLang="en-US" sz="3600" dirty="0"/>
              <a:t> </a:t>
            </a:r>
            <a:r>
              <a:rPr lang="en-US" altLang="zh-CN" sz="3600" dirty="0"/>
              <a:t>Pattern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Social</a:t>
            </a:r>
            <a:r>
              <a:rPr lang="zh-CN" altLang="en-US" sz="3600" dirty="0"/>
              <a:t> </a:t>
            </a:r>
            <a:r>
              <a:rPr lang="en-US" altLang="zh-CN" sz="3600" dirty="0"/>
              <a:t>Networks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tx1"/>
                </a:solidFill>
              </a:rPr>
              <a:t>PAKDD’14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900" y="3886200"/>
            <a:ext cx="76835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Meng</a:t>
            </a:r>
            <a:r>
              <a:rPr lang="zh-CN" altLang="en-US" sz="2800" dirty="0"/>
              <a:t> </a:t>
            </a:r>
            <a:r>
              <a:rPr lang="en-US" altLang="zh-CN" sz="2800" dirty="0"/>
              <a:t>Jiang, </a:t>
            </a:r>
            <a:r>
              <a:rPr lang="en-US" altLang="zh-CN" sz="2800" dirty="0" err="1"/>
              <a:t>Peng</a:t>
            </a:r>
            <a:r>
              <a:rPr lang="zh-CN" altLang="en-US" sz="2800" dirty="0"/>
              <a:t> </a:t>
            </a:r>
            <a:r>
              <a:rPr lang="en-US" altLang="zh-CN" sz="2800" dirty="0"/>
              <a:t>Cui, </a:t>
            </a:r>
            <a:r>
              <a:rPr lang="en-US" altLang="zh-CN" sz="2800" dirty="0" err="1"/>
              <a:t>Shiqiang</a:t>
            </a:r>
            <a:r>
              <a:rPr lang="zh-CN" altLang="en-US" sz="2800" dirty="0"/>
              <a:t> </a:t>
            </a:r>
            <a:r>
              <a:rPr lang="en-US" altLang="zh-CN" sz="2800" dirty="0"/>
              <a:t>Yang (</a:t>
            </a:r>
            <a:r>
              <a:rPr lang="en-US" altLang="zh-CN" sz="2800" dirty="0" err="1"/>
              <a:t>Tsinghua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Alex</a:t>
            </a:r>
            <a:r>
              <a:rPr lang="zh-CN" altLang="en-US" sz="2800" dirty="0"/>
              <a:t> </a:t>
            </a:r>
            <a:r>
              <a:rPr lang="en-US" altLang="zh-CN" sz="2800" dirty="0" err="1"/>
              <a:t>Beutel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Christos</a:t>
            </a:r>
            <a:r>
              <a:rPr lang="zh-CN" altLang="en-US" sz="2800" dirty="0"/>
              <a:t> </a:t>
            </a:r>
            <a:r>
              <a:rPr lang="en-US" altLang="zh-CN" sz="2800" dirty="0" err="1"/>
              <a:t>Faloutsos</a:t>
            </a:r>
            <a:r>
              <a:rPr lang="en-US" altLang="zh-CN" sz="2800" dirty="0"/>
              <a:t> (CMU)</a:t>
            </a:r>
          </a:p>
        </p:txBody>
      </p:sp>
      <p:pic>
        <p:nvPicPr>
          <p:cNvPr id="6" name="Picture 5" descr="alex_beutel_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5118100"/>
            <a:ext cx="1035050" cy="126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83090" y="2578100"/>
            <a:ext cx="1157729" cy="1309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0" y="256540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88335" y="2571750"/>
            <a:ext cx="1272531" cy="1394474"/>
          </a:xfrm>
          <a:prstGeom prst="rect">
            <a:avLst/>
          </a:prstGeom>
        </p:spPr>
      </p:pic>
      <p:pic>
        <p:nvPicPr>
          <p:cNvPr id="10" name="清华大学logo副本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" y="3733799"/>
            <a:ext cx="1016000" cy="95013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756809827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Tencent</a:t>
            </a:r>
            <a:r>
              <a:rPr lang="en-US" dirty="0"/>
              <a:t> </a:t>
            </a:r>
            <a:r>
              <a:rPr lang="en-US" dirty="0" err="1"/>
              <a:t>Weibo</a:t>
            </a:r>
            <a:endParaRPr lang="en-US" dirty="0"/>
          </a:p>
          <a:p>
            <a:r>
              <a:rPr lang="en-US" dirty="0"/>
              <a:t>117 million nodes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UGC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</a:p>
          <a:p>
            <a:r>
              <a:rPr lang="en-US" altLang="zh-CN" dirty="0"/>
              <a:t>3.33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directed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200" y="1498600"/>
            <a:ext cx="614362" cy="6143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63723-35D5-124D-8276-A192CBD5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7692FB-3787-DC42-9903-F36291DA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EFE96-933D-B149-82AF-8021A440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</p:spTree>
    <p:extLst>
      <p:ext uri="{BB962C8B-B14F-4D97-AF65-F5344CB8AC3E}">
        <p14:creationId xmlns:p14="http://schemas.microsoft.com/office/powerpoint/2010/main" val="345744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91500" cy="642228"/>
          </a:xfrm>
        </p:spPr>
        <p:txBody>
          <a:bodyPr lIns="82945" tIns="41473" rIns="82945" bIns="41473" anchor="t"/>
          <a:lstStyle/>
          <a:p>
            <a:pPr defTabSz="912813"/>
            <a:r>
              <a:rPr lang="en-US" dirty="0">
                <a:ea typeface="ＭＳ Ｐゴシック" charset="-128"/>
                <a:cs typeface="ＭＳ Ｐゴシック" charset="-128"/>
              </a:rPr>
              <a:t>Complex, e.g., 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MultiView</a:t>
            </a:r>
            <a:r>
              <a:rPr lang="en-US" dirty="0">
                <a:ea typeface="ＭＳ Ｐゴシック" charset="-128"/>
                <a:cs typeface="ＭＳ Ｐゴシック" charset="-128"/>
              </a:rPr>
              <a:t> Graph</a:t>
            </a:r>
          </a:p>
        </p:txBody>
      </p:sp>
      <p:sp>
        <p:nvSpPr>
          <p:cNvPr id="26629" name="Rectangle 3085"/>
          <p:cNvSpPr>
            <a:spLocks noGrp="1" noChangeArrowheads="1"/>
          </p:cNvSpPr>
          <p:nvPr>
            <p:ph type="body" idx="1"/>
          </p:nvPr>
        </p:nvSpPr>
        <p:spPr>
          <a:xfrm>
            <a:off x="279400" y="1447800"/>
            <a:ext cx="8597900" cy="4648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is ‘normal’? suspicious? Groups?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BF259-2A16-5C47-BC1A-8864DB55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2E47C-EED9-4449-A3C3-5E4BBA0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9B87F-C0F7-A844-9BF8-6293B771124E}"/>
              </a:ext>
            </a:extLst>
          </p:cNvPr>
          <p:cNvSpPr txBox="1"/>
          <p:nvPr/>
        </p:nvSpPr>
        <p:spPr>
          <a:xfrm>
            <a:off x="4823930" y="250699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F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likes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BF012-D1CE-D64B-90C9-FEFBAEC3EA7E}"/>
              </a:ext>
            </a:extLst>
          </p:cNvPr>
          <p:cNvSpPr txBox="1"/>
          <p:nvPr/>
        </p:nvSpPr>
        <p:spPr>
          <a:xfrm>
            <a:off x="5341074" y="3459246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buys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730EA-3F99-224D-9FE0-B678AAE24430}"/>
              </a:ext>
            </a:extLst>
          </p:cNvPr>
          <p:cNvSpPr txBox="1"/>
          <p:nvPr/>
        </p:nvSpPr>
        <p:spPr>
          <a:xfrm>
            <a:off x="4479458" y="494152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reviews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B8BC4E-6393-AE46-A706-790F543B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EE2BBD3-40BC-0247-9C83-2132291828B8}"/>
              </a:ext>
            </a:extLst>
          </p:cNvPr>
          <p:cNvSpPr/>
          <p:nvPr/>
        </p:nvSpPr>
        <p:spPr bwMode="auto">
          <a:xfrm>
            <a:off x="4386263" y="5800726"/>
            <a:ext cx="1633537" cy="312960"/>
          </a:xfrm>
          <a:custGeom>
            <a:avLst/>
            <a:gdLst>
              <a:gd name="connsiteX0" fmla="*/ 0 w 1671637"/>
              <a:gd name="connsiteY0" fmla="*/ 300038 h 429581"/>
              <a:gd name="connsiteX1" fmla="*/ 1143000 w 1671637"/>
              <a:gd name="connsiteY1" fmla="*/ 414338 h 429581"/>
              <a:gd name="connsiteX2" fmla="*/ 1671637 w 1671637"/>
              <a:gd name="connsiteY2" fmla="*/ 0 h 429581"/>
              <a:gd name="connsiteX3" fmla="*/ 1671637 w 1671637"/>
              <a:gd name="connsiteY3" fmla="*/ 0 h 42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637" h="429581">
                <a:moveTo>
                  <a:pt x="0" y="300038"/>
                </a:moveTo>
                <a:cubicBezTo>
                  <a:pt x="432197" y="382191"/>
                  <a:pt x="864394" y="464344"/>
                  <a:pt x="1143000" y="414338"/>
                </a:cubicBezTo>
                <a:cubicBezTo>
                  <a:pt x="1421606" y="364332"/>
                  <a:pt x="1671637" y="0"/>
                  <a:pt x="1671637" y="0"/>
                </a:cubicBezTo>
                <a:lnTo>
                  <a:pt x="1671637" y="0"/>
                </a:lnTo>
              </a:path>
            </a:pathLst>
          </a:custGeom>
          <a:noFill/>
          <a:ln w="3175" cap="flat" cmpd="sng" algn="ctr">
            <a:solidFill>
              <a:schemeClr val="tx2"/>
            </a:solidFill>
            <a:prstDash val="lgDash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71219-C3D6-5446-8E07-D3ABBC56C063}"/>
              </a:ext>
            </a:extLst>
          </p:cNvPr>
          <p:cNvSpPr txBox="1"/>
          <p:nvPr/>
        </p:nvSpPr>
        <p:spPr>
          <a:xfrm>
            <a:off x="4799081" y="5683026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buys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3D13F-E4C7-3543-AE13-764A69390565}"/>
              </a:ext>
            </a:extLst>
          </p:cNvPr>
          <p:cNvSpPr txBox="1"/>
          <p:nvPr/>
        </p:nvSpPr>
        <p:spPr>
          <a:xfrm>
            <a:off x="2008223" y="3917268"/>
            <a:ext cx="9076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232A1-219A-274D-9385-3D6FFFED49AB}"/>
              </a:ext>
            </a:extLst>
          </p:cNvPr>
          <p:cNvSpPr txBox="1"/>
          <p:nvPr/>
        </p:nvSpPr>
        <p:spPr>
          <a:xfrm>
            <a:off x="2006189" y="2793897"/>
            <a:ext cx="740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Bob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1E35A-CA2B-444B-A1D9-7FF0FD3A9453}"/>
              </a:ext>
            </a:extLst>
          </p:cNvPr>
          <p:cNvSpPr txBox="1"/>
          <p:nvPr/>
        </p:nvSpPr>
        <p:spPr>
          <a:xfrm>
            <a:off x="1996993" y="5609711"/>
            <a:ext cx="10550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Chuck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506147-0502-2543-95FB-9713438FF245}"/>
              </a:ext>
            </a:extLst>
          </p:cNvPr>
          <p:cNvGrpSpPr>
            <a:grpSpLocks noChangeAspect="1"/>
          </p:cNvGrpSpPr>
          <p:nvPr/>
        </p:nvGrpSpPr>
        <p:grpSpPr>
          <a:xfrm>
            <a:off x="2410665" y="2955290"/>
            <a:ext cx="4373075" cy="3062099"/>
            <a:chOff x="5419935" y="1676351"/>
            <a:chExt cx="3068333" cy="214849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EB32BC-421F-BD42-8F94-884A384D7B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9807" y="1814796"/>
              <a:ext cx="821509" cy="133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50B86E-C855-3C42-BBC4-1094DE14C2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9739" y="1906271"/>
              <a:ext cx="851577" cy="6374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7D5A00-BDDE-8D4A-BBC3-27A4D16709DC}"/>
                </a:ext>
              </a:extLst>
            </p:cNvPr>
            <p:cNvCxnSpPr/>
            <p:nvPr/>
          </p:nvCxnSpPr>
          <p:spPr bwMode="auto">
            <a:xfrm>
              <a:off x="6909807" y="2060494"/>
              <a:ext cx="828069" cy="1030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B69696-A363-3445-8DE5-6155EAB4768A}"/>
                </a:ext>
              </a:extLst>
            </p:cNvPr>
            <p:cNvCxnSpPr/>
            <p:nvPr/>
          </p:nvCxnSpPr>
          <p:spPr bwMode="auto">
            <a:xfrm flipV="1">
              <a:off x="6854541" y="3193184"/>
              <a:ext cx="876774" cy="2946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515B1E0-AD09-CD41-9C46-BDD6CDBE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5136" y="3097307"/>
              <a:ext cx="433064" cy="43306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A99774-845F-1147-A669-918A76C4AE19}"/>
                </a:ext>
              </a:extLst>
            </p:cNvPr>
            <p:cNvSpPr txBox="1"/>
            <p:nvPr/>
          </p:nvSpPr>
          <p:spPr>
            <a:xfrm rot="5400000">
              <a:off x="5767491" y="2418288"/>
              <a:ext cx="576708" cy="127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…</a:t>
              </a:r>
            </a:p>
            <a:p>
              <a:endParaRPr lang="en-US" sz="5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23DE35-157B-9C40-A76C-6095C4B95E49}"/>
                </a:ext>
              </a:extLst>
            </p:cNvPr>
            <p:cNvSpPr txBox="1"/>
            <p:nvPr/>
          </p:nvSpPr>
          <p:spPr>
            <a:xfrm rot="5400000">
              <a:off x="7482236" y="1627401"/>
              <a:ext cx="642260" cy="130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  <a:p>
              <a:endParaRPr lang="en-US" sz="5400" b="1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BF9229-D281-6742-A767-1A9EB32E25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0557" y="2652960"/>
              <a:ext cx="100896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6" name="Graphic 45" descr="Male profile">
              <a:extLst>
                <a:ext uri="{FF2B5EF4-FFF2-40B4-BE49-F238E27FC236}">
                  <a16:creationId xmlns:a16="http://schemas.microsoft.com/office/drawing/2014/main" id="{BC54ACC0-F222-D441-8611-636DF83A2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61276" y="1696149"/>
              <a:ext cx="588953" cy="588953"/>
            </a:xfrm>
            <a:prstGeom prst="rect">
              <a:avLst/>
            </a:prstGeom>
          </p:spPr>
        </p:pic>
        <p:pic>
          <p:nvPicPr>
            <p:cNvPr id="47" name="Graphic 46" descr="Male profile">
              <a:extLst>
                <a:ext uri="{FF2B5EF4-FFF2-40B4-BE49-F238E27FC236}">
                  <a16:creationId xmlns:a16="http://schemas.microsoft.com/office/drawing/2014/main" id="{089AB088-96F4-9045-B504-538C7A029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60003" y="3235895"/>
              <a:ext cx="588953" cy="588953"/>
            </a:xfrm>
            <a:prstGeom prst="rect">
              <a:avLst/>
            </a:prstGeom>
          </p:spPr>
        </p:pic>
        <p:pic>
          <p:nvPicPr>
            <p:cNvPr id="48" name="Graphic 47" descr="Female Profile">
              <a:extLst>
                <a:ext uri="{FF2B5EF4-FFF2-40B4-BE49-F238E27FC236}">
                  <a16:creationId xmlns:a16="http://schemas.microsoft.com/office/drawing/2014/main" id="{6F4099CF-2313-634D-BD65-303F1233D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60003" y="2336297"/>
              <a:ext cx="588953" cy="588953"/>
            </a:xfrm>
            <a:prstGeom prst="rect">
              <a:avLst/>
            </a:prstGeom>
          </p:spPr>
        </p:pic>
        <p:pic>
          <p:nvPicPr>
            <p:cNvPr id="49" name="Graphic 48" descr="Watch">
              <a:extLst>
                <a:ext uri="{FF2B5EF4-FFF2-40B4-BE49-F238E27FC236}">
                  <a16:creationId xmlns:a16="http://schemas.microsoft.com/office/drawing/2014/main" id="{14609152-4B99-C246-A449-E3FCEC2EA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84531" y="1676351"/>
              <a:ext cx="314274" cy="314274"/>
            </a:xfrm>
            <a:prstGeom prst="rect">
              <a:avLst/>
            </a:prstGeom>
          </p:spPr>
        </p:pic>
        <p:pic>
          <p:nvPicPr>
            <p:cNvPr id="50" name="Graphic 49" descr="Earbuds">
              <a:extLst>
                <a:ext uri="{FF2B5EF4-FFF2-40B4-BE49-F238E27FC236}">
                  <a16:creationId xmlns:a16="http://schemas.microsoft.com/office/drawing/2014/main" id="{A26BB197-BF84-2D40-A9BD-B7F2B4682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31068" y="248718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793792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5EC8B4-A08C-144E-AF31-556778CD8471}"/>
              </a:ext>
            </a:extLst>
          </p:cNvPr>
          <p:cNvGrpSpPr/>
          <p:nvPr/>
        </p:nvGrpSpPr>
        <p:grpSpPr>
          <a:xfrm>
            <a:off x="717598" y="2413978"/>
            <a:ext cx="7833001" cy="2460564"/>
            <a:chOff x="717598" y="1123658"/>
            <a:chExt cx="7833001" cy="246056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98" y="1600200"/>
              <a:ext cx="3306703" cy="1984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720" y="1600199"/>
              <a:ext cx="3157879" cy="1894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箭头连接符 24"/>
            <p:cNvCxnSpPr/>
            <p:nvPr/>
          </p:nvCxnSpPr>
          <p:spPr>
            <a:xfrm>
              <a:off x="4253972" y="2539999"/>
              <a:ext cx="934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71575" y="1138535"/>
              <a:ext cx="13334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Times New Roman" panose="02020603050405020304" pitchFamily="18" charset="0"/>
                </a:rPr>
                <a:t>“Rays”</a:t>
              </a:r>
              <a:endParaRPr lang="zh-CN" altLang="en-US" sz="3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16044" y="1123658"/>
              <a:ext cx="14618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Times New Roman" panose="02020603050405020304" pitchFamily="18" charset="0"/>
                </a:rPr>
                <a:t>“Block”</a:t>
              </a:r>
              <a:endParaRPr lang="zh-CN" altLang="en-US" sz="3200" b="1" dirty="0"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5AA95-D568-DB41-9535-E6094364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A3E0B2-1C9E-2043-9295-07882344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B286B-5F8C-B148-A591-CB311117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1F65D-8D2A-2744-BC7F-F353113EC7D1}"/>
              </a:ext>
            </a:extLst>
          </p:cNvPr>
          <p:cNvSpPr txBox="1"/>
          <p:nvPr/>
        </p:nvSpPr>
        <p:spPr>
          <a:xfrm>
            <a:off x="228891" y="5244729"/>
            <a:ext cx="3742243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‘blocks’ create ‘spokes’</a:t>
            </a:r>
          </a:p>
        </p:txBody>
      </p:sp>
    </p:spTree>
    <p:extLst>
      <p:ext uri="{BB962C8B-B14F-4D97-AF65-F5344CB8AC3E}">
        <p14:creationId xmlns:p14="http://schemas.microsoft.com/office/powerpoint/2010/main" val="12822476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Spikes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out-degree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0032" y="2689952"/>
            <a:ext cx="5323968" cy="31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377" y="2493163"/>
            <a:ext cx="28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8763" y="3188718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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5D03A91-4156-A64B-A0E2-0F6B1901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AADDC9-FA26-ED49-91DC-3D383C8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B12099F-27A3-6F4E-8BE6-87B9A1D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</p:spTree>
    <p:extLst>
      <p:ext uri="{BB962C8B-B14F-4D97-AF65-F5344CB8AC3E}">
        <p14:creationId xmlns:p14="http://schemas.microsoft.com/office/powerpoint/2010/main" val="17919835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A005151-B3FD-D34B-8D13-3DF0529166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0283" y="3804772"/>
            <a:ext cx="1953389" cy="146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AD8DB-E450-5C49-ADA3-7D9B433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A142-3ABE-824A-BE72-69CEAF1F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D1C1-A1E5-5549-A888-4948DF44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18E5-B07C-334B-A05E-AF44F89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D3D41-FD34-6344-AC54-9CCA80CA4741}"/>
              </a:ext>
            </a:extLst>
          </p:cNvPr>
          <p:cNvSpPr txBox="1"/>
          <p:nvPr/>
        </p:nvSpPr>
        <p:spPr>
          <a:xfrm>
            <a:off x="1021705" y="1840243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Given: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1361-26C7-5F4B-B366-2D36025E0C7A}"/>
              </a:ext>
            </a:extLst>
          </p:cNvPr>
          <p:cNvSpPr/>
          <p:nvPr/>
        </p:nvSpPr>
        <p:spPr bwMode="auto">
          <a:xfrm>
            <a:off x="4210820" y="4916301"/>
            <a:ext cx="310376" cy="242418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36727-FEC4-D84A-9432-F4671F139F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820" y="4024602"/>
            <a:ext cx="1212826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E37CD4-3520-8540-9334-641C8D58DF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024602"/>
            <a:ext cx="1932987" cy="8916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BE551F-5D2E-614C-99A4-E5FD16D37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1196" y="4639623"/>
            <a:ext cx="1947850" cy="51909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48D9B9-536F-D441-8EB5-DAAB9B6114E2}"/>
              </a:ext>
            </a:extLst>
          </p:cNvPr>
          <p:cNvCxnSpPr/>
          <p:nvPr/>
        </p:nvCxnSpPr>
        <p:spPr bwMode="auto">
          <a:xfrm>
            <a:off x="3098810" y="1728731"/>
            <a:ext cx="0" cy="401061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9A7D6F-C841-C341-BF07-839C86FBDADE}"/>
              </a:ext>
            </a:extLst>
          </p:cNvPr>
          <p:cNvSpPr txBox="1"/>
          <p:nvPr/>
        </p:nvSpPr>
        <p:spPr>
          <a:xfrm>
            <a:off x="3293218" y="1840242"/>
            <a:ext cx="2345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+mn-lt"/>
              </a:rPr>
              <a:t>Find: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Outliers</a:t>
            </a:r>
          </a:p>
          <a:p>
            <a:pPr marL="514350" indent="-514350" algn="l">
              <a:buAutoNum type="arabicParenR"/>
            </a:pPr>
            <a:r>
              <a:rPr lang="en-US" sz="3200" dirty="0">
                <a:latin typeface="+mn-lt"/>
              </a:rPr>
              <a:t>Lock-step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CDCE82C2-8337-DA42-A7BB-96FB6A95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373" y="2352182"/>
            <a:ext cx="640080" cy="54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818FB4BE-12DE-FE41-A2D3-205395A8A45A}"/>
              </a:ext>
            </a:extLst>
          </p:cNvPr>
          <p:cNvSpPr/>
          <p:nvPr/>
        </p:nvSpPr>
        <p:spPr bwMode="auto">
          <a:xfrm rot="20120851">
            <a:off x="6929442" y="3914775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A1516C9-A563-2040-A81E-8F9407B45B50}"/>
              </a:ext>
            </a:extLst>
          </p:cNvPr>
          <p:cNvSpPr/>
          <p:nvPr/>
        </p:nvSpPr>
        <p:spPr bwMode="auto">
          <a:xfrm rot="18637055">
            <a:off x="6796092" y="3424239"/>
            <a:ext cx="370521" cy="2286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D84CDAB-4872-FC44-83C3-5DEF57A9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2883" y="3433830"/>
            <a:ext cx="1399165" cy="83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75540-EA2B-EA44-973E-A549FB4E7BE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30" y="2686386"/>
            <a:ext cx="2799868" cy="2095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1ABFB-57C5-9048-A5A3-744E260B36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4672" y="4031250"/>
            <a:ext cx="1044374" cy="6083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ADF9A4-8D70-6B4A-A626-C7A62999BCB7}"/>
              </a:ext>
            </a:extLst>
          </p:cNvPr>
          <p:cNvSpPr txBox="1"/>
          <p:nvPr/>
        </p:nvSpPr>
        <p:spPr>
          <a:xfrm rot="20413490">
            <a:off x="5615015" y="1941432"/>
            <a:ext cx="1665841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OddBall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DCC30D-6BFB-8746-A7F5-AC55E9414C4F}"/>
              </a:ext>
            </a:extLst>
          </p:cNvPr>
          <p:cNvSpPr txBox="1"/>
          <p:nvPr/>
        </p:nvSpPr>
        <p:spPr>
          <a:xfrm rot="20329494">
            <a:off x="5672166" y="2777271"/>
            <a:ext cx="1005403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+mn-lt"/>
              </a:rPr>
              <a:t>SVD</a:t>
            </a:r>
          </a:p>
        </p:txBody>
      </p:sp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DBCB144-0A11-1F48-8795-A7202D4C5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3500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16731" y="4503793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1C176155-7273-054B-8E83-9CAB1F58CD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295" y="3284478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9" name="Graphic 18" descr="Thumbs up sign">
            <a:extLst>
              <a:ext uri="{FF2B5EF4-FFF2-40B4-BE49-F238E27FC236}">
                <a16:creationId xmlns:a16="http://schemas.microsoft.com/office/drawing/2014/main" id="{CA28C9CA-C356-AF40-B216-FEFBC74B4C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498" y="3700697"/>
            <a:ext cx="336090" cy="336090"/>
          </a:xfrm>
          <a:prstGeom prst="rect">
            <a:avLst/>
          </a:prstGeom>
        </p:spPr>
      </p:pic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A9DA751A-9A89-364B-83AF-4992649BCC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370" y="4036787"/>
            <a:ext cx="336090" cy="336090"/>
          </a:xfrm>
          <a:prstGeom prst="rect">
            <a:avLst/>
          </a:prstGeom>
        </p:spPr>
      </p:pic>
      <p:pic>
        <p:nvPicPr>
          <p:cNvPr id="21" name="Graphic 20" descr="Hummingbird">
            <a:extLst>
              <a:ext uri="{FF2B5EF4-FFF2-40B4-BE49-F238E27FC236}">
                <a16:creationId xmlns:a16="http://schemas.microsoft.com/office/drawing/2014/main" id="{9ACC0DE9-9B51-A548-9DA6-39C57C7FF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163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FA02F0-D9D7-3F45-89AB-E1C871CBA0F7}"/>
              </a:ext>
            </a:extLst>
          </p:cNvPr>
          <p:cNvSpPr/>
          <p:nvPr/>
        </p:nvSpPr>
        <p:spPr bwMode="auto">
          <a:xfrm>
            <a:off x="6895121" y="4087434"/>
            <a:ext cx="1440936" cy="1301885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408965" y="4738376"/>
            <a:ext cx="5430469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1"/>
            <a:r>
              <a:rPr lang="en-US" dirty="0"/>
              <a:t>P1.2: community detection</a:t>
            </a:r>
          </a:p>
          <a:p>
            <a:pPr lvl="1"/>
            <a:r>
              <a:rPr lang="en-US" dirty="0"/>
              <a:t>P1.3: fraud/anomaly detection</a:t>
            </a:r>
          </a:p>
          <a:p>
            <a:pPr lvl="1"/>
            <a:r>
              <a:rPr lang="en-US" dirty="0"/>
              <a:t>P1.4: belief propagation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134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3E01FC-5838-2E46-9FB3-B5514C5B31B4}"/>
              </a:ext>
            </a:extLst>
          </p:cNvPr>
          <p:cNvGrpSpPr/>
          <p:nvPr/>
        </p:nvGrpSpPr>
        <p:grpSpPr>
          <a:xfrm>
            <a:off x="7003143" y="4608131"/>
            <a:ext cx="1201114" cy="608212"/>
            <a:chOff x="7701643" y="4081081"/>
            <a:chExt cx="1201114" cy="6082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96C6CA-C704-9A49-A0E3-500AB553F69B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1C044-C889-EE42-9E3A-8BCE26265AF0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38D018-D043-4042-8425-83E7F3DB5D41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F1E365-695D-514B-B927-C79E0568BA23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85564F-98B5-D740-A5CA-65612770DCFA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EFA3BC-3479-FF4F-A551-4CB4EA4753F9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B38BC-C08A-E340-A9D8-DB7D6B5C2306}"/>
                </a:ext>
              </a:extLst>
            </p:cNvPr>
            <p:cNvCxnSpPr>
              <a:stCxn id="59" idx="5"/>
              <a:endCxn id="63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B0F9B5-6395-1945-8D2A-DF4B41826A22}"/>
                </a:ext>
              </a:extLst>
            </p:cNvPr>
            <p:cNvCxnSpPr>
              <a:stCxn id="59" idx="3"/>
              <a:endCxn id="62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B0988D-2350-3348-BADA-E6F7F3F0EEF8}"/>
                </a:ext>
              </a:extLst>
            </p:cNvPr>
            <p:cNvCxnSpPr>
              <a:cxnSpLocks/>
              <a:stCxn id="59" idx="1"/>
              <a:endCxn id="60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EA4BBA-91CD-A24F-A0E8-E54E46766A78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044F1E-9E56-924D-8F3F-2D2CC3491A3B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FC75AF-AD57-6048-8798-FFA4A9C4CC32}"/>
                </a:ext>
              </a:extLst>
            </p:cNvPr>
            <p:cNvCxnSpPr>
              <a:stCxn id="62" idx="6"/>
              <a:endCxn id="63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59EFB2-B994-5B4A-832E-395F45C544BE}"/>
                </a:ext>
              </a:extLst>
            </p:cNvPr>
            <p:cNvCxnSpPr>
              <a:stCxn id="60" idx="4"/>
              <a:endCxn id="62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463FB26-807B-A64B-B366-E9EBFEDDF2D6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DD059F-87B3-1540-AB4D-3D8728842528}"/>
                </a:ext>
              </a:extLst>
            </p:cNvPr>
            <p:cNvCxnSpPr>
              <a:stCxn id="61" idx="4"/>
              <a:endCxn id="62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CE7431-39DA-154A-B995-34E9BFB5C397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E6B161D-4AC7-594E-A2B0-313C2504A410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A9B8D2-A3F6-1940-BA66-DD6D4411243B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15DD33-B6F5-644C-8C22-21CFEA61AD35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EB1643-2DC5-2544-9B47-0CDE748F0FD9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4ABC4E9-0BEA-EE47-ABD7-3DEB761B7585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D57C87-A840-4E4F-BFDA-E1D77EA7FC16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4CEA11-2E55-904B-B091-2D0608121038}"/>
                </a:ext>
              </a:extLst>
            </p:cNvPr>
            <p:cNvCxnSpPr>
              <a:cxnSpLocks/>
              <a:stCxn id="74" idx="4"/>
              <a:endCxn id="76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3FAE9C-A0AC-324A-87E5-9C915566D607}"/>
                </a:ext>
              </a:extLst>
            </p:cNvPr>
            <p:cNvCxnSpPr>
              <a:cxnSpLocks/>
              <a:stCxn id="74" idx="5"/>
              <a:endCxn id="77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121F31F-E387-BA4C-BB72-26A1D0EF99BB}"/>
                </a:ext>
              </a:extLst>
            </p:cNvPr>
            <p:cNvCxnSpPr>
              <a:cxnSpLocks/>
              <a:stCxn id="75" idx="3"/>
              <a:endCxn id="76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56CDC5-D408-0347-B67D-5EFFB86AB18E}"/>
                </a:ext>
              </a:extLst>
            </p:cNvPr>
            <p:cNvCxnSpPr>
              <a:stCxn id="61" idx="6"/>
              <a:endCxn id="74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BC00876-0B47-2348-872D-54BE97745DA4}"/>
              </a:ext>
            </a:extLst>
          </p:cNvPr>
          <p:cNvSpPr txBox="1"/>
          <p:nvPr/>
        </p:nvSpPr>
        <p:spPr>
          <a:xfrm>
            <a:off x="7491723" y="3958632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09785-190C-C944-9231-0A4D08FF73DC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flipH="1">
            <a:off x="7545331" y="4451075"/>
            <a:ext cx="140516" cy="26514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290447F-94F2-C442-ACBE-82937C785EEA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>
            <a:off x="7685847" y="4451075"/>
            <a:ext cx="142452" cy="25403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BE961D-99BE-844B-A14E-4E2AF65AC3D6}"/>
              </a:ext>
            </a:extLst>
          </p:cNvPr>
          <p:cNvSpPr txBox="1"/>
          <p:nvPr/>
        </p:nvSpPr>
        <p:spPr>
          <a:xfrm rot="20462190">
            <a:off x="6202341" y="3424559"/>
            <a:ext cx="234070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un-supervised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97A466-372C-E947-94DC-7F71352119CA}"/>
              </a:ext>
            </a:extLst>
          </p:cNvPr>
          <p:cNvSpPr txBox="1"/>
          <p:nvPr/>
        </p:nvSpPr>
        <p:spPr>
          <a:xfrm rot="20462190">
            <a:off x="6481123" y="5408682"/>
            <a:ext cx="2637261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semi-supervised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20C07DE-D7C7-8846-B9F9-499AD20FBE2D}"/>
              </a:ext>
            </a:extLst>
          </p:cNvPr>
          <p:cNvCxnSpPr/>
          <p:nvPr/>
        </p:nvCxnSpPr>
        <p:spPr bwMode="auto">
          <a:xfrm rot="10800000" flipV="1">
            <a:off x="6019800" y="4451074"/>
            <a:ext cx="444500" cy="127017"/>
          </a:xfrm>
          <a:prstGeom prst="bentConnector3">
            <a:avLst>
              <a:gd name="adj1" fmla="val 1786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40AEF3B3-510B-7944-BDDC-1B4B2DA0C49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314955" y="4994370"/>
            <a:ext cx="1141413" cy="1101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45" name="Graphic 44" descr="Hummingbird">
            <a:extLst>
              <a:ext uri="{FF2B5EF4-FFF2-40B4-BE49-F238E27FC236}">
                <a16:creationId xmlns:a16="http://schemas.microsoft.com/office/drawing/2014/main" id="{6F9365BC-D9A2-BC47-AD2B-911123408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3168D2F-1692-A045-8600-F4226360F307}"/>
              </a:ext>
            </a:extLst>
          </p:cNvPr>
          <p:cNvSpPr/>
          <p:nvPr/>
        </p:nvSpPr>
        <p:spPr bwMode="auto">
          <a:xfrm>
            <a:off x="56436" y="3251087"/>
            <a:ext cx="4330737" cy="2575781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7AF07-4743-254C-9F77-33EAF38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537-3381-1E4A-8248-FCDE8FB1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6430108" cy="4648200"/>
          </a:xfrm>
        </p:spPr>
        <p:txBody>
          <a:bodyPr/>
          <a:lstStyle/>
          <a:p>
            <a:r>
              <a:rPr lang="en-US" dirty="0"/>
              <a:t>What color, for the rest?</a:t>
            </a:r>
          </a:p>
          <a:p>
            <a:pPr lvl="1"/>
            <a:r>
              <a:rPr lang="en-US" dirty="0"/>
              <a:t>Given homophily (/heterophily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C59D-C6C3-C74A-9E71-E815CA2C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6FD2-0810-F64F-AF72-B029D72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176E-C46E-8749-BC91-A816F4B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67FB7F-DEAC-804A-A2E4-032016AF4169}"/>
              </a:ext>
            </a:extLst>
          </p:cNvPr>
          <p:cNvGrpSpPr>
            <a:grpSpLocks noChangeAspect="1"/>
          </p:cNvGrpSpPr>
          <p:nvPr/>
        </p:nvGrpSpPr>
        <p:grpSpPr>
          <a:xfrm>
            <a:off x="151398" y="2596680"/>
            <a:ext cx="521490" cy="521489"/>
            <a:chOff x="5016499" y="4889500"/>
            <a:chExt cx="901701" cy="9017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A487A6-FE63-3747-A058-E16A050F33B9}"/>
                </a:ext>
              </a:extLst>
            </p:cNvPr>
            <p:cNvSpPr/>
            <p:nvPr/>
          </p:nvSpPr>
          <p:spPr bwMode="auto">
            <a:xfrm>
              <a:off x="5334000" y="5181600"/>
              <a:ext cx="292100" cy="30480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ABE9C0-F24A-E046-BBB4-7B973579BAC6}"/>
                </a:ext>
              </a:extLst>
            </p:cNvPr>
            <p:cNvSpPr/>
            <p:nvPr/>
          </p:nvSpPr>
          <p:spPr bwMode="auto">
            <a:xfrm>
              <a:off x="5626100" y="5181600"/>
              <a:ext cx="292100" cy="3048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464125-85B3-854A-B265-1699FBEC0176}"/>
                </a:ext>
              </a:extLst>
            </p:cNvPr>
            <p:cNvSpPr/>
            <p:nvPr/>
          </p:nvSpPr>
          <p:spPr bwMode="auto">
            <a:xfrm>
              <a:off x="5626100" y="5486400"/>
              <a:ext cx="292100" cy="304800"/>
            </a:xfrm>
            <a:prstGeom prst="rect">
              <a:avLst/>
            </a:prstGeom>
            <a:solidFill>
              <a:srgbClr val="5C5C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3618F5-67C5-6948-8061-FD1BEA8A685B}"/>
                </a:ext>
              </a:extLst>
            </p:cNvPr>
            <p:cNvSpPr/>
            <p:nvPr/>
          </p:nvSpPr>
          <p:spPr bwMode="auto">
            <a:xfrm>
              <a:off x="5334000" y="5486400"/>
              <a:ext cx="292100" cy="3048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9B8D47-6925-3F42-9FA1-6FCB4483E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499" y="5270500"/>
              <a:ext cx="157798" cy="157798"/>
            </a:xfrm>
            <a:prstGeom prst="ellipse">
              <a:avLst/>
            </a:prstGeom>
            <a:solidFill>
              <a:srgbClr val="008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6D6864-BA7C-EE4A-B2E8-87B41481F6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0202" y="4902204"/>
              <a:ext cx="154436" cy="154436"/>
            </a:xfrm>
            <a:prstGeom prst="ellipse">
              <a:avLst/>
            </a:prstGeom>
            <a:solidFill>
              <a:srgbClr val="008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68D6B0-1B07-E040-9056-DDD9883A6C9A}"/>
                </a:ext>
              </a:extLst>
            </p:cNvPr>
            <p:cNvSpPr/>
            <p:nvPr/>
          </p:nvSpPr>
          <p:spPr bwMode="auto">
            <a:xfrm>
              <a:off x="5029199" y="5613400"/>
              <a:ext cx="157797" cy="157798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EBDAABC-DD04-164B-ABBD-C3D7718CB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298" y="4889500"/>
              <a:ext cx="157798" cy="157798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570E46-1DDC-9541-8BDB-BFF7707AC8B8}"/>
              </a:ext>
            </a:extLst>
          </p:cNvPr>
          <p:cNvGrpSpPr>
            <a:grpSpLocks noChangeAspect="1"/>
          </p:cNvGrpSpPr>
          <p:nvPr/>
        </p:nvGrpSpPr>
        <p:grpSpPr>
          <a:xfrm>
            <a:off x="151398" y="3463520"/>
            <a:ext cx="4002115" cy="2063210"/>
            <a:chOff x="7701643" y="4081081"/>
            <a:chExt cx="1217029" cy="62741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3B5A158-92C6-9042-B4ED-0BAB5774AC71}"/>
                </a:ext>
              </a:extLst>
            </p:cNvPr>
            <p:cNvSpPr/>
            <p:nvPr/>
          </p:nvSpPr>
          <p:spPr bwMode="auto">
            <a:xfrm>
              <a:off x="7932512" y="4081081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698D44-B6EB-C740-BA11-44B494AC065B}"/>
                </a:ext>
              </a:extLst>
            </p:cNvPr>
            <p:cNvSpPr/>
            <p:nvPr/>
          </p:nvSpPr>
          <p:spPr bwMode="auto">
            <a:xfrm>
              <a:off x="7701643" y="4254117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8EF7D73-545D-4E4B-8B31-E94DC8F5E57F}"/>
                </a:ext>
              </a:extLst>
            </p:cNvPr>
            <p:cNvSpPr/>
            <p:nvPr/>
          </p:nvSpPr>
          <p:spPr bwMode="auto">
            <a:xfrm>
              <a:off x="8167630" y="4255751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AC4EA9-7C72-7A4C-9811-87C3FEC599D5}"/>
                </a:ext>
              </a:extLst>
            </p:cNvPr>
            <p:cNvSpPr/>
            <p:nvPr/>
          </p:nvSpPr>
          <p:spPr bwMode="auto">
            <a:xfrm>
              <a:off x="7789470" y="4621965"/>
              <a:ext cx="83420" cy="83420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0A94BD-216F-CC4D-A935-8225BDB77CB7}"/>
                </a:ext>
              </a:extLst>
            </p:cNvPr>
            <p:cNvSpPr/>
            <p:nvPr/>
          </p:nvSpPr>
          <p:spPr bwMode="auto">
            <a:xfrm>
              <a:off x="8094070" y="4625076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E37A24-19AA-1748-ABEF-345865AF2745}"/>
                </a:ext>
              </a:extLst>
            </p:cNvPr>
            <p:cNvCxnSpPr>
              <a:cxnSpLocks/>
              <a:stCxn id="52" idx="6"/>
              <a:endCxn id="54" idx="1"/>
            </p:cNvCxnSpPr>
            <p:nvPr/>
          </p:nvCxnSpPr>
          <p:spPr bwMode="auto">
            <a:xfrm>
              <a:off x="8015932" y="4122791"/>
              <a:ext cx="163914" cy="14517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9C9DAF-370B-2742-911B-47835006CAE3}"/>
                </a:ext>
              </a:extLst>
            </p:cNvPr>
            <p:cNvCxnSpPr>
              <a:stCxn id="52" idx="5"/>
              <a:endCxn id="56" idx="1"/>
            </p:cNvCxnSpPr>
            <p:nvPr/>
          </p:nvCxnSpPr>
          <p:spPr bwMode="auto">
            <a:xfrm>
              <a:off x="8003716" y="4152285"/>
              <a:ext cx="102571" cy="4850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3E73E5-CEF5-D04A-98AA-18E53D5D750F}"/>
                </a:ext>
              </a:extLst>
            </p:cNvPr>
            <p:cNvCxnSpPr>
              <a:stCxn id="52" idx="3"/>
              <a:endCxn id="55" idx="7"/>
            </p:cNvCxnSpPr>
            <p:nvPr/>
          </p:nvCxnSpPr>
          <p:spPr bwMode="auto">
            <a:xfrm flipH="1">
              <a:off x="7860674" y="4152285"/>
              <a:ext cx="84055" cy="48189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D7EC0A6-5F17-3A47-AD5E-916F66EF6852}"/>
                </a:ext>
              </a:extLst>
            </p:cNvPr>
            <p:cNvCxnSpPr>
              <a:cxnSpLocks/>
              <a:stCxn id="52" idx="1"/>
              <a:endCxn id="53" idx="7"/>
            </p:cNvCxnSpPr>
            <p:nvPr/>
          </p:nvCxnSpPr>
          <p:spPr bwMode="auto">
            <a:xfrm flipH="1">
              <a:off x="7772847" y="4093297"/>
              <a:ext cx="171882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9DEAC9-78E4-FD4C-9F86-618EFF3B4D31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 bwMode="auto">
            <a:xfrm>
              <a:off x="7785063" y="4295827"/>
              <a:ext cx="38256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9AAABD-BE6E-8443-A085-B2DAF7FE904E}"/>
                </a:ext>
              </a:extLst>
            </p:cNvPr>
            <p:cNvCxnSpPr>
              <a:stCxn id="54" idx="4"/>
              <a:endCxn id="56" idx="0"/>
            </p:cNvCxnSpPr>
            <p:nvPr/>
          </p:nvCxnSpPr>
          <p:spPr bwMode="auto">
            <a:xfrm flipH="1">
              <a:off x="8135780" y="4339171"/>
              <a:ext cx="73560" cy="28590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0D7CF1-50C1-5340-B9B0-D80F5F412F40}"/>
                </a:ext>
              </a:extLst>
            </p:cNvPr>
            <p:cNvCxnSpPr>
              <a:stCxn id="55" idx="6"/>
              <a:endCxn id="56" idx="2"/>
            </p:cNvCxnSpPr>
            <p:nvPr/>
          </p:nvCxnSpPr>
          <p:spPr bwMode="auto">
            <a:xfrm>
              <a:off x="7872890" y="4663675"/>
              <a:ext cx="22118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7CD719-1235-9E45-898D-2144283F15D8}"/>
                </a:ext>
              </a:extLst>
            </p:cNvPr>
            <p:cNvCxnSpPr>
              <a:stCxn id="53" idx="4"/>
              <a:endCxn id="55" idx="0"/>
            </p:cNvCxnSpPr>
            <p:nvPr/>
          </p:nvCxnSpPr>
          <p:spPr bwMode="auto">
            <a:xfrm>
              <a:off x="7743353" y="4337537"/>
              <a:ext cx="87827" cy="2844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790042F-1890-9E47-86D1-05A73BD5A454}"/>
                </a:ext>
              </a:extLst>
            </p:cNvPr>
            <p:cNvCxnSpPr>
              <a:stCxn id="53" idx="5"/>
              <a:endCxn id="56" idx="1"/>
            </p:cNvCxnSpPr>
            <p:nvPr/>
          </p:nvCxnSpPr>
          <p:spPr bwMode="auto">
            <a:xfrm>
              <a:off x="7772847" y="4325321"/>
              <a:ext cx="333440" cy="31197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96ADC7-BCBC-664C-83F4-92BE0D845422}"/>
                </a:ext>
              </a:extLst>
            </p:cNvPr>
            <p:cNvCxnSpPr>
              <a:stCxn id="54" idx="4"/>
              <a:endCxn id="55" idx="7"/>
            </p:cNvCxnSpPr>
            <p:nvPr/>
          </p:nvCxnSpPr>
          <p:spPr bwMode="auto">
            <a:xfrm flipH="1">
              <a:off x="7860674" y="4339171"/>
              <a:ext cx="348667" cy="29501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0165A97-444A-3A4E-BD3E-80217F65792A}"/>
                </a:ext>
              </a:extLst>
            </p:cNvPr>
            <p:cNvSpPr/>
            <p:nvPr/>
          </p:nvSpPr>
          <p:spPr bwMode="auto">
            <a:xfrm>
              <a:off x="8510797" y="4254117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1747B4-586A-4140-A6C1-F98AABDBB13D}"/>
                </a:ext>
              </a:extLst>
            </p:cNvPr>
            <p:cNvSpPr/>
            <p:nvPr/>
          </p:nvSpPr>
          <p:spPr bwMode="auto">
            <a:xfrm>
              <a:off x="8835252" y="4254117"/>
              <a:ext cx="83420" cy="83420"/>
            </a:xfrm>
            <a:prstGeom prst="ellipse">
              <a:avLst/>
            </a:prstGeom>
            <a:solidFill>
              <a:srgbClr val="008F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FC5D4E-A300-984B-974F-E52E5CC4E079}"/>
                </a:ext>
              </a:extLst>
            </p:cNvPr>
            <p:cNvSpPr/>
            <p:nvPr/>
          </p:nvSpPr>
          <p:spPr bwMode="auto">
            <a:xfrm>
              <a:off x="8521957" y="4618854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41F267A-FA6D-D045-B1A0-85F4A736F060}"/>
                </a:ext>
              </a:extLst>
            </p:cNvPr>
            <p:cNvSpPr/>
            <p:nvPr/>
          </p:nvSpPr>
          <p:spPr bwMode="auto">
            <a:xfrm>
              <a:off x="8826557" y="4621965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2CA6C6-5C39-E64B-B41D-E43ACF1090A3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 bwMode="auto">
            <a:xfrm>
              <a:off x="8594217" y="4295827"/>
              <a:ext cx="24103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D491F7-F1F1-334C-85DE-F683C04C9E4F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 bwMode="auto">
            <a:xfrm flipH="1">
              <a:off x="8868267" y="4337537"/>
              <a:ext cx="8695" cy="2844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C2A4D58-3093-124A-8950-691E508CAAAE}"/>
                </a:ext>
              </a:extLst>
            </p:cNvPr>
            <p:cNvCxnSpPr>
              <a:stCxn id="69" idx="6"/>
              <a:endCxn id="70" idx="2"/>
            </p:cNvCxnSpPr>
            <p:nvPr/>
          </p:nvCxnSpPr>
          <p:spPr bwMode="auto">
            <a:xfrm>
              <a:off x="8605377" y="4660564"/>
              <a:ext cx="22118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6E225A-EF83-7648-A1B6-CD6C706035B8}"/>
                </a:ext>
              </a:extLst>
            </p:cNvPr>
            <p:cNvCxnSpPr>
              <a:cxnSpLocks/>
              <a:stCxn id="67" idx="4"/>
              <a:endCxn id="69" idx="0"/>
            </p:cNvCxnSpPr>
            <p:nvPr/>
          </p:nvCxnSpPr>
          <p:spPr bwMode="auto">
            <a:xfrm>
              <a:off x="8552507" y="4337537"/>
              <a:ext cx="11160" cy="28131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E6FAB7-3F55-AA4B-BA36-858FA4D5A5BE}"/>
                </a:ext>
              </a:extLst>
            </p:cNvPr>
            <p:cNvCxnSpPr>
              <a:cxnSpLocks/>
              <a:stCxn id="67" idx="5"/>
              <a:endCxn id="70" idx="1"/>
            </p:cNvCxnSpPr>
            <p:nvPr/>
          </p:nvCxnSpPr>
          <p:spPr bwMode="auto">
            <a:xfrm>
              <a:off x="8582001" y="4325321"/>
              <a:ext cx="256773" cy="30886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CAA5A9E-FC1A-4442-8566-73550871D22E}"/>
                </a:ext>
              </a:extLst>
            </p:cNvPr>
            <p:cNvCxnSpPr>
              <a:cxnSpLocks/>
              <a:stCxn id="68" idx="3"/>
              <a:endCxn id="69" idx="7"/>
            </p:cNvCxnSpPr>
            <p:nvPr/>
          </p:nvCxnSpPr>
          <p:spPr bwMode="auto">
            <a:xfrm flipH="1">
              <a:off x="8593160" y="4325321"/>
              <a:ext cx="254308" cy="3057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6EFFFD-1BDC-1746-8EBE-326CB93CA413}"/>
                </a:ext>
              </a:extLst>
            </p:cNvPr>
            <p:cNvCxnSpPr>
              <a:stCxn id="54" idx="6"/>
              <a:endCxn id="67" idx="2"/>
            </p:cNvCxnSpPr>
            <p:nvPr/>
          </p:nvCxnSpPr>
          <p:spPr bwMode="auto">
            <a:xfrm flipV="1">
              <a:off x="8251050" y="4295827"/>
              <a:ext cx="25974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79" name="Graphic 78" descr="Help">
            <a:extLst>
              <a:ext uri="{FF2B5EF4-FFF2-40B4-BE49-F238E27FC236}">
                <a16:creationId xmlns:a16="http://schemas.microsoft.com/office/drawing/2014/main" id="{27269998-98F2-024D-8188-5F256BF3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2949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BF7324-3932-9949-9135-32077CDA3B4B}"/>
              </a:ext>
            </a:extLst>
          </p:cNvPr>
          <p:cNvSpPr/>
          <p:nvPr/>
        </p:nvSpPr>
        <p:spPr bwMode="auto">
          <a:xfrm>
            <a:off x="56436" y="3251087"/>
            <a:ext cx="4330737" cy="2575781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7AF07-4743-254C-9F77-33EAF38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537-3381-1E4A-8248-FCDE8FB1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6430108" cy="4648200"/>
          </a:xfrm>
        </p:spPr>
        <p:txBody>
          <a:bodyPr/>
          <a:lstStyle/>
          <a:p>
            <a:r>
              <a:rPr lang="en-US" dirty="0"/>
              <a:t>What color, for the rest?</a:t>
            </a:r>
          </a:p>
          <a:p>
            <a:r>
              <a:rPr lang="en-US" dirty="0"/>
              <a:t>A: Belief Propagation (‘</a:t>
            </a:r>
            <a:r>
              <a:rPr lang="en-US" dirty="0" err="1"/>
              <a:t>zooBP</a:t>
            </a:r>
            <a:r>
              <a:rPr lang="en-US" dirty="0"/>
              <a:t>’)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C59D-C6C3-C74A-9E71-E815CA2C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6FD2-0810-F64F-AF72-B029D72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176E-C46E-8749-BC91-A816F4B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BCA184-052F-2943-BB1B-76B142D13ED9}"/>
              </a:ext>
            </a:extLst>
          </p:cNvPr>
          <p:cNvGrpSpPr>
            <a:grpSpLocks noChangeAspect="1"/>
          </p:cNvGrpSpPr>
          <p:nvPr/>
        </p:nvGrpSpPr>
        <p:grpSpPr>
          <a:xfrm>
            <a:off x="151398" y="3463520"/>
            <a:ext cx="4002115" cy="2063210"/>
            <a:chOff x="7701643" y="4081081"/>
            <a:chExt cx="1217029" cy="62741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042BC1-B7ED-9F49-AFD2-588BD4F7CC83}"/>
                </a:ext>
              </a:extLst>
            </p:cNvPr>
            <p:cNvSpPr/>
            <p:nvPr/>
          </p:nvSpPr>
          <p:spPr bwMode="auto">
            <a:xfrm>
              <a:off x="7932512" y="4081081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B72A0D-4EA0-E544-BBE1-E1F57566FE46}"/>
                </a:ext>
              </a:extLst>
            </p:cNvPr>
            <p:cNvSpPr/>
            <p:nvPr/>
          </p:nvSpPr>
          <p:spPr bwMode="auto">
            <a:xfrm>
              <a:off x="7701643" y="4254117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BF0AEF-BB1A-3143-A110-8DA27848DB75}"/>
                </a:ext>
              </a:extLst>
            </p:cNvPr>
            <p:cNvSpPr/>
            <p:nvPr/>
          </p:nvSpPr>
          <p:spPr bwMode="auto">
            <a:xfrm>
              <a:off x="8167630" y="4255751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3B8BAA-2E90-7A4C-B769-8CA34538BCED}"/>
                </a:ext>
              </a:extLst>
            </p:cNvPr>
            <p:cNvSpPr/>
            <p:nvPr/>
          </p:nvSpPr>
          <p:spPr bwMode="auto">
            <a:xfrm>
              <a:off x="7789470" y="4621965"/>
              <a:ext cx="83420" cy="83420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677969-9F6B-1A4D-A8E5-F3B6B1281A6B}"/>
                </a:ext>
              </a:extLst>
            </p:cNvPr>
            <p:cNvSpPr/>
            <p:nvPr/>
          </p:nvSpPr>
          <p:spPr bwMode="auto">
            <a:xfrm>
              <a:off x="8094070" y="4625076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5AC33-98C8-4F47-A5BB-26DD16FCB292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 bwMode="auto">
            <a:xfrm>
              <a:off x="8015932" y="4122791"/>
              <a:ext cx="163914" cy="14517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602C3C-73F7-4847-A5B0-AC595B523FA1}"/>
                </a:ext>
              </a:extLst>
            </p:cNvPr>
            <p:cNvCxnSpPr>
              <a:stCxn id="12" idx="5"/>
              <a:endCxn id="18" idx="1"/>
            </p:cNvCxnSpPr>
            <p:nvPr/>
          </p:nvCxnSpPr>
          <p:spPr bwMode="auto">
            <a:xfrm>
              <a:off x="8003716" y="4152285"/>
              <a:ext cx="102571" cy="4850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9B1322-48AA-CE4F-AA13-5417064A5A18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 bwMode="auto">
            <a:xfrm flipH="1">
              <a:off x="7860674" y="4152285"/>
              <a:ext cx="84055" cy="48189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6B82FF-6097-C94B-896A-B5E5B2E7F0B0}"/>
                </a:ext>
              </a:extLst>
            </p:cNvPr>
            <p:cNvCxnSpPr>
              <a:cxnSpLocks/>
              <a:stCxn id="12" idx="1"/>
              <a:endCxn id="14" idx="7"/>
            </p:cNvCxnSpPr>
            <p:nvPr/>
          </p:nvCxnSpPr>
          <p:spPr bwMode="auto">
            <a:xfrm flipH="1">
              <a:off x="7772847" y="4093297"/>
              <a:ext cx="171882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B19514-D701-8B43-8A12-61B18A566216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 bwMode="auto">
            <a:xfrm>
              <a:off x="7785063" y="4295827"/>
              <a:ext cx="38256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FCAB64-C132-0B44-89B3-1DAAB68FE7AF}"/>
                </a:ext>
              </a:extLst>
            </p:cNvPr>
            <p:cNvCxnSpPr>
              <a:stCxn id="16" idx="4"/>
              <a:endCxn id="18" idx="0"/>
            </p:cNvCxnSpPr>
            <p:nvPr/>
          </p:nvCxnSpPr>
          <p:spPr bwMode="auto">
            <a:xfrm flipH="1">
              <a:off x="8135780" y="4339171"/>
              <a:ext cx="73560" cy="28590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ADA0BF-37ED-624A-A59B-EC6CFD1746DD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 bwMode="auto">
            <a:xfrm>
              <a:off x="7872890" y="4663675"/>
              <a:ext cx="22118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B20E7-044E-C046-B65F-A28AFB1ECB1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 bwMode="auto">
            <a:xfrm>
              <a:off x="7743353" y="4337537"/>
              <a:ext cx="87827" cy="2844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100743-3D65-3D46-A212-E44414DC25EA}"/>
                </a:ext>
              </a:extLst>
            </p:cNvPr>
            <p:cNvCxnSpPr>
              <a:stCxn id="14" idx="5"/>
              <a:endCxn id="18" idx="1"/>
            </p:cNvCxnSpPr>
            <p:nvPr/>
          </p:nvCxnSpPr>
          <p:spPr bwMode="auto">
            <a:xfrm>
              <a:off x="7772847" y="4325321"/>
              <a:ext cx="333440" cy="31197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A4E787-6109-DD44-9D1B-B68E8D942925}"/>
                </a:ext>
              </a:extLst>
            </p:cNvPr>
            <p:cNvCxnSpPr>
              <a:stCxn id="16" idx="4"/>
              <a:endCxn id="17" idx="7"/>
            </p:cNvCxnSpPr>
            <p:nvPr/>
          </p:nvCxnSpPr>
          <p:spPr bwMode="auto">
            <a:xfrm flipH="1">
              <a:off x="7860674" y="4339171"/>
              <a:ext cx="348667" cy="29501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42D36F-C159-1D41-9F3A-189B3210891C}"/>
                </a:ext>
              </a:extLst>
            </p:cNvPr>
            <p:cNvSpPr/>
            <p:nvPr/>
          </p:nvSpPr>
          <p:spPr bwMode="auto">
            <a:xfrm>
              <a:off x="8510797" y="4254117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8F6A98-D31E-4A40-88C3-98D530DD26E9}"/>
                </a:ext>
              </a:extLst>
            </p:cNvPr>
            <p:cNvSpPr/>
            <p:nvPr/>
          </p:nvSpPr>
          <p:spPr bwMode="auto">
            <a:xfrm>
              <a:off x="8835252" y="4254117"/>
              <a:ext cx="83420" cy="83420"/>
            </a:xfrm>
            <a:prstGeom prst="ellipse">
              <a:avLst/>
            </a:prstGeom>
            <a:solidFill>
              <a:srgbClr val="008F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25DF58-EFD4-7A40-BE81-8CB9C103D87A}"/>
                </a:ext>
              </a:extLst>
            </p:cNvPr>
            <p:cNvSpPr/>
            <p:nvPr/>
          </p:nvSpPr>
          <p:spPr bwMode="auto">
            <a:xfrm>
              <a:off x="8521957" y="4618854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3E5418-76C9-C44C-806E-737A3605E4E3}"/>
                </a:ext>
              </a:extLst>
            </p:cNvPr>
            <p:cNvSpPr/>
            <p:nvPr/>
          </p:nvSpPr>
          <p:spPr bwMode="auto">
            <a:xfrm>
              <a:off x="8826557" y="4621965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38D2F1-6582-5A41-8DBC-1D0573847D8A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 bwMode="auto">
            <a:xfrm>
              <a:off x="8594217" y="4295827"/>
              <a:ext cx="24103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CA8015-94D1-2147-B4F7-EB8F06E532B8}"/>
                </a:ext>
              </a:extLst>
            </p:cNvPr>
            <p:cNvCxnSpPr>
              <a:cxnSpLocks/>
              <a:stCxn id="30" idx="4"/>
              <a:endCxn id="32" idx="0"/>
            </p:cNvCxnSpPr>
            <p:nvPr/>
          </p:nvCxnSpPr>
          <p:spPr bwMode="auto">
            <a:xfrm flipH="1">
              <a:off x="8868267" y="4337537"/>
              <a:ext cx="8695" cy="2844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C574D3-CA99-F146-A788-4BBE405F278A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 bwMode="auto">
            <a:xfrm>
              <a:off x="8605377" y="4660564"/>
              <a:ext cx="22118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6E076F-97D5-F845-B375-B78F3948704F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 bwMode="auto">
            <a:xfrm>
              <a:off x="8552507" y="4337537"/>
              <a:ext cx="11160" cy="28131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51D4E0-BF55-7349-BAB4-13FAEAA27769}"/>
                </a:ext>
              </a:extLst>
            </p:cNvPr>
            <p:cNvCxnSpPr>
              <a:cxnSpLocks/>
              <a:stCxn id="29" idx="5"/>
              <a:endCxn id="32" idx="1"/>
            </p:cNvCxnSpPr>
            <p:nvPr/>
          </p:nvCxnSpPr>
          <p:spPr bwMode="auto">
            <a:xfrm>
              <a:off x="8582001" y="4325321"/>
              <a:ext cx="256773" cy="30886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F3630D-5A7D-6346-B5D0-67866114AAC7}"/>
                </a:ext>
              </a:extLst>
            </p:cNvPr>
            <p:cNvCxnSpPr>
              <a:cxnSpLocks/>
              <a:stCxn id="30" idx="3"/>
              <a:endCxn id="31" idx="7"/>
            </p:cNvCxnSpPr>
            <p:nvPr/>
          </p:nvCxnSpPr>
          <p:spPr bwMode="auto">
            <a:xfrm flipH="1">
              <a:off x="8593160" y="4325321"/>
              <a:ext cx="254308" cy="3057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395031-8276-0E40-8E8E-D3B7FD1C0946}"/>
                </a:ext>
              </a:extLst>
            </p:cNvPr>
            <p:cNvCxnSpPr>
              <a:stCxn id="16" idx="6"/>
              <a:endCxn id="29" idx="2"/>
            </p:cNvCxnSpPr>
            <p:nvPr/>
          </p:nvCxnSpPr>
          <p:spPr bwMode="auto">
            <a:xfrm flipV="1">
              <a:off x="8251050" y="4295827"/>
              <a:ext cx="25974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A29FC5-E812-2D47-B0A0-811AC393483A}"/>
              </a:ext>
            </a:extLst>
          </p:cNvPr>
          <p:cNvCxnSpPr>
            <a:cxnSpLocks/>
          </p:cNvCxnSpPr>
          <p:nvPr/>
        </p:nvCxnSpPr>
        <p:spPr bwMode="auto">
          <a:xfrm>
            <a:off x="4318000" y="3200400"/>
            <a:ext cx="0" cy="297375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F28C9101-3EB7-3C4A-AAE7-08A123F9946A}"/>
              </a:ext>
            </a:extLst>
          </p:cNvPr>
          <p:cNvSpPr txBox="1">
            <a:spLocks/>
          </p:cNvSpPr>
          <p:nvPr/>
        </p:nvSpPr>
        <p:spPr bwMode="auto">
          <a:xfrm>
            <a:off x="4350832" y="3145331"/>
            <a:ext cx="4793168" cy="65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sz="2000" kern="0" dirty="0">
                <a:hlinkClick r:id="rId2"/>
              </a:rPr>
              <a:t>www.cs.cmu.edu/~deswaran/code/zoobp.zip</a:t>
            </a:r>
            <a:endParaRPr kumimoji="0" lang="en-US" sz="2000" kern="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2B589B-5CFE-9D41-9B49-6ACC4160ADB6}"/>
              </a:ext>
            </a:extLst>
          </p:cNvPr>
          <p:cNvGrpSpPr>
            <a:grpSpLocks noChangeAspect="1"/>
          </p:cNvGrpSpPr>
          <p:nvPr/>
        </p:nvGrpSpPr>
        <p:grpSpPr>
          <a:xfrm>
            <a:off x="151398" y="2596680"/>
            <a:ext cx="521490" cy="521489"/>
            <a:chOff x="5016499" y="4889500"/>
            <a:chExt cx="901701" cy="9017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86BC2E-B46F-F145-A5E9-6AB08CFAA528}"/>
                </a:ext>
              </a:extLst>
            </p:cNvPr>
            <p:cNvSpPr/>
            <p:nvPr/>
          </p:nvSpPr>
          <p:spPr bwMode="auto">
            <a:xfrm>
              <a:off x="5334000" y="5181600"/>
              <a:ext cx="292100" cy="30480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1832CC-48F2-9947-B75A-BBEF03258225}"/>
                </a:ext>
              </a:extLst>
            </p:cNvPr>
            <p:cNvSpPr/>
            <p:nvPr/>
          </p:nvSpPr>
          <p:spPr bwMode="auto">
            <a:xfrm>
              <a:off x="5626100" y="5181600"/>
              <a:ext cx="292100" cy="3048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5FA98B-8013-8F43-90F0-EA8750CA787F}"/>
                </a:ext>
              </a:extLst>
            </p:cNvPr>
            <p:cNvSpPr/>
            <p:nvPr/>
          </p:nvSpPr>
          <p:spPr bwMode="auto">
            <a:xfrm>
              <a:off x="5626100" y="5486400"/>
              <a:ext cx="292100" cy="304800"/>
            </a:xfrm>
            <a:prstGeom prst="rect">
              <a:avLst/>
            </a:prstGeom>
            <a:solidFill>
              <a:srgbClr val="5C5C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C1D356-869C-DB4F-9B64-6861BA560A75}"/>
                </a:ext>
              </a:extLst>
            </p:cNvPr>
            <p:cNvSpPr/>
            <p:nvPr/>
          </p:nvSpPr>
          <p:spPr bwMode="auto">
            <a:xfrm>
              <a:off x="5334000" y="5486400"/>
              <a:ext cx="292100" cy="3048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84E93C-9CA0-1546-BAC2-51EF88A7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499" y="5270500"/>
              <a:ext cx="157798" cy="157798"/>
            </a:xfrm>
            <a:prstGeom prst="ellipse">
              <a:avLst/>
            </a:prstGeom>
            <a:solidFill>
              <a:srgbClr val="008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A24CE7-A429-D442-B04D-795984AC79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0202" y="4902204"/>
              <a:ext cx="154436" cy="154436"/>
            </a:xfrm>
            <a:prstGeom prst="ellipse">
              <a:avLst/>
            </a:prstGeom>
            <a:solidFill>
              <a:srgbClr val="008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FE9436-14FE-BC4F-BA03-CF9C841F987C}"/>
                </a:ext>
              </a:extLst>
            </p:cNvPr>
            <p:cNvSpPr/>
            <p:nvPr/>
          </p:nvSpPr>
          <p:spPr bwMode="auto">
            <a:xfrm>
              <a:off x="5029199" y="5613400"/>
              <a:ext cx="157797" cy="157798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D30912-B746-1244-A974-1166AF650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298" y="4889500"/>
              <a:ext cx="157798" cy="157798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8" name="Graphic 47" descr="Key">
            <a:extLst>
              <a:ext uri="{FF2B5EF4-FFF2-40B4-BE49-F238E27FC236}">
                <a16:creationId xmlns:a16="http://schemas.microsoft.com/office/drawing/2014/main" id="{79BB393D-8DE7-114A-ADC4-27FA41DF3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57E8D27-F514-BD4C-8CFD-424FDF8D7491}"/>
              </a:ext>
            </a:extLst>
          </p:cNvPr>
          <p:cNvGrpSpPr/>
          <p:nvPr/>
        </p:nvGrpSpPr>
        <p:grpSpPr>
          <a:xfrm>
            <a:off x="5247787" y="3600680"/>
            <a:ext cx="2996599" cy="2495320"/>
            <a:chOff x="5247787" y="3600680"/>
            <a:chExt cx="2996599" cy="249532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5709C2D-BBBB-A044-9FFE-8C3A9B737872}"/>
                </a:ext>
              </a:extLst>
            </p:cNvPr>
            <p:cNvSpPr/>
            <p:nvPr/>
          </p:nvSpPr>
          <p:spPr bwMode="auto">
            <a:xfrm>
              <a:off x="5247787" y="3600680"/>
              <a:ext cx="2996599" cy="2495320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FACC0E-0CE6-614B-8660-F59466A4C9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9955" y="3938074"/>
              <a:ext cx="2045062" cy="1718433"/>
              <a:chOff x="1811426" y="1758317"/>
              <a:chExt cx="3373699" cy="2834866"/>
            </a:xfrm>
          </p:grpSpPr>
          <p:pic>
            <p:nvPicPr>
              <p:cNvPr id="64" name="Graphic 63" descr="Male profile">
                <a:extLst>
                  <a:ext uri="{FF2B5EF4-FFF2-40B4-BE49-F238E27FC236}">
                    <a16:creationId xmlns:a16="http://schemas.microsoft.com/office/drawing/2014/main" id="{BFBDF824-8346-8140-8A59-570621C80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26989" y="2394659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65" name="Graphic 64" descr="Female Profile">
                <a:extLst>
                  <a:ext uri="{FF2B5EF4-FFF2-40B4-BE49-F238E27FC236}">
                    <a16:creationId xmlns:a16="http://schemas.microsoft.com/office/drawing/2014/main" id="{89C84077-D86B-014A-993D-8C63B7D3D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26988" y="3088736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66" name="Graphic 65" descr="Box">
                <a:extLst>
                  <a:ext uri="{FF2B5EF4-FFF2-40B4-BE49-F238E27FC236}">
                    <a16:creationId xmlns:a16="http://schemas.microsoft.com/office/drawing/2014/main" id="{C87F4C8D-727F-F44B-BAFA-9B7005A75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69923" y="4004229"/>
                <a:ext cx="588954" cy="588954"/>
              </a:xfrm>
              <a:prstGeom prst="rect">
                <a:avLst/>
              </a:prstGeom>
            </p:spPr>
          </p:pic>
          <p:pic>
            <p:nvPicPr>
              <p:cNvPr id="67" name="Graphic 66" descr="Factory">
                <a:extLst>
                  <a:ext uri="{FF2B5EF4-FFF2-40B4-BE49-F238E27FC236}">
                    <a16:creationId xmlns:a16="http://schemas.microsoft.com/office/drawing/2014/main" id="{D04A4327-9FA9-7741-9260-E08ECFAE7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99325" y="240293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68" name="Graphic 67" descr="Box">
                <a:extLst>
                  <a:ext uri="{FF2B5EF4-FFF2-40B4-BE49-F238E27FC236}">
                    <a16:creationId xmlns:a16="http://schemas.microsoft.com/office/drawing/2014/main" id="{42029B7C-6820-E848-BAB3-18FAEE820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69923" y="3209914"/>
                <a:ext cx="588954" cy="588954"/>
              </a:xfrm>
              <a:prstGeom prst="rect">
                <a:avLst/>
              </a:prstGeom>
            </p:spPr>
          </p:pic>
          <p:pic>
            <p:nvPicPr>
              <p:cNvPr id="69" name="Graphic 68" descr="Factory">
                <a:extLst>
                  <a:ext uri="{FF2B5EF4-FFF2-40B4-BE49-F238E27FC236}">
                    <a16:creationId xmlns:a16="http://schemas.microsoft.com/office/drawing/2014/main" id="{CCA2A6D6-98E2-E242-AB81-65C75163F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499325" y="364428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70" name="Graphic 69" descr="Box">
                <a:extLst>
                  <a:ext uri="{FF2B5EF4-FFF2-40B4-BE49-F238E27FC236}">
                    <a16:creationId xmlns:a16="http://schemas.microsoft.com/office/drawing/2014/main" id="{9A7A274F-6077-9F46-AFEA-464F8ADC8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69923" y="2415599"/>
                <a:ext cx="588954" cy="588954"/>
              </a:xfrm>
              <a:prstGeom prst="rect">
                <a:avLst/>
              </a:prstGeom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93FA8E3-CB45-5D41-B610-060E49E74DA0}"/>
                  </a:ext>
                </a:extLst>
              </p:cNvPr>
              <p:cNvCxnSpPr>
                <a:stCxn id="64" idx="3"/>
                <a:endCxn id="70" idx="1"/>
              </p:cNvCxnSpPr>
              <p:nvPr/>
            </p:nvCxnSpPr>
            <p:spPr>
              <a:xfrm>
                <a:off x="2415942" y="2689136"/>
                <a:ext cx="953981" cy="20940"/>
              </a:xfrm>
              <a:prstGeom prst="line">
                <a:avLst/>
              </a:prstGeom>
              <a:noFill/>
              <a:ln w="25400" cap="flat">
                <a:solidFill>
                  <a:srgbClr val="4E8F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72" name="Graphic 71" descr="Thumbs up sign">
                <a:extLst>
                  <a:ext uri="{FF2B5EF4-FFF2-40B4-BE49-F238E27FC236}">
                    <a16:creationId xmlns:a16="http://schemas.microsoft.com/office/drawing/2014/main" id="{045D0DFC-2AFD-9541-8821-7DF3DE648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826113" y="2385347"/>
                <a:ext cx="298088" cy="298088"/>
              </a:xfrm>
              <a:prstGeom prst="rect">
                <a:avLst/>
              </a:prstGeom>
            </p:spPr>
          </p:pic>
          <p:pic>
            <p:nvPicPr>
              <p:cNvPr id="73" name="Graphic 72" descr="User">
                <a:extLst>
                  <a:ext uri="{FF2B5EF4-FFF2-40B4-BE49-F238E27FC236}">
                    <a16:creationId xmlns:a16="http://schemas.microsoft.com/office/drawing/2014/main" id="{CEF149F0-ADF7-4F48-B36E-E597AAB4B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811426" y="3782813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1EEDFB8-5399-DC4F-8626-75FB2A20BCB3}"/>
                  </a:ext>
                </a:extLst>
              </p:cNvPr>
              <p:cNvCxnSpPr>
                <a:stCxn id="64" idx="3"/>
                <a:endCxn id="68" idx="1"/>
              </p:cNvCxnSpPr>
              <p:nvPr/>
            </p:nvCxnSpPr>
            <p:spPr>
              <a:xfrm>
                <a:off x="2415942" y="2689136"/>
                <a:ext cx="953981" cy="815255"/>
              </a:xfrm>
              <a:prstGeom prst="line">
                <a:avLst/>
              </a:prstGeom>
              <a:noFill/>
              <a:ln w="25400" cap="flat">
                <a:solidFill>
                  <a:srgbClr val="4E8F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F2A2F2E-6EC4-554F-BD69-E0CB74E65258}"/>
                  </a:ext>
                </a:extLst>
              </p:cNvPr>
              <p:cNvCxnSpPr>
                <a:stCxn id="65" idx="3"/>
                <a:endCxn id="68" idx="1"/>
              </p:cNvCxnSpPr>
              <p:nvPr/>
            </p:nvCxnSpPr>
            <p:spPr>
              <a:xfrm>
                <a:off x="2415941" y="3383213"/>
                <a:ext cx="953982" cy="12117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24268E-1B9E-994F-84A5-3FFAB2FFD3F1}"/>
                  </a:ext>
                </a:extLst>
              </p:cNvPr>
              <p:cNvCxnSpPr>
                <a:stCxn id="73" idx="3"/>
                <a:endCxn id="68" idx="1"/>
              </p:cNvCxnSpPr>
              <p:nvPr/>
            </p:nvCxnSpPr>
            <p:spPr>
              <a:xfrm flipV="1">
                <a:off x="2400379" y="3504391"/>
                <a:ext cx="969544" cy="572899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045F28F-58DA-E240-8236-E625976C717F}"/>
                  </a:ext>
                </a:extLst>
              </p:cNvPr>
              <p:cNvCxnSpPr>
                <a:stCxn id="73" idx="3"/>
                <a:endCxn id="66" idx="1"/>
              </p:cNvCxnSpPr>
              <p:nvPr/>
            </p:nvCxnSpPr>
            <p:spPr>
              <a:xfrm>
                <a:off x="2400379" y="4077290"/>
                <a:ext cx="969544" cy="221416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78" name="Graphic 77" descr="Thumbs up sign">
                <a:extLst>
                  <a:ext uri="{FF2B5EF4-FFF2-40B4-BE49-F238E27FC236}">
                    <a16:creationId xmlns:a16="http://schemas.microsoft.com/office/drawing/2014/main" id="{2C5971FC-81F9-A940-9E51-E485E98CB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 flipV="1">
                <a:off x="2528025" y="3405050"/>
                <a:ext cx="298088" cy="366850"/>
              </a:xfrm>
              <a:prstGeom prst="rect">
                <a:avLst/>
              </a:prstGeom>
            </p:spPr>
          </p:pic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82F07E-4203-0A4C-96FE-085E9FB4FE8C}"/>
                  </a:ext>
                </a:extLst>
              </p:cNvPr>
              <p:cNvCxnSpPr>
                <a:stCxn id="67" idx="1"/>
                <a:endCxn id="70" idx="3"/>
              </p:cNvCxnSpPr>
              <p:nvPr/>
            </p:nvCxnSpPr>
            <p:spPr>
              <a:xfrm flipH="1" flipV="1">
                <a:off x="3958877" y="2710076"/>
                <a:ext cx="540448" cy="357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6D1FFC-5ECD-3C4E-BC94-7600FA32F5C7}"/>
                  </a:ext>
                </a:extLst>
              </p:cNvPr>
              <p:cNvCxnSpPr>
                <a:stCxn id="69" idx="1"/>
                <a:endCxn id="68" idx="3"/>
              </p:cNvCxnSpPr>
              <p:nvPr/>
            </p:nvCxnSpPr>
            <p:spPr>
              <a:xfrm flipH="1" flipV="1">
                <a:off x="3958877" y="3504391"/>
                <a:ext cx="540448" cy="48279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839E938-D18B-CB45-8D7F-7AA2553EE0D1}"/>
                  </a:ext>
                </a:extLst>
              </p:cNvPr>
              <p:cNvCxnSpPr>
                <a:stCxn id="69" idx="1"/>
                <a:endCxn id="66" idx="3"/>
              </p:cNvCxnSpPr>
              <p:nvPr/>
            </p:nvCxnSpPr>
            <p:spPr>
              <a:xfrm flipH="1">
                <a:off x="3958877" y="3987186"/>
                <a:ext cx="540448" cy="3115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C447C270-6B30-7C44-A939-EB4FBF6A7A5B}"/>
                  </a:ext>
                </a:extLst>
              </p:cNvPr>
              <p:cNvSpPr/>
              <p:nvPr/>
            </p:nvSpPr>
            <p:spPr>
              <a:xfrm>
                <a:off x="2414427" y="1921176"/>
                <a:ext cx="2095928" cy="791202"/>
              </a:xfrm>
              <a:custGeom>
                <a:avLst/>
                <a:gdLst>
                  <a:gd name="connsiteX0" fmla="*/ 0 w 2095928"/>
                  <a:gd name="connsiteY0" fmla="*/ 750105 h 791202"/>
                  <a:gd name="connsiteX1" fmla="*/ 873303 w 2095928"/>
                  <a:gd name="connsiteY1" fmla="*/ 91 h 791202"/>
                  <a:gd name="connsiteX2" fmla="*/ 2095928 w 2095928"/>
                  <a:gd name="connsiteY2" fmla="*/ 791202 h 79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928" h="791202">
                    <a:moveTo>
                      <a:pt x="0" y="750105"/>
                    </a:moveTo>
                    <a:cubicBezTo>
                      <a:pt x="261991" y="371673"/>
                      <a:pt x="523982" y="-6758"/>
                      <a:pt x="873303" y="91"/>
                    </a:cubicBezTo>
                    <a:cubicBezTo>
                      <a:pt x="1222624" y="6940"/>
                      <a:pt x="1659276" y="399071"/>
                      <a:pt x="2095928" y="791202"/>
                    </a:cubicBezTo>
                  </a:path>
                </a:pathLst>
              </a:custGeom>
              <a:noFill/>
              <a:ln w="25400" cap="flat" cmpd="dbl">
                <a:solidFill>
                  <a:srgbClr val="7030A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38E88A4-6D06-E542-A53C-466FB1F9129C}"/>
                  </a:ext>
                </a:extLst>
              </p:cNvPr>
              <p:cNvSpPr txBox="1"/>
              <p:nvPr/>
            </p:nvSpPr>
            <p:spPr>
              <a:xfrm>
                <a:off x="3700972" y="1758317"/>
                <a:ext cx="321561" cy="507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rPr>
                  <a:t>+</a:t>
                </a:r>
                <a:endParaRPr kumimoji="0" lang="en-US" sz="2600" b="1" i="0" u="none" strike="noStrike" cap="none" spc="0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uFillTx/>
                  <a:latin typeface="+mj-lt"/>
                  <a:ea typeface="+mj-ea"/>
                  <a:cs typeface="+mj-cs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02631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FA02F0-D9D7-3F45-89AB-E1C871CBA0F7}"/>
              </a:ext>
            </a:extLst>
          </p:cNvPr>
          <p:cNvSpPr/>
          <p:nvPr/>
        </p:nvSpPr>
        <p:spPr bwMode="auto">
          <a:xfrm>
            <a:off x="6895121" y="4087434"/>
            <a:ext cx="1440936" cy="1301885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589331" y="3751796"/>
            <a:ext cx="5430469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P1.4: belief propagation</a:t>
            </a:r>
          </a:p>
          <a:p>
            <a:pPr lvl="2"/>
            <a:r>
              <a:rPr lang="en-US" dirty="0"/>
              <a:t>Basics</a:t>
            </a:r>
          </a:p>
          <a:p>
            <a:pPr lvl="2"/>
            <a:r>
              <a:rPr lang="en-US" dirty="0"/>
              <a:t>Fast, linear approximation (</a:t>
            </a:r>
            <a:r>
              <a:rPr lang="en-US" dirty="0" err="1"/>
              <a:t>FaBP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Latest: </a:t>
            </a:r>
            <a:r>
              <a:rPr lang="en-US" dirty="0" err="1"/>
              <a:t>zooBP</a:t>
            </a:r>
            <a:endParaRPr lang="en-US" dirty="0"/>
          </a:p>
          <a:p>
            <a:pPr lvl="2"/>
            <a:r>
              <a:rPr lang="en-US" dirty="0"/>
              <a:t>Success stories</a:t>
            </a:r>
          </a:p>
          <a:p>
            <a:pPr lvl="1"/>
            <a:endParaRPr lang="en-US" dirty="0"/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C00876-0B47-2348-872D-54BE97745DA4}"/>
              </a:ext>
            </a:extLst>
          </p:cNvPr>
          <p:cNvSpPr txBox="1"/>
          <p:nvPr/>
        </p:nvSpPr>
        <p:spPr>
          <a:xfrm>
            <a:off x="7491723" y="3958632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09785-190C-C944-9231-0A4D08FF73DC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flipH="1">
            <a:off x="7545331" y="4451075"/>
            <a:ext cx="140516" cy="26514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290447F-94F2-C442-ACBE-82937C785EEA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>
            <a:off x="7685847" y="4451075"/>
            <a:ext cx="142452" cy="25403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CC5AC7-735E-E741-8281-A39FF7BBB0D8}"/>
              </a:ext>
            </a:extLst>
          </p:cNvPr>
          <p:cNvGrpSpPr/>
          <p:nvPr/>
        </p:nvGrpSpPr>
        <p:grpSpPr>
          <a:xfrm>
            <a:off x="7002255" y="4606666"/>
            <a:ext cx="1246123" cy="629593"/>
            <a:chOff x="7003143" y="5078031"/>
            <a:chExt cx="1246123" cy="6295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0E7D43-572C-834D-A362-DD25E45472DE}"/>
                </a:ext>
              </a:extLst>
            </p:cNvPr>
            <p:cNvGrpSpPr/>
            <p:nvPr/>
          </p:nvGrpSpPr>
          <p:grpSpPr>
            <a:xfrm>
              <a:off x="7003143" y="5078031"/>
              <a:ext cx="1201114" cy="608212"/>
              <a:chOff x="7701643" y="4081081"/>
              <a:chExt cx="1201114" cy="60821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93D9038-861D-5242-AF9A-6239D96EEDC8}"/>
                  </a:ext>
                </a:extLst>
              </p:cNvPr>
              <p:cNvSpPr/>
              <p:nvPr/>
            </p:nvSpPr>
            <p:spPr bwMode="auto">
              <a:xfrm>
                <a:off x="7932512" y="4081081"/>
                <a:ext cx="76200" cy="64217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3D1AC73-CC62-474D-9E5A-A49369E9B5A7}"/>
                  </a:ext>
                </a:extLst>
              </p:cNvPr>
              <p:cNvSpPr/>
              <p:nvPr/>
            </p:nvSpPr>
            <p:spPr bwMode="auto">
              <a:xfrm>
                <a:off x="7701643" y="4254117"/>
                <a:ext cx="76200" cy="64217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6A7AAB2-FAF8-174D-B4F1-2B8CA3874EA3}"/>
                  </a:ext>
                </a:extLst>
              </p:cNvPr>
              <p:cNvSpPr/>
              <p:nvPr/>
            </p:nvSpPr>
            <p:spPr bwMode="auto">
              <a:xfrm>
                <a:off x="8167630" y="4255751"/>
                <a:ext cx="76200" cy="64217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1F0689B-B5CA-E84C-ADB7-55C11C6EEE24}"/>
                  </a:ext>
                </a:extLst>
              </p:cNvPr>
              <p:cNvSpPr/>
              <p:nvPr/>
            </p:nvSpPr>
            <p:spPr bwMode="auto">
              <a:xfrm>
                <a:off x="7789470" y="4621965"/>
                <a:ext cx="76200" cy="6421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F1E020F-DF45-9648-B0FD-739E98F0C2E2}"/>
                  </a:ext>
                </a:extLst>
              </p:cNvPr>
              <p:cNvSpPr/>
              <p:nvPr/>
            </p:nvSpPr>
            <p:spPr bwMode="auto">
              <a:xfrm>
                <a:off x="8094070" y="4625076"/>
                <a:ext cx="76200" cy="64217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D63574F-AE0F-A242-B2E0-A606489FC45A}"/>
                  </a:ext>
                </a:extLst>
              </p:cNvPr>
              <p:cNvCxnSpPr>
                <a:cxnSpLocks/>
                <a:stCxn id="49" idx="6"/>
                <a:endCxn id="51" idx="1"/>
              </p:cNvCxnSpPr>
              <p:nvPr/>
            </p:nvCxnSpPr>
            <p:spPr bwMode="auto">
              <a:xfrm>
                <a:off x="8008712" y="4113190"/>
                <a:ext cx="170077" cy="15196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FA7DFA-4A9C-AE4A-88CD-D4CDC6B57393}"/>
                  </a:ext>
                </a:extLst>
              </p:cNvPr>
              <p:cNvCxnSpPr>
                <a:stCxn id="49" idx="5"/>
                <a:endCxn id="53" idx="1"/>
              </p:cNvCxnSpPr>
              <p:nvPr/>
            </p:nvCxnSpPr>
            <p:spPr bwMode="auto">
              <a:xfrm>
                <a:off x="7997553" y="4135894"/>
                <a:ext cx="107676" cy="49858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EB47C3-6980-4A41-B952-DBD8B27A2C1C}"/>
                  </a:ext>
                </a:extLst>
              </p:cNvPr>
              <p:cNvCxnSpPr>
                <a:stCxn id="49" idx="3"/>
                <a:endCxn id="52" idx="7"/>
              </p:cNvCxnSpPr>
              <p:nvPr/>
            </p:nvCxnSpPr>
            <p:spPr bwMode="auto">
              <a:xfrm flipH="1">
                <a:off x="7854511" y="4135894"/>
                <a:ext cx="89160" cy="495475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CFA0248-31D1-DF4E-821B-217F9FB90612}"/>
                  </a:ext>
                </a:extLst>
              </p:cNvPr>
              <p:cNvCxnSpPr>
                <a:cxnSpLocks/>
                <a:stCxn id="49" idx="1"/>
                <a:endCxn id="50" idx="7"/>
              </p:cNvCxnSpPr>
              <p:nvPr/>
            </p:nvCxnSpPr>
            <p:spPr bwMode="auto">
              <a:xfrm flipH="1">
                <a:off x="7766684" y="4090485"/>
                <a:ext cx="176987" cy="17303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53E4367-3598-1349-982E-CFAAFFA4AFCA}"/>
                  </a:ext>
                </a:extLst>
              </p:cNvPr>
              <p:cNvCxnSpPr>
                <a:stCxn id="50" idx="6"/>
                <a:endCxn id="51" idx="2"/>
              </p:cNvCxnSpPr>
              <p:nvPr/>
            </p:nvCxnSpPr>
            <p:spPr bwMode="auto">
              <a:xfrm>
                <a:off x="7777843" y="4286226"/>
                <a:ext cx="389787" cy="163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55DECC5-ABAC-B941-AA0F-39AE021E30ED}"/>
                  </a:ext>
                </a:extLst>
              </p:cNvPr>
              <p:cNvCxnSpPr>
                <a:stCxn id="51" idx="4"/>
                <a:endCxn id="53" idx="0"/>
              </p:cNvCxnSpPr>
              <p:nvPr/>
            </p:nvCxnSpPr>
            <p:spPr bwMode="auto">
              <a:xfrm flipH="1">
                <a:off x="8132170" y="4319968"/>
                <a:ext cx="73560" cy="30510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8DC8831-9302-434F-B3A6-4CF6F2B918EA}"/>
                  </a:ext>
                </a:extLst>
              </p:cNvPr>
              <p:cNvCxnSpPr>
                <a:stCxn id="52" idx="6"/>
                <a:endCxn id="53" idx="2"/>
              </p:cNvCxnSpPr>
              <p:nvPr/>
            </p:nvCxnSpPr>
            <p:spPr bwMode="auto">
              <a:xfrm>
                <a:off x="7865670" y="4654074"/>
                <a:ext cx="228400" cy="311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3ECA956-E56C-E744-82B8-9889F6515E59}"/>
                  </a:ext>
                </a:extLst>
              </p:cNvPr>
              <p:cNvCxnSpPr>
                <a:stCxn id="50" idx="4"/>
                <a:endCxn id="52" idx="0"/>
              </p:cNvCxnSpPr>
              <p:nvPr/>
            </p:nvCxnSpPr>
            <p:spPr bwMode="auto">
              <a:xfrm>
                <a:off x="7739743" y="4318334"/>
                <a:ext cx="87827" cy="30363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DB59BE-2935-E34B-B67E-27E0DE0CDD65}"/>
                  </a:ext>
                </a:extLst>
              </p:cNvPr>
              <p:cNvCxnSpPr>
                <a:stCxn id="50" idx="5"/>
                <a:endCxn id="53" idx="1"/>
              </p:cNvCxnSpPr>
              <p:nvPr/>
            </p:nvCxnSpPr>
            <p:spPr bwMode="auto">
              <a:xfrm>
                <a:off x="7766684" y="4308930"/>
                <a:ext cx="338545" cy="32555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9A84B08-F69A-7E40-BC64-4204AF623BF6}"/>
                  </a:ext>
                </a:extLst>
              </p:cNvPr>
              <p:cNvCxnSpPr>
                <a:stCxn id="51" idx="4"/>
                <a:endCxn id="52" idx="7"/>
              </p:cNvCxnSpPr>
              <p:nvPr/>
            </p:nvCxnSpPr>
            <p:spPr bwMode="auto">
              <a:xfrm flipH="1">
                <a:off x="7854511" y="4319968"/>
                <a:ext cx="351219" cy="31140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DD13F22-FEB5-9A46-AE07-DD56FCB0DA7F}"/>
                  </a:ext>
                </a:extLst>
              </p:cNvPr>
              <p:cNvSpPr/>
              <p:nvPr/>
            </p:nvSpPr>
            <p:spPr bwMode="auto">
              <a:xfrm>
                <a:off x="8510797" y="4254117"/>
                <a:ext cx="79285" cy="72143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1A5A5C6-EB2C-3F45-B55F-BD7DCA9875E2}"/>
                  </a:ext>
                </a:extLst>
              </p:cNvPr>
              <p:cNvSpPr/>
              <p:nvPr/>
            </p:nvSpPr>
            <p:spPr bwMode="auto">
              <a:xfrm>
                <a:off x="8835252" y="4254117"/>
                <a:ext cx="64907" cy="72142"/>
              </a:xfrm>
              <a:prstGeom prst="ellipse">
                <a:avLst/>
              </a:prstGeom>
              <a:solidFill>
                <a:srgbClr val="008F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FBBC86D-E922-4642-9157-8A996924ADFA}"/>
                  </a:ext>
                </a:extLst>
              </p:cNvPr>
              <p:cNvSpPr/>
              <p:nvPr/>
            </p:nvSpPr>
            <p:spPr bwMode="auto">
              <a:xfrm>
                <a:off x="8521957" y="4618854"/>
                <a:ext cx="76200" cy="64217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6C888E7-2489-C84C-98EA-FC5CA8D76357}"/>
                  </a:ext>
                </a:extLst>
              </p:cNvPr>
              <p:cNvSpPr/>
              <p:nvPr/>
            </p:nvSpPr>
            <p:spPr bwMode="auto">
              <a:xfrm>
                <a:off x="8826557" y="4621965"/>
                <a:ext cx="76200" cy="64217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5D6E48F-2873-DA45-A5ED-2154FAF1649B}"/>
                  </a:ext>
                </a:extLst>
              </p:cNvPr>
              <p:cNvCxnSpPr>
                <a:cxnSpLocks/>
                <a:stCxn id="99" idx="6"/>
                <a:endCxn id="100" idx="2"/>
              </p:cNvCxnSpPr>
              <p:nvPr/>
            </p:nvCxnSpPr>
            <p:spPr bwMode="auto">
              <a:xfrm flipV="1">
                <a:off x="8590082" y="4290188"/>
                <a:ext cx="245170" cy="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F06EA2-AFF0-844C-A3A6-DAB7F765DB69}"/>
                  </a:ext>
                </a:extLst>
              </p:cNvPr>
              <p:cNvCxnSpPr>
                <a:cxnSpLocks/>
                <a:stCxn id="100" idx="4"/>
                <a:endCxn id="102" idx="0"/>
              </p:cNvCxnSpPr>
              <p:nvPr/>
            </p:nvCxnSpPr>
            <p:spPr bwMode="auto">
              <a:xfrm flipH="1">
                <a:off x="8864657" y="4326259"/>
                <a:ext cx="3049" cy="295706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0845EDB-8CDF-BD4D-9ACC-ACAFA07FB888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 bwMode="auto">
              <a:xfrm>
                <a:off x="8598157" y="4650963"/>
                <a:ext cx="228400" cy="3111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F6B88E7-4D9F-A345-B361-91FFE7D1385E}"/>
                  </a:ext>
                </a:extLst>
              </p:cNvPr>
              <p:cNvCxnSpPr>
                <a:cxnSpLocks/>
                <a:stCxn id="99" idx="4"/>
                <a:endCxn id="101" idx="0"/>
              </p:cNvCxnSpPr>
              <p:nvPr/>
            </p:nvCxnSpPr>
            <p:spPr bwMode="auto">
              <a:xfrm>
                <a:off x="8550440" y="4326260"/>
                <a:ext cx="9617" cy="29259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F7F4E61-548E-6A48-8BCF-F3D8D02CF810}"/>
                  </a:ext>
                </a:extLst>
              </p:cNvPr>
              <p:cNvCxnSpPr>
                <a:cxnSpLocks/>
                <a:stCxn id="99" idx="5"/>
                <a:endCxn id="102" idx="1"/>
              </p:cNvCxnSpPr>
              <p:nvPr/>
            </p:nvCxnSpPr>
            <p:spPr bwMode="auto">
              <a:xfrm>
                <a:off x="8578471" y="4315695"/>
                <a:ext cx="259245" cy="31567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5348D4B-C480-7746-A571-59CA3F50F16A}"/>
                  </a:ext>
                </a:extLst>
              </p:cNvPr>
              <p:cNvCxnSpPr>
                <a:cxnSpLocks/>
                <a:stCxn id="100" idx="3"/>
                <a:endCxn id="101" idx="7"/>
              </p:cNvCxnSpPr>
              <p:nvPr/>
            </p:nvCxnSpPr>
            <p:spPr bwMode="auto">
              <a:xfrm flipH="1">
                <a:off x="8586998" y="4315694"/>
                <a:ext cx="257759" cy="31256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29BAEC2-17CC-8942-9FF3-46BE31C18F6A}"/>
                  </a:ext>
                </a:extLst>
              </p:cNvPr>
              <p:cNvCxnSpPr>
                <a:stCxn id="51" idx="6"/>
                <a:endCxn id="99" idx="2"/>
              </p:cNvCxnSpPr>
              <p:nvPr/>
            </p:nvCxnSpPr>
            <p:spPr bwMode="auto">
              <a:xfrm>
                <a:off x="8243830" y="4287860"/>
                <a:ext cx="266967" cy="232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413CE25-E1C2-AC4D-B138-DE8678009478}"/>
                </a:ext>
              </a:extLst>
            </p:cNvPr>
            <p:cNvSpPr/>
            <p:nvPr/>
          </p:nvSpPr>
          <p:spPr bwMode="auto">
            <a:xfrm>
              <a:off x="8095842" y="5215057"/>
              <a:ext cx="153424" cy="163191"/>
            </a:xfrm>
            <a:prstGeom prst="ellipse">
              <a:avLst/>
            </a:prstGeom>
            <a:solidFill>
              <a:srgbClr val="008F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9E7068-DD6E-A347-AFF2-8E70ECC22828}"/>
                </a:ext>
              </a:extLst>
            </p:cNvPr>
            <p:cNvSpPr/>
            <p:nvPr/>
          </p:nvSpPr>
          <p:spPr bwMode="auto">
            <a:xfrm>
              <a:off x="7048698" y="5544433"/>
              <a:ext cx="153424" cy="163191"/>
            </a:xfrm>
            <a:prstGeom prst="ellipse">
              <a:avLst/>
            </a:prstGeom>
            <a:solidFill>
              <a:srgbClr val="C00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Graphic 43" descr="Hummingbird">
            <a:extLst>
              <a:ext uri="{FF2B5EF4-FFF2-40B4-BE49-F238E27FC236}">
                <a16:creationId xmlns:a16="http://schemas.microsoft.com/office/drawing/2014/main" id="{695B845F-8987-F94D-B4B3-129C41BB5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492" y="0"/>
            <a:ext cx="9090751" cy="6858000"/>
          </a:xfrm>
          <a:prstGeom prst="rect">
            <a:avLst/>
          </a:prstGeom>
          <a:gradFill flip="none" rotWithShape="1">
            <a:gsLst>
              <a:gs pos="40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12" y="2624672"/>
            <a:ext cx="7215000" cy="1143000"/>
          </a:xfrm>
        </p:spPr>
        <p:txBody>
          <a:bodyPr/>
          <a:lstStyle/>
          <a:p>
            <a:r>
              <a:rPr lang="en-US" sz="6000" dirty="0"/>
              <a:t>Background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62000"/>
            <a:ext cx="5643041" cy="558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0800BE"/>
              </a:buClr>
              <a:defRPr/>
            </a:pPr>
            <a:endParaRPr kumimoji="0" lang="en-US" sz="3200" u="none" strike="noStrike" kern="1200" cap="none" spc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1710284" y="1100676"/>
            <a:ext cx="728133" cy="4436533"/>
          </a:xfrm>
          <a:prstGeom prst="leftBracket">
            <a:avLst>
              <a:gd name="adj" fmla="val 207936"/>
            </a:avLst>
          </a:prstGeom>
          <a:ln w="698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457" y="174285"/>
            <a:ext cx="922192" cy="926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0074" y="1361376"/>
            <a:ext cx="29322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Prof. Danai </a:t>
            </a:r>
            <a:r>
              <a:rPr lang="en-US" dirty="0" err="1"/>
              <a:t>Koutra</a:t>
            </a:r>
            <a:endParaRPr lang="en-US" dirty="0"/>
          </a:p>
          <a:p>
            <a:pPr algn="l"/>
            <a:r>
              <a:rPr lang="en-US" dirty="0"/>
              <a:t>U. Michigan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15E3-B23E-BD4B-AB81-95948995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3158E-E37C-6841-B08C-05DF4DAB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9CE6C-7887-884D-84F9-AFEB90C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</p:spTree>
    <p:extLst>
      <p:ext uri="{BB962C8B-B14F-4D97-AF65-F5344CB8AC3E}">
        <p14:creationId xmlns:p14="http://schemas.microsoft.com/office/powerpoint/2010/main" val="2681780169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87865" y="0"/>
            <a:ext cx="8852400" cy="6228000"/>
          </a:xfrm>
          <a:prstGeom prst="rect">
            <a:avLst/>
          </a:prstGeom>
          <a:gradFill flip="none" rotWithShape="1">
            <a:gsLst>
              <a:gs pos="40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-2263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Belief 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6" y="931732"/>
            <a:ext cx="6478080" cy="575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Iterative message-based method</a:t>
            </a:r>
          </a:p>
          <a:p>
            <a:endParaRPr lang="en-US" dirty="0"/>
          </a:p>
        </p:txBody>
      </p:sp>
      <p:grpSp>
        <p:nvGrpSpPr>
          <p:cNvPr id="8" name="Group 19"/>
          <p:cNvGrpSpPr/>
          <p:nvPr/>
        </p:nvGrpSpPr>
        <p:grpSpPr>
          <a:xfrm>
            <a:off x="3296375" y="2424669"/>
            <a:ext cx="1728216" cy="1257807"/>
            <a:chOff x="3166531" y="2624098"/>
            <a:chExt cx="1728216" cy="1257807"/>
          </a:xfrm>
        </p:grpSpPr>
        <p:sp>
          <p:nvSpPr>
            <p:cNvPr id="21" name="Oval 20"/>
            <p:cNvSpPr/>
            <p:nvPr/>
          </p:nvSpPr>
          <p:spPr>
            <a:xfrm>
              <a:off x="3763783" y="2624532"/>
              <a:ext cx="304979" cy="30751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89768" y="2624098"/>
              <a:ext cx="304979" cy="307511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66531" y="3059915"/>
              <a:ext cx="304979" cy="30751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66531" y="3574394"/>
              <a:ext cx="304979" cy="307511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8366419" y="1079587"/>
            <a:ext cx="438912" cy="43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7608" y="3610967"/>
            <a:ext cx="438912" cy="43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66419" y="2948961"/>
            <a:ext cx="438912" cy="43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23870" y="2161222"/>
            <a:ext cx="438912" cy="43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85875" y="4368190"/>
            <a:ext cx="438912" cy="43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84" idx="3"/>
            <a:endCxn id="27" idx="0"/>
          </p:cNvCxnSpPr>
          <p:nvPr/>
        </p:nvCxnSpPr>
        <p:spPr>
          <a:xfrm rot="5400000">
            <a:off x="5917895" y="2740711"/>
            <a:ext cx="1069425" cy="67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7"/>
            <a:endCxn id="25" idx="2"/>
          </p:cNvCxnSpPr>
          <p:nvPr/>
        </p:nvCxnSpPr>
        <p:spPr>
          <a:xfrm rot="5400000" flipH="1" flipV="1">
            <a:off x="7268686" y="1127312"/>
            <a:ext cx="927552" cy="1267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5"/>
            <a:endCxn id="78" idx="1"/>
          </p:cNvCxnSpPr>
          <p:nvPr/>
        </p:nvCxnSpPr>
        <p:spPr>
          <a:xfrm rot="16200000" flipH="1">
            <a:off x="7521059" y="2110655"/>
            <a:ext cx="487083" cy="133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7" idx="4"/>
            <a:endCxn id="51" idx="1"/>
          </p:cNvCxnSpPr>
          <p:nvPr/>
        </p:nvCxnSpPr>
        <p:spPr>
          <a:xfrm rot="16200000" flipH="1">
            <a:off x="5901658" y="4262183"/>
            <a:ext cx="1053142" cy="622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1" idx="5"/>
          </p:cNvCxnSpPr>
          <p:nvPr/>
        </p:nvCxnSpPr>
        <p:spPr>
          <a:xfrm rot="5400000">
            <a:off x="7516217" y="4274149"/>
            <a:ext cx="667473" cy="1600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366419" y="1079587"/>
            <a:ext cx="438912" cy="43581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675118" y="5036097"/>
            <a:ext cx="438912" cy="435811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585875" y="4368624"/>
            <a:ext cx="438912" cy="435811"/>
          </a:xfrm>
          <a:prstGeom prst="ellipse">
            <a:avLst/>
          </a:prstGeom>
          <a:solidFill>
            <a:srgbClr val="35E300">
              <a:alpha val="6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97608" y="3610967"/>
            <a:ext cx="438912" cy="435811"/>
          </a:xfrm>
          <a:prstGeom prst="ellipse">
            <a:avLst/>
          </a:prstGeom>
          <a:solidFill>
            <a:srgbClr val="35E300">
              <a:alpha val="6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366419" y="2956470"/>
            <a:ext cx="438912" cy="435811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725916" y="2157314"/>
            <a:ext cx="438912" cy="435811"/>
          </a:xfrm>
          <a:prstGeom prst="ellipse">
            <a:avLst/>
          </a:prstGeom>
          <a:solidFill>
            <a:srgbClr val="F75D5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675117" y="5036097"/>
            <a:ext cx="438912" cy="435811"/>
          </a:xfrm>
          <a:prstGeom prst="ellipse">
            <a:avLst/>
          </a:prstGeom>
          <a:solidFill>
            <a:srgbClr val="155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723873" y="2169554"/>
            <a:ext cx="438912" cy="435811"/>
          </a:xfrm>
          <a:prstGeom prst="ellips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366419" y="1079587"/>
            <a:ext cx="438912" cy="435811"/>
          </a:xfrm>
          <a:prstGeom prst="ellipse">
            <a:avLst/>
          </a:prstGeom>
          <a:solidFill>
            <a:srgbClr val="B7001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5624" y="5247369"/>
            <a:ext cx="621792" cy="621792"/>
          </a:xfrm>
          <a:prstGeom prst="rect">
            <a:avLst/>
          </a:prstGeom>
        </p:spPr>
      </p:pic>
      <p:pic>
        <p:nvPicPr>
          <p:cNvPr id="102" name="Picture 101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6555" y="5348970"/>
            <a:ext cx="621792" cy="621792"/>
          </a:xfrm>
          <a:prstGeom prst="rect">
            <a:avLst/>
          </a:prstGeom>
        </p:spPr>
      </p:pic>
      <p:pic>
        <p:nvPicPr>
          <p:cNvPr id="103" name="Picture 102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673" y="390367"/>
            <a:ext cx="621792" cy="62179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664352" y="3435571"/>
            <a:ext cx="1702067" cy="58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  <a:r>
              <a:rPr lang="en-US" sz="3200" b="1" baseline="30000" dirty="0"/>
              <a:t>st</a:t>
            </a:r>
            <a:r>
              <a:rPr lang="en-US" sz="3200" b="1" dirty="0"/>
              <a:t> round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64355" y="3435574"/>
            <a:ext cx="1833401" cy="5847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baseline="30000" dirty="0"/>
              <a:t>nd</a:t>
            </a:r>
            <a:r>
              <a:rPr lang="en-US" sz="3200" b="1" dirty="0"/>
              <a:t> round</a:t>
            </a:r>
          </a:p>
        </p:txBody>
      </p:sp>
      <p:pic>
        <p:nvPicPr>
          <p:cNvPr id="114" name="Picture 113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017" y="3219643"/>
            <a:ext cx="621792" cy="621792"/>
          </a:xfrm>
          <a:prstGeom prst="rect">
            <a:avLst/>
          </a:prstGeom>
        </p:spPr>
      </p:pic>
      <p:pic>
        <p:nvPicPr>
          <p:cNvPr id="115" name="Picture 114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9257" y="457795"/>
            <a:ext cx="621792" cy="621792"/>
          </a:xfrm>
          <a:prstGeom prst="rect">
            <a:avLst/>
          </a:prstGeom>
        </p:spPr>
      </p:pic>
      <p:pic>
        <p:nvPicPr>
          <p:cNvPr id="116" name="Picture 115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763" y="1547762"/>
            <a:ext cx="621792" cy="621792"/>
          </a:xfrm>
          <a:prstGeom prst="rect">
            <a:avLst/>
          </a:prstGeom>
        </p:spPr>
      </p:pic>
      <p:pic>
        <p:nvPicPr>
          <p:cNvPr id="117" name="Picture 116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7163" y="1700162"/>
            <a:ext cx="621792" cy="621792"/>
          </a:xfrm>
          <a:prstGeom prst="rect">
            <a:avLst/>
          </a:prstGeom>
        </p:spPr>
      </p:pic>
      <p:pic>
        <p:nvPicPr>
          <p:cNvPr id="118" name="Picture 117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563" y="1852562"/>
            <a:ext cx="621792" cy="621792"/>
          </a:xfrm>
          <a:prstGeom prst="rect">
            <a:avLst/>
          </a:prstGeom>
        </p:spPr>
      </p:pic>
      <p:pic>
        <p:nvPicPr>
          <p:cNvPr id="119" name="Picture 118" descr="send-future-message-sms-email-and-twee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6618" y="3384739"/>
            <a:ext cx="621792" cy="62179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6596626" y="3029185"/>
            <a:ext cx="1654645" cy="181588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...</a:t>
            </a:r>
          </a:p>
          <a:p>
            <a:pPr algn="ctr"/>
            <a:r>
              <a:rPr lang="en-US" sz="2800" b="1" dirty="0"/>
              <a:t>until stop criterion fulfilled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16304" y="817616"/>
            <a:ext cx="6478080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“Propagation matrix”: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FF"/>
              </a:buClr>
              <a:buSzPct val="70000"/>
              <a:buFont typeface="Wingdings" charset="2"/>
              <a:buChar char="²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Homophily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FF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FF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FF"/>
              </a:buClr>
              <a:buSzPct val="70000"/>
              <a:buFont typeface="Wingdings" charset="2"/>
              <a:buChar char="²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9372"/>
              </p:ext>
            </p:extLst>
          </p:nvPr>
        </p:nvGraphicFramePr>
        <p:xfrm>
          <a:off x="3803292" y="2873163"/>
          <a:ext cx="13546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53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66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6600"/>
                          </a:solidFill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Content Placeholder 2"/>
          <p:cNvSpPr txBox="1">
            <a:spLocks/>
          </p:cNvSpPr>
          <p:nvPr/>
        </p:nvSpPr>
        <p:spPr>
          <a:xfrm>
            <a:off x="7050528" y="5315497"/>
            <a:ext cx="596900" cy="492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tabLst/>
              <a:defRPr/>
            </a:pPr>
            <a:r>
              <a:rPr lang="en-US" sz="2200" b="1" dirty="0">
                <a:solidFill>
                  <a:srgbClr val="008000"/>
                </a:solidFill>
                <a:latin typeface="Comic Sans MS"/>
              </a:rPr>
              <a:t>PL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8543365" y="1499399"/>
            <a:ext cx="596900" cy="492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tabLst/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/>
              </a:rPr>
              <a:t>AI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126217" y="2714838"/>
            <a:ext cx="1319893" cy="828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ts val="212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tabLst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class of</a:t>
            </a:r>
          </a:p>
          <a:p>
            <a:pPr marL="342900" marR="0" lvl="0" indent="-342900" algn="l" defTabSz="457200" rtl="0" eaLnBrk="1" fontAlgn="auto" latinLnBrk="0" hangingPunct="1">
              <a:lnSpc>
                <a:spcPts val="212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sender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3285065" y="1937234"/>
            <a:ext cx="2389698" cy="828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ts val="2120"/>
              </a:lnSpc>
              <a:spcBef>
                <a:spcPct val="20000"/>
              </a:spcBef>
              <a:spcAft>
                <a:spcPts val="0"/>
              </a:spcAft>
              <a:buClr>
                <a:srgbClr val="0800BE"/>
              </a:buClr>
              <a:buSzTx/>
              <a:tabLst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class of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receiver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3565" y="5850470"/>
            <a:ext cx="9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[Pearl ‘82][Yedidia+ ’02] … [Gonzalez+ ‘09][Chechetka+ ‘10]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457" y="174285"/>
            <a:ext cx="922192" cy="926391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A4950F8-A104-C846-9B26-5422B309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88A402-EA57-5241-9700-CAA339C4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F43AEE9-1870-4249-9CCC-59E3D8E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</p:spTree>
    <p:extLst>
      <p:ext uri="{BB962C8B-B14F-4D97-AF65-F5344CB8AC3E}">
        <p14:creationId xmlns:p14="http://schemas.microsoft.com/office/powerpoint/2010/main" val="285222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1111E-6 0.00532 C -0.04271 -0.00463 -0.08507 -0.01436 -0.11545 0.00208 C -0.14566 0.01851 -0.16771 0.07314 -0.18212 0.1037 C -0.1967 0.13425 -0.2 0.15972 -0.20278 0.18518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8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2.22222E-6 C 0.0467 0.01134 0.09392 0.02291 0.12795 0.01227 C 0.1618 0.00162 0.18767 -0.04213 0.20468 -0.06435 C 0.2217 -0.08658 0.22604 -0.11042 0.2302 -0.12107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-4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22222E-6 C -0.02101 -0.0199 -0.04201 -0.03958 -0.05191 -0.05926 C -0.0618 -0.07893 -0.06111 -0.09467 -0.0592 -0.11852 C -0.05729 -0.14236 -0.04913 -0.17245 -0.0408 -0.20231 " pathEditMode="relative" ptsTypes="aaaA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38889E-6 1.11111E-6 C -0.02171 -0.0051 -0.04341 -0.01019 -0.06476 -0.00973 C -0.08612 -0.00926 -0.11077 -0.01019 -0.12779 0.00254 C -0.1448 0.01527 -0.15591 0.0412 -0.16667 0.06666 C -0.17744 0.09213 -0.1882 0.14074 -0.19254 0.15555 " pathEditMode="relative" ptsTypes="aaaaA">
                                      <p:cBhvr>
                                        <p:cTn id="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61111E-6 2.96296E-6 C 0.00173 -0.02361 0.00348 -0.04699 0.00938 -0.06667 C 0.01528 -0.08634 0.01736 -0.10579 0.03525 -0.11852 C 0.05313 -0.13125 0.0849 -0.13727 0.11667 -0.14329 " pathEditMode="relative" ptsTypes="aaaA">
                                      <p:cBhvr>
                                        <p:cTn id="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94444E-6 -1.85185E-6 C -0.004 0.04421 -0.00781 0.08866 -0.00381 0.12083 C 0.00018 0.15301 0.00817 0.17408 0.02396 0.19259 C 0.03976 0.21111 0.06511 0.22153 0.09063 0.23195 " pathEditMode="relative" ptsTypes="aaaA">
                                      <p:cBhvr>
                                        <p:cTn id="5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3.7037E-7 C 0.02413 -0.02825 0.04843 -0.05649 0.08142 -0.07176 C 0.1144 -0.08704 0.16996 -0.0882 0.19808 -0.09144 C 0.22621 -0.09468 0.23801 -0.09306 0.24999 -0.09144 " pathEditMode="relative" ptsTypes="aaaA">
                                      <p:cBhvr>
                                        <p:cTn id="7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C 0.02552 -0.00879 0.05104 -0.01759 0.07604 -0.01713 C 0.10104 -0.01666 0.12813 -0.00856 0.15 0.00255 C 0.17188 0.01366 0.19202 0.02986 0.20747 0.04954 C 0.22292 0.06922 0.23282 0.09514 0.24271 0.12107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C -0.02326 0.02014 -0.04653 0.04028 -0.0592 0.05926 C -0.07187 0.07824 -0.07639 0.09375 -0.07587 0.11343 C -0.07534 0.1331 -0.06545 0.15533 -0.05555 0.17778 " pathEditMode="relative" ptsTypes="aaaA">
                                      <p:cBhvr>
                                        <p:cTn id="7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000"/>
                            </p:stCondLst>
                            <p:childTnLst>
                              <p:par>
                                <p:cTn id="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0" grpId="0" animBg="1"/>
      <p:bldP spid="84" grpId="0" animBg="1"/>
      <p:bldP spid="85" grpId="0" animBg="1"/>
      <p:bldP spid="105" grpId="0" animBg="1"/>
      <p:bldP spid="106" grpId="0" animBg="1"/>
      <p:bldP spid="123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91500" cy="642228"/>
          </a:xfrm>
        </p:spPr>
        <p:txBody>
          <a:bodyPr lIns="82945" tIns="41473" rIns="82945" bIns="41473" anchor="t"/>
          <a:lstStyle/>
          <a:p>
            <a:pPr defTabSz="912813"/>
            <a:r>
              <a:rPr lang="en-US" dirty="0">
                <a:ea typeface="ＭＳ Ｐゴシック" charset="-128"/>
                <a:cs typeface="ＭＳ Ｐゴシック" charset="-128"/>
              </a:rPr>
              <a:t>In general, Knowledge Graph</a:t>
            </a:r>
          </a:p>
        </p:txBody>
      </p:sp>
      <p:sp>
        <p:nvSpPr>
          <p:cNvPr id="26629" name="Rectangle 3085"/>
          <p:cNvSpPr>
            <a:spLocks noGrp="1" noChangeArrowheads="1"/>
          </p:cNvSpPr>
          <p:nvPr>
            <p:ph type="body" idx="1"/>
          </p:nvPr>
        </p:nvSpPr>
        <p:spPr>
          <a:xfrm>
            <a:off x="279400" y="1447800"/>
            <a:ext cx="8597900" cy="4648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is ‘normal’? suspicious? Groups?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BF259-2A16-5C47-BC1A-8864DB55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2E47C-EED9-4449-A3C3-5E4BBA0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B8BC4E-6393-AE46-A706-790F543B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99774-845F-1147-A669-918A76C4AE19}"/>
              </a:ext>
            </a:extLst>
          </p:cNvPr>
          <p:cNvSpPr txBox="1"/>
          <p:nvPr/>
        </p:nvSpPr>
        <p:spPr>
          <a:xfrm rot="5400000">
            <a:off x="2906012" y="4012720"/>
            <a:ext cx="821941" cy="181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…</a:t>
            </a:r>
          </a:p>
          <a:p>
            <a:endParaRPr lang="en-US" sz="5400" b="1" dirty="0"/>
          </a:p>
        </p:txBody>
      </p:sp>
      <p:pic>
        <p:nvPicPr>
          <p:cNvPr id="46" name="Graphic 45" descr="Male profile">
            <a:extLst>
              <a:ext uri="{FF2B5EF4-FFF2-40B4-BE49-F238E27FC236}">
                <a16:creationId xmlns:a16="http://schemas.microsoft.com/office/drawing/2014/main" id="{BC54ACC0-F222-D441-8611-636DF83A2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245" y="2983507"/>
            <a:ext cx="839392" cy="839393"/>
          </a:xfrm>
          <a:prstGeom prst="rect">
            <a:avLst/>
          </a:prstGeom>
        </p:spPr>
      </p:pic>
      <p:pic>
        <p:nvPicPr>
          <p:cNvPr id="47" name="Graphic 46" descr="Male profile">
            <a:extLst>
              <a:ext uri="{FF2B5EF4-FFF2-40B4-BE49-F238E27FC236}">
                <a16:creationId xmlns:a16="http://schemas.microsoft.com/office/drawing/2014/main" id="{089AB088-96F4-9045-B504-538C7A029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5431" y="5177996"/>
            <a:ext cx="839392" cy="839393"/>
          </a:xfrm>
          <a:prstGeom prst="rect">
            <a:avLst/>
          </a:prstGeom>
        </p:spPr>
      </p:pic>
      <p:pic>
        <p:nvPicPr>
          <p:cNvPr id="48" name="Graphic 47" descr="Female Profile">
            <a:extLst>
              <a:ext uri="{FF2B5EF4-FFF2-40B4-BE49-F238E27FC236}">
                <a16:creationId xmlns:a16="http://schemas.microsoft.com/office/drawing/2014/main" id="{6F4099CF-2313-634D-BD65-303F1233D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5431" y="3895864"/>
            <a:ext cx="839392" cy="839393"/>
          </a:xfrm>
          <a:prstGeom prst="rect">
            <a:avLst/>
          </a:prstGeom>
        </p:spPr>
      </p:pic>
      <p:pic>
        <p:nvPicPr>
          <p:cNvPr id="6" name="Graphic 5" descr="Factory">
            <a:extLst>
              <a:ext uri="{FF2B5EF4-FFF2-40B4-BE49-F238E27FC236}">
                <a16:creationId xmlns:a16="http://schemas.microsoft.com/office/drawing/2014/main" id="{BFD03875-4C3A-6C47-89EB-E9BD0786F3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3377" y="2639211"/>
            <a:ext cx="688591" cy="68859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0A290B-266F-144C-99E1-DCBCF7147308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 flipV="1">
            <a:off x="4306637" y="3046336"/>
            <a:ext cx="1408363" cy="356868"/>
          </a:xfrm>
          <a:prstGeom prst="line">
            <a:avLst/>
          </a:prstGeom>
          <a:solidFill>
            <a:schemeClr val="accent1"/>
          </a:solidFill>
          <a:ln w="4762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B3251-30AC-7842-9316-596C79C550A0}"/>
              </a:ext>
            </a:extLst>
          </p:cNvPr>
          <p:cNvSpPr txBox="1"/>
          <p:nvPr/>
        </p:nvSpPr>
        <p:spPr>
          <a:xfrm>
            <a:off x="4403594" y="2450254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Works for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8739BB-ED84-1444-84B2-67F828559A08}"/>
              </a:ext>
            </a:extLst>
          </p:cNvPr>
          <p:cNvSpPr/>
          <p:nvPr/>
        </p:nvSpPr>
        <p:spPr bwMode="auto">
          <a:xfrm>
            <a:off x="4321629" y="3603171"/>
            <a:ext cx="545101" cy="892629"/>
          </a:xfrm>
          <a:custGeom>
            <a:avLst/>
            <a:gdLst>
              <a:gd name="connsiteX0" fmla="*/ 97971 w 545101"/>
              <a:gd name="connsiteY0" fmla="*/ 0 h 892629"/>
              <a:gd name="connsiteX1" fmla="*/ 544285 w 545101"/>
              <a:gd name="connsiteY1" fmla="*/ 478972 h 892629"/>
              <a:gd name="connsiteX2" fmla="*/ 0 w 545101"/>
              <a:gd name="connsiteY2" fmla="*/ 892629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01" h="892629">
                <a:moveTo>
                  <a:pt x="97971" y="0"/>
                </a:moveTo>
                <a:cubicBezTo>
                  <a:pt x="329292" y="165100"/>
                  <a:pt x="560614" y="330200"/>
                  <a:pt x="544285" y="478972"/>
                </a:cubicBezTo>
                <a:cubicBezTo>
                  <a:pt x="527956" y="627744"/>
                  <a:pt x="263978" y="760186"/>
                  <a:pt x="0" y="892629"/>
                </a:cubicBezTo>
              </a:path>
            </a:pathLst>
          </a:custGeom>
          <a:noFill/>
          <a:ln w="25400" cap="flat" cmpd="sng" algn="ctr">
            <a:solidFill>
              <a:srgbClr val="FF9300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72F64-5449-C94F-9ACF-C1B8C000D258}"/>
              </a:ext>
            </a:extLst>
          </p:cNvPr>
          <p:cNvSpPr txBox="1"/>
          <p:nvPr/>
        </p:nvSpPr>
        <p:spPr>
          <a:xfrm>
            <a:off x="4812360" y="38494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parent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22F3035-C56B-FE49-9883-3147730BD6CE}"/>
              </a:ext>
            </a:extLst>
          </p:cNvPr>
          <p:cNvSpPr/>
          <p:nvPr/>
        </p:nvSpPr>
        <p:spPr bwMode="auto">
          <a:xfrm flipH="1">
            <a:off x="3007995" y="4472721"/>
            <a:ext cx="591028" cy="892629"/>
          </a:xfrm>
          <a:custGeom>
            <a:avLst/>
            <a:gdLst>
              <a:gd name="connsiteX0" fmla="*/ 97971 w 545101"/>
              <a:gd name="connsiteY0" fmla="*/ 0 h 892629"/>
              <a:gd name="connsiteX1" fmla="*/ 544285 w 545101"/>
              <a:gd name="connsiteY1" fmla="*/ 478972 h 892629"/>
              <a:gd name="connsiteX2" fmla="*/ 0 w 545101"/>
              <a:gd name="connsiteY2" fmla="*/ 892629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01" h="892629">
                <a:moveTo>
                  <a:pt x="97971" y="0"/>
                </a:moveTo>
                <a:cubicBezTo>
                  <a:pt x="329292" y="165100"/>
                  <a:pt x="560614" y="330200"/>
                  <a:pt x="544285" y="478972"/>
                </a:cubicBezTo>
                <a:cubicBezTo>
                  <a:pt x="527956" y="627744"/>
                  <a:pt x="263978" y="760186"/>
                  <a:pt x="0" y="892629"/>
                </a:cubicBezTo>
              </a:path>
            </a:pathLst>
          </a:custGeom>
          <a:noFill/>
          <a:ln w="25400" cap="flat" cmpd="sng" algn="ctr">
            <a:solidFill>
              <a:srgbClr val="FF2F9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3A1B3B-1DAC-374A-9CB3-901E678AADA8}"/>
              </a:ext>
            </a:extLst>
          </p:cNvPr>
          <p:cNvSpPr txBox="1"/>
          <p:nvPr/>
        </p:nvSpPr>
        <p:spPr>
          <a:xfrm>
            <a:off x="2067645" y="471898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F9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sibling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495DE2-F5C9-A04D-AA00-5B771FDED361}"/>
              </a:ext>
            </a:extLst>
          </p:cNvPr>
          <p:cNvCxnSpPr>
            <a:cxnSpLocks/>
            <a:stCxn id="47" idx="1"/>
          </p:cNvCxnSpPr>
          <p:nvPr/>
        </p:nvCxnSpPr>
        <p:spPr bwMode="auto">
          <a:xfrm flipH="1">
            <a:off x="1872416" y="5597693"/>
            <a:ext cx="1593015" cy="3112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C233993-AE5F-F641-8F76-D7A6A6CD9751}"/>
              </a:ext>
            </a:extLst>
          </p:cNvPr>
          <p:cNvSpPr txBox="1"/>
          <p:nvPr/>
        </p:nvSpPr>
        <p:spPr>
          <a:xfrm>
            <a:off x="2030698" y="571356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Lives-in</a:t>
            </a:r>
          </a:p>
        </p:txBody>
      </p:sp>
      <p:pic>
        <p:nvPicPr>
          <p:cNvPr id="5" name="Graphic 4" descr="Australia">
            <a:extLst>
              <a:ext uri="{FF2B5EF4-FFF2-40B4-BE49-F238E27FC236}">
                <a16:creationId xmlns:a16="http://schemas.microsoft.com/office/drawing/2014/main" id="{FC6FAE1A-313E-A648-8AAC-AF3303FE8FB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332" r="20225" b="-1"/>
          <a:stretch/>
        </p:blipFill>
        <p:spPr>
          <a:xfrm>
            <a:off x="1281721" y="5173167"/>
            <a:ext cx="590695" cy="7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16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7865" y="0"/>
            <a:ext cx="8852400" cy="6228000"/>
          </a:xfrm>
          <a:prstGeom prst="rect">
            <a:avLst/>
          </a:prstGeom>
          <a:gradFill flip="none" rotWithShape="1">
            <a:gsLst>
              <a:gs pos="40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12" y="2624672"/>
            <a:ext cx="7215000" cy="1143000"/>
          </a:xfrm>
        </p:spPr>
        <p:txBody>
          <a:bodyPr/>
          <a:lstStyle/>
          <a:p>
            <a:r>
              <a:rPr lang="en-US" sz="6000" dirty="0"/>
              <a:t>Background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62000"/>
            <a:ext cx="5643041" cy="558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0800BE"/>
              </a:buClr>
              <a:defRPr/>
            </a:pPr>
            <a:endParaRPr kumimoji="0" lang="en-US" sz="3200" u="none" strike="noStrike" kern="1200" cap="none" spc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Left Bracket 9"/>
          <p:cNvSpPr/>
          <p:nvPr/>
        </p:nvSpPr>
        <p:spPr>
          <a:xfrm flipH="1">
            <a:off x="7952141" y="1222676"/>
            <a:ext cx="927083" cy="4436533"/>
          </a:xfrm>
          <a:prstGeom prst="leftBracket">
            <a:avLst>
              <a:gd name="adj" fmla="val 207936"/>
            </a:avLst>
          </a:prstGeom>
          <a:ln w="698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457" y="174285"/>
            <a:ext cx="922192" cy="9263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80958-F265-7C43-8115-DF895EBF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3837E-D412-7B40-B040-08A6FA40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777BA-9D49-4741-B20F-554DEA65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</p:spTree>
    <p:extLst>
      <p:ext uri="{BB962C8B-B14F-4D97-AF65-F5344CB8AC3E}">
        <p14:creationId xmlns:p14="http://schemas.microsoft.com/office/powerpoint/2010/main" val="192685172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546364" y="4638774"/>
            <a:ext cx="5599235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P1.4: belief propagation</a:t>
            </a:r>
          </a:p>
          <a:p>
            <a:pPr lvl="2"/>
            <a:r>
              <a:rPr lang="en-US" dirty="0"/>
              <a:t>Basics</a:t>
            </a:r>
          </a:p>
          <a:p>
            <a:pPr lvl="2"/>
            <a:r>
              <a:rPr lang="en-US" dirty="0"/>
              <a:t>Fast, linear approximation (</a:t>
            </a:r>
            <a:r>
              <a:rPr lang="en-US" dirty="0" err="1"/>
              <a:t>FaBP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Latest: </a:t>
            </a:r>
            <a:r>
              <a:rPr lang="en-US" dirty="0" err="1"/>
              <a:t>zooBP</a:t>
            </a:r>
            <a:endParaRPr lang="en-US" dirty="0"/>
          </a:p>
          <a:p>
            <a:pPr lvl="2"/>
            <a:r>
              <a:rPr lang="en-US" dirty="0"/>
              <a:t>Success stories</a:t>
            </a:r>
          </a:p>
          <a:p>
            <a:pPr lvl="1"/>
            <a:endParaRPr lang="en-US" dirty="0"/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141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0A14-A327-D747-871D-E5E1EBAEE417}"/>
              </a:ext>
            </a:extLst>
          </p:cNvPr>
          <p:cNvGrpSpPr/>
          <p:nvPr/>
        </p:nvGrpSpPr>
        <p:grpSpPr>
          <a:xfrm>
            <a:off x="6895121" y="3958632"/>
            <a:ext cx="1440936" cy="1430687"/>
            <a:chOff x="6895121" y="3958632"/>
            <a:chExt cx="1440936" cy="143068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4FA02F0-D9D7-3F45-89AB-E1C871CBA0F7}"/>
                </a:ext>
              </a:extLst>
            </p:cNvPr>
            <p:cNvSpPr/>
            <p:nvPr/>
          </p:nvSpPr>
          <p:spPr bwMode="auto">
            <a:xfrm>
              <a:off x="6895121" y="4087434"/>
              <a:ext cx="1440936" cy="1301885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C00876-0B47-2348-872D-54BE97745DA4}"/>
                </a:ext>
              </a:extLst>
            </p:cNvPr>
            <p:cNvSpPr txBox="1"/>
            <p:nvPr/>
          </p:nvSpPr>
          <p:spPr>
            <a:xfrm>
              <a:off x="7491723" y="3958632"/>
              <a:ext cx="3882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F209785-190C-C944-9231-0A4D08FF73DC}"/>
                </a:ext>
              </a:extLst>
            </p:cNvPr>
            <p:cNvCxnSpPr>
              <a:cxnSpLocks/>
              <a:stCxn id="85" idx="2"/>
            </p:cNvCxnSpPr>
            <p:nvPr/>
          </p:nvCxnSpPr>
          <p:spPr bwMode="auto">
            <a:xfrm flipH="1">
              <a:off x="7545331" y="4451075"/>
              <a:ext cx="140516" cy="265147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90447F-94F2-C442-ACBE-82937C785EEA}"/>
                </a:ext>
              </a:extLst>
            </p:cNvPr>
            <p:cNvCxnSpPr>
              <a:cxnSpLocks/>
              <a:stCxn id="85" idx="2"/>
            </p:cNvCxnSpPr>
            <p:nvPr/>
          </p:nvCxnSpPr>
          <p:spPr bwMode="auto">
            <a:xfrm>
              <a:off x="7685847" y="4451075"/>
              <a:ext cx="142452" cy="25403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CC5AC7-735E-E741-8281-A39FF7BBB0D8}"/>
                </a:ext>
              </a:extLst>
            </p:cNvPr>
            <p:cNvGrpSpPr/>
            <p:nvPr/>
          </p:nvGrpSpPr>
          <p:grpSpPr>
            <a:xfrm>
              <a:off x="7002255" y="4606666"/>
              <a:ext cx="1246123" cy="629593"/>
              <a:chOff x="7003143" y="5078031"/>
              <a:chExt cx="1246123" cy="6295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0E7D43-572C-834D-A362-DD25E45472DE}"/>
                  </a:ext>
                </a:extLst>
              </p:cNvPr>
              <p:cNvGrpSpPr/>
              <p:nvPr/>
            </p:nvGrpSpPr>
            <p:grpSpPr>
              <a:xfrm>
                <a:off x="7003143" y="5078031"/>
                <a:ext cx="1201114" cy="608212"/>
                <a:chOff x="7701643" y="4081081"/>
                <a:chExt cx="1201114" cy="60821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93D9038-861D-5242-AF9A-6239D96EEDC8}"/>
                    </a:ext>
                  </a:extLst>
                </p:cNvPr>
                <p:cNvSpPr/>
                <p:nvPr/>
              </p:nvSpPr>
              <p:spPr bwMode="auto">
                <a:xfrm>
                  <a:off x="7932512" y="408108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3D1AC73-CC62-474D-9E5A-A49369E9B5A7}"/>
                    </a:ext>
                  </a:extLst>
                </p:cNvPr>
                <p:cNvSpPr/>
                <p:nvPr/>
              </p:nvSpPr>
              <p:spPr bwMode="auto">
                <a:xfrm>
                  <a:off x="7701643" y="4254117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6A7AAB2-FAF8-174D-B4F1-2B8CA3874EA3}"/>
                    </a:ext>
                  </a:extLst>
                </p:cNvPr>
                <p:cNvSpPr/>
                <p:nvPr/>
              </p:nvSpPr>
              <p:spPr bwMode="auto">
                <a:xfrm>
                  <a:off x="8167630" y="425575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1F0689B-B5CA-E84C-ADB7-55C11C6EEE24}"/>
                    </a:ext>
                  </a:extLst>
                </p:cNvPr>
                <p:cNvSpPr/>
                <p:nvPr/>
              </p:nvSpPr>
              <p:spPr bwMode="auto">
                <a:xfrm>
                  <a:off x="7789470" y="4621965"/>
                  <a:ext cx="76200" cy="64217"/>
                </a:xfrm>
                <a:prstGeom prst="ellipse">
                  <a:avLst/>
                </a:prstGeom>
                <a:solidFill>
                  <a:schemeClr val="tx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F1E020F-DF45-9648-B0FD-739E98F0C2E2}"/>
                    </a:ext>
                  </a:extLst>
                </p:cNvPr>
                <p:cNvSpPr/>
                <p:nvPr/>
              </p:nvSpPr>
              <p:spPr bwMode="auto">
                <a:xfrm>
                  <a:off x="8094070" y="4625076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D63574F-AE0F-A242-B2E0-A606489FC45A}"/>
                    </a:ext>
                  </a:extLst>
                </p:cNvPr>
                <p:cNvCxnSpPr>
                  <a:cxnSpLocks/>
                  <a:stCxn id="49" idx="6"/>
                  <a:endCxn id="51" idx="1"/>
                </p:cNvCxnSpPr>
                <p:nvPr/>
              </p:nvCxnSpPr>
              <p:spPr bwMode="auto">
                <a:xfrm>
                  <a:off x="8008712" y="4113190"/>
                  <a:ext cx="170077" cy="15196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DFA7DFA-4A9C-AE4A-88CD-D4CDC6B57393}"/>
                    </a:ext>
                  </a:extLst>
                </p:cNvPr>
                <p:cNvCxnSpPr>
                  <a:stCxn id="49" idx="5"/>
                  <a:endCxn id="53" idx="1"/>
                </p:cNvCxnSpPr>
                <p:nvPr/>
              </p:nvCxnSpPr>
              <p:spPr bwMode="auto">
                <a:xfrm>
                  <a:off x="7997553" y="4135894"/>
                  <a:ext cx="107676" cy="4985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7EB47C3-6980-4A41-B952-DBD8B27A2C1C}"/>
                    </a:ext>
                  </a:extLst>
                </p:cNvPr>
                <p:cNvCxnSpPr>
                  <a:stCxn id="49" idx="3"/>
                  <a:endCxn id="52" idx="7"/>
                </p:cNvCxnSpPr>
                <p:nvPr/>
              </p:nvCxnSpPr>
              <p:spPr bwMode="auto">
                <a:xfrm flipH="1">
                  <a:off x="7854511" y="4135894"/>
                  <a:ext cx="89160" cy="49547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FA0248-31D1-DF4E-821B-217F9FB90612}"/>
                    </a:ext>
                  </a:extLst>
                </p:cNvPr>
                <p:cNvCxnSpPr>
                  <a:cxnSpLocks/>
                  <a:stCxn id="49" idx="1"/>
                  <a:endCxn id="50" idx="7"/>
                </p:cNvCxnSpPr>
                <p:nvPr/>
              </p:nvCxnSpPr>
              <p:spPr bwMode="auto">
                <a:xfrm flipH="1">
                  <a:off x="7766684" y="4090485"/>
                  <a:ext cx="176987" cy="17303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53E4367-3598-1349-982E-CFAAFFA4AFCA}"/>
                    </a:ext>
                  </a:extLst>
                </p:cNvPr>
                <p:cNvCxnSpPr>
                  <a:stCxn id="50" idx="6"/>
                  <a:endCxn id="51" idx="2"/>
                </p:cNvCxnSpPr>
                <p:nvPr/>
              </p:nvCxnSpPr>
              <p:spPr bwMode="auto">
                <a:xfrm>
                  <a:off x="7777843" y="4286226"/>
                  <a:ext cx="389787" cy="163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55DECC5-ABAC-B941-AA0F-39AE021E30ED}"/>
                    </a:ext>
                  </a:extLst>
                </p:cNvPr>
                <p:cNvCxnSpPr>
                  <a:stCxn id="51" idx="4"/>
                  <a:endCxn id="53" idx="0"/>
                </p:cNvCxnSpPr>
                <p:nvPr/>
              </p:nvCxnSpPr>
              <p:spPr bwMode="auto">
                <a:xfrm flipH="1">
                  <a:off x="8132170" y="4319968"/>
                  <a:ext cx="73560" cy="30510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8DC8831-9302-434F-B3A6-4CF6F2B918EA}"/>
                    </a:ext>
                  </a:extLst>
                </p:cNvPr>
                <p:cNvCxnSpPr>
                  <a:stCxn id="52" idx="6"/>
                  <a:endCxn id="53" idx="2"/>
                </p:cNvCxnSpPr>
                <p:nvPr/>
              </p:nvCxnSpPr>
              <p:spPr bwMode="auto">
                <a:xfrm>
                  <a:off x="7865670" y="4654074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3ECA956-E56C-E744-82B8-9889F6515E59}"/>
                    </a:ext>
                  </a:extLst>
                </p:cNvPr>
                <p:cNvCxnSpPr>
                  <a:stCxn id="50" idx="4"/>
                  <a:endCxn id="52" idx="0"/>
                </p:cNvCxnSpPr>
                <p:nvPr/>
              </p:nvCxnSpPr>
              <p:spPr bwMode="auto">
                <a:xfrm>
                  <a:off x="7739743" y="4318334"/>
                  <a:ext cx="87827" cy="30363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DDB59BE-2935-E34B-B67E-27E0DE0CDD65}"/>
                    </a:ext>
                  </a:extLst>
                </p:cNvPr>
                <p:cNvCxnSpPr>
                  <a:stCxn id="50" idx="5"/>
                  <a:endCxn id="53" idx="1"/>
                </p:cNvCxnSpPr>
                <p:nvPr/>
              </p:nvCxnSpPr>
              <p:spPr bwMode="auto">
                <a:xfrm>
                  <a:off x="7766684" y="4308930"/>
                  <a:ext cx="338545" cy="32555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84B08-F69A-7E40-BC64-4204AF623BF6}"/>
                    </a:ext>
                  </a:extLst>
                </p:cNvPr>
                <p:cNvCxnSpPr>
                  <a:stCxn id="51" idx="4"/>
                  <a:endCxn id="52" idx="7"/>
                </p:cNvCxnSpPr>
                <p:nvPr/>
              </p:nvCxnSpPr>
              <p:spPr bwMode="auto">
                <a:xfrm flipH="1">
                  <a:off x="7854511" y="4319968"/>
                  <a:ext cx="351219" cy="31140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D13F22-FEB5-9A46-AE07-DD56FCB0DA7F}"/>
                    </a:ext>
                  </a:extLst>
                </p:cNvPr>
                <p:cNvSpPr/>
                <p:nvPr/>
              </p:nvSpPr>
              <p:spPr bwMode="auto">
                <a:xfrm>
                  <a:off x="8510797" y="4254117"/>
                  <a:ext cx="79285" cy="72143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1A5A5C6-EB2C-3F45-B55F-BD7DCA9875E2}"/>
                    </a:ext>
                  </a:extLst>
                </p:cNvPr>
                <p:cNvSpPr/>
                <p:nvPr/>
              </p:nvSpPr>
              <p:spPr bwMode="auto">
                <a:xfrm>
                  <a:off x="8835252" y="4254117"/>
                  <a:ext cx="64907" cy="72142"/>
                </a:xfrm>
                <a:prstGeom prst="ellipse">
                  <a:avLst/>
                </a:prstGeom>
                <a:solidFill>
                  <a:srgbClr val="008F00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8FBBC86D-E922-4642-9157-8A996924ADFA}"/>
                    </a:ext>
                  </a:extLst>
                </p:cNvPr>
                <p:cNvSpPr/>
                <p:nvPr/>
              </p:nvSpPr>
              <p:spPr bwMode="auto">
                <a:xfrm>
                  <a:off x="8521957" y="4618854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6C888E7-2489-C84C-98EA-FC5CA8D76357}"/>
                    </a:ext>
                  </a:extLst>
                </p:cNvPr>
                <p:cNvSpPr/>
                <p:nvPr/>
              </p:nvSpPr>
              <p:spPr bwMode="auto">
                <a:xfrm>
                  <a:off x="8826557" y="4621965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5D6E48F-2873-DA45-A5ED-2154FAF1649B}"/>
                    </a:ext>
                  </a:extLst>
                </p:cNvPr>
                <p:cNvCxnSpPr>
                  <a:cxnSpLocks/>
                  <a:stCxn id="99" idx="6"/>
                  <a:endCxn id="100" idx="2"/>
                </p:cNvCxnSpPr>
                <p:nvPr/>
              </p:nvCxnSpPr>
              <p:spPr bwMode="auto">
                <a:xfrm flipV="1">
                  <a:off x="8590082" y="4290188"/>
                  <a:ext cx="245170" cy="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7F06EA2-AFF0-844C-A3A6-DAB7F765DB69}"/>
                    </a:ext>
                  </a:extLst>
                </p:cNvPr>
                <p:cNvCxnSpPr>
                  <a:cxnSpLocks/>
                  <a:stCxn id="100" idx="4"/>
                  <a:endCxn id="102" idx="0"/>
                </p:cNvCxnSpPr>
                <p:nvPr/>
              </p:nvCxnSpPr>
              <p:spPr bwMode="auto">
                <a:xfrm flipH="1">
                  <a:off x="8864657" y="4326259"/>
                  <a:ext cx="3049" cy="29570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845EDB-8CDF-BD4D-9ACC-ACAFA07FB888}"/>
                    </a:ext>
                  </a:extLst>
                </p:cNvPr>
                <p:cNvCxnSpPr>
                  <a:stCxn id="101" idx="6"/>
                  <a:endCxn id="102" idx="2"/>
                </p:cNvCxnSpPr>
                <p:nvPr/>
              </p:nvCxnSpPr>
              <p:spPr bwMode="auto">
                <a:xfrm>
                  <a:off x="8598157" y="4650963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F6B88E7-4D9F-A345-B361-91FFE7D1385E}"/>
                    </a:ext>
                  </a:extLst>
                </p:cNvPr>
                <p:cNvCxnSpPr>
                  <a:cxnSpLocks/>
                  <a:stCxn id="99" idx="4"/>
                  <a:endCxn id="101" idx="0"/>
                </p:cNvCxnSpPr>
                <p:nvPr/>
              </p:nvCxnSpPr>
              <p:spPr bwMode="auto">
                <a:xfrm>
                  <a:off x="8550440" y="4326260"/>
                  <a:ext cx="9617" cy="29259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2F7F4E61-548E-6A48-8BCF-F3D8D02CF810}"/>
                    </a:ext>
                  </a:extLst>
                </p:cNvPr>
                <p:cNvCxnSpPr>
                  <a:cxnSpLocks/>
                  <a:stCxn id="99" idx="5"/>
                  <a:endCxn id="102" idx="1"/>
                </p:cNvCxnSpPr>
                <p:nvPr/>
              </p:nvCxnSpPr>
              <p:spPr bwMode="auto">
                <a:xfrm>
                  <a:off x="8578471" y="4315695"/>
                  <a:ext cx="259245" cy="3156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5348D4B-C480-7746-A571-59CA3F50F16A}"/>
                    </a:ext>
                  </a:extLst>
                </p:cNvPr>
                <p:cNvCxnSpPr>
                  <a:cxnSpLocks/>
                  <a:stCxn id="100" idx="3"/>
                  <a:endCxn id="101" idx="7"/>
                </p:cNvCxnSpPr>
                <p:nvPr/>
              </p:nvCxnSpPr>
              <p:spPr bwMode="auto">
                <a:xfrm flipH="1">
                  <a:off x="8586998" y="4315694"/>
                  <a:ext cx="257759" cy="31256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29BAEC2-17CC-8942-9FF3-46BE31C18F6A}"/>
                    </a:ext>
                  </a:extLst>
                </p:cNvPr>
                <p:cNvCxnSpPr>
                  <a:stCxn id="51" idx="6"/>
                  <a:endCxn id="99" idx="2"/>
                </p:cNvCxnSpPr>
                <p:nvPr/>
              </p:nvCxnSpPr>
              <p:spPr bwMode="auto">
                <a:xfrm>
                  <a:off x="8243830" y="4287860"/>
                  <a:ext cx="266967" cy="232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413CE25-E1C2-AC4D-B138-DE8678009478}"/>
                  </a:ext>
                </a:extLst>
              </p:cNvPr>
              <p:cNvSpPr/>
              <p:nvPr/>
            </p:nvSpPr>
            <p:spPr bwMode="auto">
              <a:xfrm>
                <a:off x="8095842" y="5215057"/>
                <a:ext cx="153424" cy="163191"/>
              </a:xfrm>
              <a:prstGeom prst="ellipse">
                <a:avLst/>
              </a:prstGeom>
              <a:solidFill>
                <a:srgbClr val="008F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09E7068-DD6E-A347-AFF2-8E70ECC22828}"/>
                  </a:ext>
                </a:extLst>
              </p:cNvPr>
              <p:cNvSpPr/>
              <p:nvPr/>
            </p:nvSpPr>
            <p:spPr bwMode="auto">
              <a:xfrm>
                <a:off x="7048698" y="5544433"/>
                <a:ext cx="153424" cy="163191"/>
              </a:xfrm>
              <a:prstGeom prst="ellipse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Graphic 57" descr="Hummingbird">
            <a:extLst>
              <a:ext uri="{FF2B5EF4-FFF2-40B4-BE49-F238E27FC236}">
                <a16:creationId xmlns:a16="http://schemas.microsoft.com/office/drawing/2014/main" id="{1554EBC7-CF5A-7F42-A6C8-FF909A75F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9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47813"/>
            <a:ext cx="9144000" cy="1854200"/>
          </a:xfrm>
          <a:ln w="57150"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Cambria"/>
              </a:rPr>
              <a:t>Unifying Guilt-by-Association Approaches: </a:t>
            </a:r>
            <a:br>
              <a:rPr lang="en-US" dirty="0">
                <a:latin typeface="Cambria"/>
              </a:rPr>
            </a:br>
            <a:r>
              <a:rPr lang="en-US" dirty="0">
                <a:latin typeface="Cambria"/>
              </a:rPr>
              <a:t>Theorems and Fast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171" y="4048500"/>
            <a:ext cx="7260276" cy="1115472"/>
          </a:xfrm>
        </p:spPr>
        <p:txBody>
          <a:bodyPr numCol="2" spcCol="548640"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Danai Koutra		</a:t>
            </a:r>
            <a:endParaRPr lang="en-US" dirty="0"/>
          </a:p>
          <a:p>
            <a:pPr>
              <a:defRPr/>
            </a:pPr>
            <a:r>
              <a:rPr lang="en-US" dirty="0"/>
              <a:t>U Kang	</a:t>
            </a:r>
          </a:p>
          <a:p>
            <a:pPr>
              <a:defRPr/>
            </a:pPr>
            <a:r>
              <a:rPr lang="en-US" dirty="0"/>
              <a:t>Hsing-Kuo Kenneth Pao</a:t>
            </a:r>
          </a:p>
          <a:p>
            <a:pPr>
              <a:defRPr/>
            </a:pPr>
            <a:r>
              <a:rPr lang="en-US" dirty="0"/>
              <a:t>Tai-You Ke</a:t>
            </a:r>
          </a:p>
          <a:p>
            <a:pPr>
              <a:defRPr/>
            </a:pPr>
            <a:r>
              <a:rPr lang="en-US" dirty="0"/>
              <a:t>Duen Horng (Polo) Chau</a:t>
            </a:r>
          </a:p>
          <a:p>
            <a:pPr>
              <a:defRPr/>
            </a:pPr>
            <a:r>
              <a:rPr lang="en-US" dirty="0"/>
              <a:t>Christos Faloutsos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6638" y="5895975"/>
            <a:ext cx="7259637" cy="546100"/>
          </a:xfrm>
          <a:prstGeom prst="rect">
            <a:avLst/>
          </a:prstGeom>
        </p:spPr>
        <p:txBody>
          <a:bodyPr spcCol="548640">
            <a:normAutofit/>
          </a:bodyPr>
          <a:lstStyle/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ECML PKDD, 5-9 September 2011, Athens, Greece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908" y="3315408"/>
            <a:ext cx="922192" cy="9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4907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2052"/>
            <a:ext cx="8229600" cy="1143000"/>
          </a:xfrm>
        </p:spPr>
        <p:txBody>
          <a:bodyPr/>
          <a:lstStyle/>
          <a:p>
            <a:r>
              <a:rPr lang="en-US" dirty="0"/>
              <a:t>BP  vs.  Linearized BP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27836" y="2201325"/>
            <a:ext cx="4262400" cy="2404037"/>
          </a:xfrm>
          <a:prstGeom prst="roundRect">
            <a:avLst>
              <a:gd name="adj" fmla="val 466"/>
            </a:avLst>
          </a:prstGeom>
          <a:solidFill>
            <a:srgbClr val="000090">
              <a:alpha val="13000"/>
            </a:srgb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90000" marR="0" lvl="0" algn="just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 is approximated by</a:t>
            </a: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lang="en-US" sz="1514" dirty="0">
              <a:solidFill>
                <a:schemeClr val="tx1"/>
              </a:solidFill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32918" y="2201325"/>
            <a:ext cx="4262400" cy="439200"/>
          </a:xfrm>
          <a:prstGeom prst="roundRect">
            <a:avLst>
              <a:gd name="adj" fmla="val 13249"/>
            </a:avLst>
          </a:prstGeom>
          <a:solidFill>
            <a:srgbClr val="000090"/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Linearized BP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30813" y="316865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4" imgW="3505200" imgH="431800" progId="Equation.3">
                  <p:embed/>
                </p:oleObj>
              </mc:Choice>
              <mc:Fallback>
                <p:oleObj name="Equation" r:id="rId4" imgW="3505200" imgH="4318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3168650"/>
                        <a:ext cx="350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9"/>
          <p:cNvGrpSpPr/>
          <p:nvPr/>
        </p:nvGrpSpPr>
        <p:grpSpPr>
          <a:xfrm>
            <a:off x="4850068" y="3742261"/>
            <a:ext cx="3930158" cy="748460"/>
            <a:chOff x="2189496" y="2523075"/>
            <a:chExt cx="3930158" cy="748460"/>
          </a:xfrm>
        </p:grpSpPr>
        <p:sp>
          <p:nvSpPr>
            <p:cNvPr id="10" name="Rectangle 9"/>
            <p:cNvSpPr/>
            <p:nvPr/>
          </p:nvSpPr>
          <p:spPr>
            <a:xfrm>
              <a:off x="4211296" y="2523079"/>
              <a:ext cx="802800" cy="74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0  1  0</a:t>
              </a:r>
            </a:p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1  0  1</a:t>
              </a:r>
            </a:p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0  1  0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59544" y="2540012"/>
              <a:ext cx="255600" cy="73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2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ts val="12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  </a:t>
              </a:r>
            </a:p>
            <a:p>
              <a:pPr>
                <a:lnSpc>
                  <a:spcPts val="1200"/>
                </a:lnSpc>
              </a:pPr>
              <a:r>
                <a:rPr lang="en-US" sz="2400" b="1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6734" y="2540015"/>
              <a:ext cx="50292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   </a:t>
              </a:r>
              <a:r>
                <a:rPr lang="en-US" sz="22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ts val="1900"/>
                </a:lnSpc>
              </a:pPr>
              <a:r>
                <a:rPr lang="en-US" sz="2200" spc="-60" dirty="0">
                  <a:solidFill>
                    <a:schemeClr val="tx1"/>
                  </a:solidFill>
                </a:rPr>
                <a:t>-10</a:t>
              </a:r>
              <a:r>
                <a:rPr lang="en-US" sz="2200" spc="-60" baseline="30000" dirty="0">
                  <a:solidFill>
                    <a:schemeClr val="tx1"/>
                  </a:solidFill>
                </a:rPr>
                <a:t>-2</a:t>
              </a:r>
              <a:endParaRPr lang="en-US" sz="2200" spc="-150" baseline="30000" dirty="0">
                <a:solidFill>
                  <a:schemeClr val="tx1"/>
                </a:solidFill>
              </a:endParaRPr>
            </a:p>
            <a:p>
              <a:pPr>
                <a:lnSpc>
                  <a:spcPts val="1900"/>
                </a:lnSpc>
              </a:pPr>
              <a:r>
                <a:rPr lang="en-US" sz="2200" spc="-150" dirty="0">
                  <a:solidFill>
                    <a:schemeClr val="tx1"/>
                  </a:solidFill>
                </a:rPr>
                <a:t>  </a:t>
              </a:r>
              <a:r>
                <a:rPr lang="en-US" sz="2200" spc="-60" dirty="0">
                  <a:solidFill>
                    <a:schemeClr val="tx1"/>
                  </a:solidFill>
                </a:rPr>
                <a:t>10</a:t>
              </a:r>
              <a:r>
                <a:rPr lang="en-US" sz="2200" spc="-60" baseline="30000" dirty="0">
                  <a:solidFill>
                    <a:schemeClr val="tx1"/>
                  </a:solidFill>
                </a:rPr>
                <a:t>-2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33"/>
            <p:cNvGrpSpPr/>
            <p:nvPr/>
          </p:nvGrpSpPr>
          <p:grpSpPr>
            <a:xfrm>
              <a:off x="2189496" y="2523075"/>
              <a:ext cx="801277" cy="745059"/>
              <a:chOff x="2409625" y="2523075"/>
              <a:chExt cx="801277" cy="74505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09625" y="2523075"/>
                <a:ext cx="801275" cy="745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7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ts val="17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 1 </a:t>
                </a:r>
              </a:p>
              <a:p>
                <a:pPr>
                  <a:lnSpc>
                    <a:spcPts val="17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1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09626" y="2540015"/>
                <a:ext cx="801276" cy="72811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5"/>
            <p:cNvGrpSpPr/>
            <p:nvPr/>
          </p:nvGrpSpPr>
          <p:grpSpPr>
            <a:xfrm>
              <a:off x="3188547" y="2523079"/>
              <a:ext cx="809569" cy="745200"/>
              <a:chOff x="3137748" y="2523079"/>
              <a:chExt cx="809569" cy="745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44517" y="2523079"/>
                <a:ext cx="802800" cy="745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8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d1</a:t>
                </a:r>
              </a:p>
              <a:p>
                <a:pPr>
                  <a:lnSpc>
                    <a:spcPts val="18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d2 </a:t>
                </a:r>
              </a:p>
              <a:p>
                <a:pPr>
                  <a:lnSpc>
                    <a:spcPts val="18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d3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137748" y="2540018"/>
                <a:ext cx="801276" cy="72811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6163880" y="5075701"/>
            <a:ext cx="1653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mic Sans MS"/>
              </a:rPr>
              <a:t>linear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78" y="5075701"/>
            <a:ext cx="2897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mic Sans MS"/>
              </a:rPr>
              <a:t>non-linear</a:t>
            </a: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289421" y="2201325"/>
            <a:ext cx="4482533" cy="2404800"/>
          </a:xfrm>
          <a:prstGeom prst="roundRect">
            <a:avLst>
              <a:gd name="adj" fmla="val 466"/>
            </a:avLst>
          </a:prstGeom>
          <a:solidFill>
            <a:schemeClr val="tx1">
              <a:lumMod val="85000"/>
              <a:lumOff val="15000"/>
              <a:alpha val="22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lang="en-US" sz="1514" dirty="0">
              <a:solidFill>
                <a:schemeClr val="tx1"/>
              </a:solidFill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289423" y="2184393"/>
            <a:ext cx="4487614" cy="439200"/>
          </a:xfrm>
          <a:prstGeom prst="roundRect">
            <a:avLst>
              <a:gd name="adj" fmla="val 13249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Belief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Propagation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43449" y="3101430"/>
          <a:ext cx="4146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6" imgW="6756400" imgH="838200" progId="Equation.3">
                  <p:embed/>
                </p:oleObj>
              </mc:Choice>
              <mc:Fallback>
                <p:oleObj name="Equation" r:id="rId6" imgW="6756400" imgH="8382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49" y="3101430"/>
                        <a:ext cx="41465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601129" y="4052869"/>
          <a:ext cx="26781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" name="Equation" r:id="rId8" imgW="4699000" imgH="863600" progId="Equation.3">
                  <p:embed/>
                </p:oleObj>
              </mc:Choice>
              <mc:Fallback>
                <p:oleObj name="Equation" r:id="rId8" imgW="4699000" imgH="863600" progId="Equation.3">
                  <p:embed/>
                  <p:pic>
                    <p:nvPicPr>
                      <p:cNvPr id="633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29" y="4052869"/>
                        <a:ext cx="26781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loud Callout 25"/>
          <p:cNvSpPr/>
          <p:nvPr/>
        </p:nvSpPr>
        <p:spPr>
          <a:xfrm>
            <a:off x="322049" y="3602032"/>
            <a:ext cx="999052" cy="343435"/>
          </a:xfrm>
          <a:prstGeom prst="cloudCallout">
            <a:avLst>
              <a:gd name="adj1" fmla="val 70694"/>
              <a:gd name="adj2" fmla="val 6743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end-future-message-sms-email-and-tweet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49" y="2640526"/>
            <a:ext cx="442800" cy="442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3526" y="1354669"/>
            <a:ext cx="2916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/>
              </a:rPr>
              <a:t>Our proposal: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8586" y="1354669"/>
            <a:ext cx="39251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/>
              </a:rPr>
              <a:t>Original [</a:t>
            </a:r>
            <a:r>
              <a:rPr lang="en-US" sz="3200" b="1" dirty="0" err="1">
                <a:latin typeface="Calibri"/>
              </a:rPr>
              <a:t>Yedidia</a:t>
            </a:r>
            <a:r>
              <a:rPr lang="en-US" sz="3200" b="1" dirty="0">
                <a:latin typeface="Calibri"/>
              </a:rPr>
              <a:t>+]:</a:t>
            </a:r>
          </a:p>
        </p:txBody>
      </p:sp>
      <p:sp>
        <p:nvSpPr>
          <p:cNvPr id="31" name="Freeform 30"/>
          <p:cNvSpPr/>
          <p:nvPr/>
        </p:nvSpPr>
        <p:spPr>
          <a:xfrm>
            <a:off x="1676400" y="4656666"/>
            <a:ext cx="67733" cy="541867"/>
          </a:xfrm>
          <a:custGeom>
            <a:avLst/>
            <a:gdLst>
              <a:gd name="connsiteX0" fmla="*/ 67733 w 67733"/>
              <a:gd name="connsiteY0" fmla="*/ 541867 h 541867"/>
              <a:gd name="connsiteX1" fmla="*/ 0 w 67733"/>
              <a:gd name="connsiteY1" fmla="*/ 237067 h 541867"/>
              <a:gd name="connsiteX2" fmla="*/ 67733 w 67733"/>
              <a:gd name="connsiteY2" fmla="*/ 0 h 5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" h="541867">
                <a:moveTo>
                  <a:pt x="67733" y="541867"/>
                </a:moveTo>
                <a:cubicBezTo>
                  <a:pt x="33866" y="434622"/>
                  <a:pt x="0" y="327378"/>
                  <a:pt x="0" y="237067"/>
                </a:cubicBezTo>
                <a:cubicBezTo>
                  <a:pt x="0" y="146756"/>
                  <a:pt x="67733" y="0"/>
                  <a:pt x="67733" y="0"/>
                </a:cubicBezTo>
              </a:path>
            </a:pathLst>
          </a:custGeom>
          <a:ln w="34925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959600" y="4622800"/>
            <a:ext cx="143934" cy="643467"/>
          </a:xfrm>
          <a:custGeom>
            <a:avLst/>
            <a:gdLst>
              <a:gd name="connsiteX0" fmla="*/ 0 w 143934"/>
              <a:gd name="connsiteY0" fmla="*/ 643467 h 643467"/>
              <a:gd name="connsiteX1" fmla="*/ 135467 w 143934"/>
              <a:gd name="connsiteY1" fmla="*/ 254000 h 643467"/>
              <a:gd name="connsiteX2" fmla="*/ 50800 w 143934"/>
              <a:gd name="connsiteY2" fmla="*/ 0 h 64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34" h="643467">
                <a:moveTo>
                  <a:pt x="0" y="643467"/>
                </a:moveTo>
                <a:cubicBezTo>
                  <a:pt x="63500" y="502355"/>
                  <a:pt x="127000" y="361244"/>
                  <a:pt x="135467" y="254000"/>
                </a:cubicBezTo>
                <a:cubicBezTo>
                  <a:pt x="143934" y="146756"/>
                  <a:pt x="50800" y="0"/>
                  <a:pt x="50800" y="0"/>
                </a:cubicBezTo>
              </a:path>
            </a:pathLst>
          </a:custGeom>
          <a:ln w="3175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1BC287E-4FCA-6243-9848-AB0725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29C2A7C-64D1-4F40-918A-5C7DD83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E5E76-94AB-184F-8B29-FD3648B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D74AEF-3DEA-1D4C-B37F-5068B2A911C3}"/>
              </a:ext>
            </a:extLst>
          </p:cNvPr>
          <p:cNvSpPr/>
          <p:nvPr/>
        </p:nvSpPr>
        <p:spPr bwMode="auto">
          <a:xfrm rot="1806824">
            <a:off x="7026774" y="476973"/>
            <a:ext cx="2050053" cy="552752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058D12-D7DA-9249-B895-0064C0BD8960}"/>
              </a:ext>
            </a:extLst>
          </p:cNvPr>
          <p:cNvSpPr/>
          <p:nvPr/>
        </p:nvSpPr>
        <p:spPr bwMode="auto">
          <a:xfrm>
            <a:off x="4764168" y="1521570"/>
            <a:ext cx="4333766" cy="4417480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C14B2-3606-A240-B97B-F3E8E7288494}"/>
              </a:ext>
            </a:extLst>
          </p:cNvPr>
          <p:cNvSpPr txBox="1"/>
          <p:nvPr/>
        </p:nvSpPr>
        <p:spPr>
          <a:xfrm>
            <a:off x="325400" y="5558044"/>
            <a:ext cx="430438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Closed-form formula?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Convergence?</a:t>
            </a:r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D293A501-7D9F-9745-AD35-39B7C5AD4033}"/>
              </a:ext>
            </a:extLst>
          </p:cNvPr>
          <p:cNvSpPr/>
          <p:nvPr/>
        </p:nvSpPr>
        <p:spPr bwMode="auto">
          <a:xfrm>
            <a:off x="1186824" y="3109731"/>
            <a:ext cx="418036" cy="273326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8E14FC89-7AE2-0047-83E6-74A1AA05B672}"/>
              </a:ext>
            </a:extLst>
          </p:cNvPr>
          <p:cNvSpPr/>
          <p:nvPr/>
        </p:nvSpPr>
        <p:spPr bwMode="auto">
          <a:xfrm>
            <a:off x="1095364" y="4063180"/>
            <a:ext cx="418036" cy="273326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A3CAB0-DF6C-724D-A814-EEA6681966A3}"/>
              </a:ext>
            </a:extLst>
          </p:cNvPr>
          <p:cNvGrpSpPr/>
          <p:nvPr/>
        </p:nvGrpSpPr>
        <p:grpSpPr>
          <a:xfrm>
            <a:off x="285368" y="453353"/>
            <a:ext cx="1382185" cy="976345"/>
            <a:chOff x="6895121" y="4412974"/>
            <a:chExt cx="1382185" cy="97634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05D2EE1-A615-FD4B-A0DF-4F284FC04921}"/>
                </a:ext>
              </a:extLst>
            </p:cNvPr>
            <p:cNvSpPr/>
            <p:nvPr/>
          </p:nvSpPr>
          <p:spPr bwMode="auto">
            <a:xfrm>
              <a:off x="6895121" y="4412974"/>
              <a:ext cx="1382185" cy="976345"/>
            </a:xfrm>
            <a:prstGeom prst="roundRect">
              <a:avLst/>
            </a:prstGeom>
            <a:solidFill>
              <a:srgbClr val="FFD579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E5253E1-E0CD-694F-AF64-C42DEE56789E}"/>
                </a:ext>
              </a:extLst>
            </p:cNvPr>
            <p:cNvGrpSpPr/>
            <p:nvPr/>
          </p:nvGrpSpPr>
          <p:grpSpPr>
            <a:xfrm>
              <a:off x="7002255" y="4606666"/>
              <a:ext cx="1246123" cy="629593"/>
              <a:chOff x="7003143" y="5078031"/>
              <a:chExt cx="1246123" cy="62959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38D3E63-2FAD-874C-977E-165BF5384892}"/>
                  </a:ext>
                </a:extLst>
              </p:cNvPr>
              <p:cNvGrpSpPr/>
              <p:nvPr/>
            </p:nvGrpSpPr>
            <p:grpSpPr>
              <a:xfrm>
                <a:off x="7003143" y="5078031"/>
                <a:ext cx="1201114" cy="608212"/>
                <a:chOff x="7701643" y="4081081"/>
                <a:chExt cx="1201114" cy="608212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29C2182-8448-3F4C-B58B-768B806DE83C}"/>
                    </a:ext>
                  </a:extLst>
                </p:cNvPr>
                <p:cNvSpPr/>
                <p:nvPr/>
              </p:nvSpPr>
              <p:spPr bwMode="auto">
                <a:xfrm>
                  <a:off x="7932512" y="408108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125B5AF-B54E-574B-9AAD-E0332707FE15}"/>
                    </a:ext>
                  </a:extLst>
                </p:cNvPr>
                <p:cNvSpPr/>
                <p:nvPr/>
              </p:nvSpPr>
              <p:spPr bwMode="auto">
                <a:xfrm>
                  <a:off x="7701643" y="4254117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A5F4A3D-F61F-8A4D-BF56-8DFCB9E14D20}"/>
                    </a:ext>
                  </a:extLst>
                </p:cNvPr>
                <p:cNvSpPr/>
                <p:nvPr/>
              </p:nvSpPr>
              <p:spPr bwMode="auto">
                <a:xfrm>
                  <a:off x="8167630" y="425575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7FCD48F1-650A-4E40-B887-4FFE8540FE09}"/>
                    </a:ext>
                  </a:extLst>
                </p:cNvPr>
                <p:cNvSpPr/>
                <p:nvPr/>
              </p:nvSpPr>
              <p:spPr bwMode="auto">
                <a:xfrm>
                  <a:off x="7789470" y="4621965"/>
                  <a:ext cx="76200" cy="64217"/>
                </a:xfrm>
                <a:prstGeom prst="ellipse">
                  <a:avLst/>
                </a:prstGeom>
                <a:solidFill>
                  <a:schemeClr val="tx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0CA5F97-A7D8-6244-A830-BFEF16D8089F}"/>
                    </a:ext>
                  </a:extLst>
                </p:cNvPr>
                <p:cNvSpPr/>
                <p:nvPr/>
              </p:nvSpPr>
              <p:spPr bwMode="auto">
                <a:xfrm>
                  <a:off x="8094070" y="4625076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5773D8D-92E2-3144-AB65-8EECA29ABDE0}"/>
                    </a:ext>
                  </a:extLst>
                </p:cNvPr>
                <p:cNvCxnSpPr>
                  <a:cxnSpLocks/>
                  <a:stCxn id="80" idx="6"/>
                  <a:endCxn id="82" idx="1"/>
                </p:cNvCxnSpPr>
                <p:nvPr/>
              </p:nvCxnSpPr>
              <p:spPr bwMode="auto">
                <a:xfrm>
                  <a:off x="8008712" y="4113190"/>
                  <a:ext cx="170077" cy="15196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0427020-E65F-5347-9F5F-CF8531FF0798}"/>
                    </a:ext>
                  </a:extLst>
                </p:cNvPr>
                <p:cNvCxnSpPr>
                  <a:cxnSpLocks/>
                  <a:stCxn id="80" idx="5"/>
                  <a:endCxn id="84" idx="1"/>
                </p:cNvCxnSpPr>
                <p:nvPr/>
              </p:nvCxnSpPr>
              <p:spPr bwMode="auto">
                <a:xfrm>
                  <a:off x="7997553" y="4135894"/>
                  <a:ext cx="107676" cy="4985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0366CEE-B149-C84E-9224-34B15802C08A}"/>
                    </a:ext>
                  </a:extLst>
                </p:cNvPr>
                <p:cNvCxnSpPr>
                  <a:cxnSpLocks/>
                  <a:stCxn id="80" idx="3"/>
                  <a:endCxn id="83" idx="7"/>
                </p:cNvCxnSpPr>
                <p:nvPr/>
              </p:nvCxnSpPr>
              <p:spPr bwMode="auto">
                <a:xfrm flipH="1">
                  <a:off x="7854511" y="4135894"/>
                  <a:ext cx="89160" cy="49547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92CF11B-F250-9840-83CC-32E480094943}"/>
                    </a:ext>
                  </a:extLst>
                </p:cNvPr>
                <p:cNvCxnSpPr>
                  <a:cxnSpLocks/>
                  <a:stCxn id="80" idx="1"/>
                  <a:endCxn id="81" idx="7"/>
                </p:cNvCxnSpPr>
                <p:nvPr/>
              </p:nvCxnSpPr>
              <p:spPr bwMode="auto">
                <a:xfrm flipH="1">
                  <a:off x="7766684" y="4090485"/>
                  <a:ext cx="176987" cy="17303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3D71599-C6DD-3846-95A7-A6816636134B}"/>
                    </a:ext>
                  </a:extLst>
                </p:cNvPr>
                <p:cNvCxnSpPr>
                  <a:cxnSpLocks/>
                  <a:stCxn id="81" idx="6"/>
                  <a:endCxn id="82" idx="2"/>
                </p:cNvCxnSpPr>
                <p:nvPr/>
              </p:nvCxnSpPr>
              <p:spPr bwMode="auto">
                <a:xfrm>
                  <a:off x="7777843" y="4286226"/>
                  <a:ext cx="389787" cy="163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1712E7B-82A0-CE4D-A9AF-7AEFE93ED392}"/>
                    </a:ext>
                  </a:extLst>
                </p:cNvPr>
                <p:cNvCxnSpPr>
                  <a:cxnSpLocks/>
                  <a:stCxn id="82" idx="4"/>
                  <a:endCxn id="84" idx="0"/>
                </p:cNvCxnSpPr>
                <p:nvPr/>
              </p:nvCxnSpPr>
              <p:spPr bwMode="auto">
                <a:xfrm flipH="1">
                  <a:off x="8132170" y="4319968"/>
                  <a:ext cx="73560" cy="30510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E582BD3-283B-954B-B137-0778F9979F4B}"/>
                    </a:ext>
                  </a:extLst>
                </p:cNvPr>
                <p:cNvCxnSpPr>
                  <a:cxnSpLocks/>
                  <a:stCxn id="83" idx="6"/>
                  <a:endCxn id="84" idx="2"/>
                </p:cNvCxnSpPr>
                <p:nvPr/>
              </p:nvCxnSpPr>
              <p:spPr bwMode="auto">
                <a:xfrm>
                  <a:off x="7865670" y="4654074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52166A0-8418-2940-89C6-AE5A8ED63FCF}"/>
                    </a:ext>
                  </a:extLst>
                </p:cNvPr>
                <p:cNvCxnSpPr>
                  <a:cxnSpLocks/>
                  <a:stCxn id="81" idx="4"/>
                  <a:endCxn id="83" idx="0"/>
                </p:cNvCxnSpPr>
                <p:nvPr/>
              </p:nvCxnSpPr>
              <p:spPr bwMode="auto">
                <a:xfrm>
                  <a:off x="7739743" y="4318334"/>
                  <a:ext cx="87827" cy="30363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6046457-73F4-2A46-A5AA-9FA80FE7261A}"/>
                    </a:ext>
                  </a:extLst>
                </p:cNvPr>
                <p:cNvCxnSpPr>
                  <a:cxnSpLocks/>
                  <a:stCxn id="81" idx="5"/>
                  <a:endCxn id="84" idx="1"/>
                </p:cNvCxnSpPr>
                <p:nvPr/>
              </p:nvCxnSpPr>
              <p:spPr bwMode="auto">
                <a:xfrm>
                  <a:off x="7766684" y="4308930"/>
                  <a:ext cx="338545" cy="32555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1579FBF-C70C-4248-B9F1-67F686D1A95D}"/>
                    </a:ext>
                  </a:extLst>
                </p:cNvPr>
                <p:cNvCxnSpPr>
                  <a:cxnSpLocks/>
                  <a:stCxn id="82" idx="4"/>
                  <a:endCxn id="83" idx="7"/>
                </p:cNvCxnSpPr>
                <p:nvPr/>
              </p:nvCxnSpPr>
              <p:spPr bwMode="auto">
                <a:xfrm flipH="1">
                  <a:off x="7854511" y="4319968"/>
                  <a:ext cx="351219" cy="31140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E6351A2-D477-2E45-86F2-4EE97D5A36A5}"/>
                    </a:ext>
                  </a:extLst>
                </p:cNvPr>
                <p:cNvSpPr/>
                <p:nvPr/>
              </p:nvSpPr>
              <p:spPr bwMode="auto">
                <a:xfrm>
                  <a:off x="8510797" y="4254117"/>
                  <a:ext cx="79285" cy="72143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9AA683D-867F-5E44-B541-94F57C118BF6}"/>
                    </a:ext>
                  </a:extLst>
                </p:cNvPr>
                <p:cNvSpPr/>
                <p:nvPr/>
              </p:nvSpPr>
              <p:spPr bwMode="auto">
                <a:xfrm>
                  <a:off x="8835252" y="4254117"/>
                  <a:ext cx="64907" cy="72142"/>
                </a:xfrm>
                <a:prstGeom prst="ellipse">
                  <a:avLst/>
                </a:prstGeom>
                <a:solidFill>
                  <a:srgbClr val="008F00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63D4375-EF4C-F347-A7F2-FB195BEF51BB}"/>
                    </a:ext>
                  </a:extLst>
                </p:cNvPr>
                <p:cNvSpPr/>
                <p:nvPr/>
              </p:nvSpPr>
              <p:spPr bwMode="auto">
                <a:xfrm>
                  <a:off x="8521957" y="4618854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B54EBB1-BFB0-084C-B9DE-CB4DBCEAE512}"/>
                    </a:ext>
                  </a:extLst>
                </p:cNvPr>
                <p:cNvSpPr/>
                <p:nvPr/>
              </p:nvSpPr>
              <p:spPr bwMode="auto">
                <a:xfrm>
                  <a:off x="8826557" y="4621965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05A58BA-C903-4940-B6E3-D5939A3B27CE}"/>
                    </a:ext>
                  </a:extLst>
                </p:cNvPr>
                <p:cNvCxnSpPr>
                  <a:cxnSpLocks/>
                  <a:stCxn id="95" idx="6"/>
                  <a:endCxn id="96" idx="2"/>
                </p:cNvCxnSpPr>
                <p:nvPr/>
              </p:nvCxnSpPr>
              <p:spPr bwMode="auto">
                <a:xfrm flipV="1">
                  <a:off x="8590082" y="4290188"/>
                  <a:ext cx="245170" cy="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EA3EA4E-3163-9542-8B1B-E4A895F76A20}"/>
                    </a:ext>
                  </a:extLst>
                </p:cNvPr>
                <p:cNvCxnSpPr>
                  <a:cxnSpLocks/>
                  <a:stCxn id="96" idx="4"/>
                  <a:endCxn id="98" idx="0"/>
                </p:cNvCxnSpPr>
                <p:nvPr/>
              </p:nvCxnSpPr>
              <p:spPr bwMode="auto">
                <a:xfrm flipH="1">
                  <a:off x="8864657" y="4326259"/>
                  <a:ext cx="3049" cy="29570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A731AD1-0623-3249-809F-9BA97C06A3CC}"/>
                    </a:ext>
                  </a:extLst>
                </p:cNvPr>
                <p:cNvCxnSpPr>
                  <a:cxnSpLocks/>
                  <a:stCxn id="97" idx="6"/>
                  <a:endCxn id="98" idx="2"/>
                </p:cNvCxnSpPr>
                <p:nvPr/>
              </p:nvCxnSpPr>
              <p:spPr bwMode="auto">
                <a:xfrm>
                  <a:off x="8598157" y="4650963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EDCC1AF-EDDE-E54C-98F2-ED658909E260}"/>
                    </a:ext>
                  </a:extLst>
                </p:cNvPr>
                <p:cNvCxnSpPr>
                  <a:cxnSpLocks/>
                  <a:stCxn id="95" idx="4"/>
                  <a:endCxn id="97" idx="0"/>
                </p:cNvCxnSpPr>
                <p:nvPr/>
              </p:nvCxnSpPr>
              <p:spPr bwMode="auto">
                <a:xfrm>
                  <a:off x="8550440" y="4326260"/>
                  <a:ext cx="9617" cy="29259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789BBB2-AA34-F74C-859A-7B146B1EF827}"/>
                    </a:ext>
                  </a:extLst>
                </p:cNvPr>
                <p:cNvCxnSpPr>
                  <a:cxnSpLocks/>
                  <a:stCxn id="95" idx="5"/>
                  <a:endCxn id="98" idx="1"/>
                </p:cNvCxnSpPr>
                <p:nvPr/>
              </p:nvCxnSpPr>
              <p:spPr bwMode="auto">
                <a:xfrm>
                  <a:off x="8578471" y="4315695"/>
                  <a:ext cx="259245" cy="3156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E2315AB-0132-0343-9A9A-C8EC0735A245}"/>
                    </a:ext>
                  </a:extLst>
                </p:cNvPr>
                <p:cNvCxnSpPr>
                  <a:cxnSpLocks/>
                  <a:stCxn id="96" idx="3"/>
                  <a:endCxn id="97" idx="7"/>
                </p:cNvCxnSpPr>
                <p:nvPr/>
              </p:nvCxnSpPr>
              <p:spPr bwMode="auto">
                <a:xfrm flipH="1">
                  <a:off x="8586998" y="4315694"/>
                  <a:ext cx="257759" cy="31256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035498-6149-E446-BE5A-CC1CC32B52AD}"/>
                    </a:ext>
                  </a:extLst>
                </p:cNvPr>
                <p:cNvCxnSpPr>
                  <a:cxnSpLocks/>
                  <a:stCxn id="82" idx="6"/>
                  <a:endCxn id="95" idx="2"/>
                </p:cNvCxnSpPr>
                <p:nvPr/>
              </p:nvCxnSpPr>
              <p:spPr bwMode="auto">
                <a:xfrm>
                  <a:off x="8243830" y="4287860"/>
                  <a:ext cx="266967" cy="232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9DCFC17-BAD3-414F-8DCE-892D64EDC2D5}"/>
                  </a:ext>
                </a:extLst>
              </p:cNvPr>
              <p:cNvSpPr/>
              <p:nvPr/>
            </p:nvSpPr>
            <p:spPr bwMode="auto">
              <a:xfrm>
                <a:off x="8095842" y="5215057"/>
                <a:ext cx="153424" cy="163191"/>
              </a:xfrm>
              <a:prstGeom prst="ellipse">
                <a:avLst/>
              </a:prstGeom>
              <a:solidFill>
                <a:srgbClr val="008F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E7492DE-560A-824F-86CA-66248255894A}"/>
                  </a:ext>
                </a:extLst>
              </p:cNvPr>
              <p:cNvSpPr/>
              <p:nvPr/>
            </p:nvSpPr>
            <p:spPr bwMode="auto">
              <a:xfrm>
                <a:off x="7048698" y="5544433"/>
                <a:ext cx="153424" cy="163191"/>
              </a:xfrm>
              <a:prstGeom prst="ellipse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6489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2052"/>
            <a:ext cx="8229600" cy="1143000"/>
          </a:xfrm>
        </p:spPr>
        <p:txBody>
          <a:bodyPr/>
          <a:lstStyle/>
          <a:p>
            <a:r>
              <a:rPr lang="en-US" dirty="0"/>
              <a:t>BP  vs.  Linearized BP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27836" y="2201325"/>
            <a:ext cx="4262400" cy="2404037"/>
          </a:xfrm>
          <a:prstGeom prst="roundRect">
            <a:avLst>
              <a:gd name="adj" fmla="val 466"/>
            </a:avLst>
          </a:prstGeom>
          <a:solidFill>
            <a:srgbClr val="000090">
              <a:alpha val="13000"/>
            </a:srgb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90000" marR="0" lvl="0" algn="just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 is approximated by</a:t>
            </a: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lang="en-US" sz="1514" dirty="0">
              <a:solidFill>
                <a:schemeClr val="tx1"/>
              </a:solidFill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32918" y="2201325"/>
            <a:ext cx="4262400" cy="439200"/>
          </a:xfrm>
          <a:prstGeom prst="roundRect">
            <a:avLst>
              <a:gd name="adj" fmla="val 13249"/>
            </a:avLst>
          </a:prstGeom>
          <a:solidFill>
            <a:srgbClr val="000090"/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Linearized BP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30813" y="3168650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name="Equation" r:id="rId4" imgW="3505200" imgH="431800" progId="Equation.3">
                  <p:embed/>
                </p:oleObj>
              </mc:Choice>
              <mc:Fallback>
                <p:oleObj name="Equation" r:id="rId4" imgW="3505200" imgH="4318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3168650"/>
                        <a:ext cx="350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9"/>
          <p:cNvGrpSpPr/>
          <p:nvPr/>
        </p:nvGrpSpPr>
        <p:grpSpPr>
          <a:xfrm>
            <a:off x="4850068" y="3742261"/>
            <a:ext cx="3930158" cy="748460"/>
            <a:chOff x="2189496" y="2523075"/>
            <a:chExt cx="3930158" cy="748460"/>
          </a:xfrm>
        </p:grpSpPr>
        <p:sp>
          <p:nvSpPr>
            <p:cNvPr id="10" name="Rectangle 9"/>
            <p:cNvSpPr/>
            <p:nvPr/>
          </p:nvSpPr>
          <p:spPr>
            <a:xfrm>
              <a:off x="4211296" y="2523079"/>
              <a:ext cx="802800" cy="74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0  1  0</a:t>
              </a:r>
            </a:p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1  0  1</a:t>
              </a:r>
            </a:p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0  1  0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59544" y="2540012"/>
              <a:ext cx="255600" cy="73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2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ts val="12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  </a:t>
              </a:r>
            </a:p>
            <a:p>
              <a:pPr>
                <a:lnSpc>
                  <a:spcPts val="1200"/>
                </a:lnSpc>
              </a:pPr>
              <a:r>
                <a:rPr lang="en-US" sz="2400" b="1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6734" y="2540015"/>
              <a:ext cx="502920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9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   </a:t>
              </a:r>
              <a:r>
                <a:rPr lang="en-US" sz="22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ts val="1900"/>
                </a:lnSpc>
              </a:pPr>
              <a:r>
                <a:rPr lang="en-US" sz="2200" spc="-60" dirty="0">
                  <a:solidFill>
                    <a:schemeClr val="tx1"/>
                  </a:solidFill>
                </a:rPr>
                <a:t>-10</a:t>
              </a:r>
              <a:r>
                <a:rPr lang="en-US" sz="2200" spc="-60" baseline="30000" dirty="0">
                  <a:solidFill>
                    <a:schemeClr val="tx1"/>
                  </a:solidFill>
                </a:rPr>
                <a:t>-2</a:t>
              </a:r>
              <a:endParaRPr lang="en-US" sz="2200" spc="-150" baseline="30000" dirty="0">
                <a:solidFill>
                  <a:schemeClr val="tx1"/>
                </a:solidFill>
              </a:endParaRPr>
            </a:p>
            <a:p>
              <a:pPr>
                <a:lnSpc>
                  <a:spcPts val="1900"/>
                </a:lnSpc>
              </a:pPr>
              <a:r>
                <a:rPr lang="en-US" sz="2200" spc="-150" dirty="0">
                  <a:solidFill>
                    <a:schemeClr val="tx1"/>
                  </a:solidFill>
                </a:rPr>
                <a:t>  </a:t>
              </a:r>
              <a:r>
                <a:rPr lang="en-US" sz="2200" spc="-60" dirty="0">
                  <a:solidFill>
                    <a:schemeClr val="tx1"/>
                  </a:solidFill>
                </a:rPr>
                <a:t>10</a:t>
              </a:r>
              <a:r>
                <a:rPr lang="en-US" sz="2200" spc="-60" baseline="30000" dirty="0">
                  <a:solidFill>
                    <a:schemeClr val="tx1"/>
                  </a:solidFill>
                </a:rPr>
                <a:t>-2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33"/>
            <p:cNvGrpSpPr/>
            <p:nvPr/>
          </p:nvGrpSpPr>
          <p:grpSpPr>
            <a:xfrm>
              <a:off x="2189496" y="2523075"/>
              <a:ext cx="801277" cy="745059"/>
              <a:chOff x="2409625" y="2523075"/>
              <a:chExt cx="801277" cy="74505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09625" y="2523075"/>
                <a:ext cx="801275" cy="745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7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ts val="17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 1 </a:t>
                </a:r>
              </a:p>
              <a:p>
                <a:pPr>
                  <a:lnSpc>
                    <a:spcPts val="17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1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09626" y="2540015"/>
                <a:ext cx="801276" cy="72811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5"/>
            <p:cNvGrpSpPr/>
            <p:nvPr/>
          </p:nvGrpSpPr>
          <p:grpSpPr>
            <a:xfrm>
              <a:off x="3188547" y="2523079"/>
              <a:ext cx="809569" cy="745200"/>
              <a:chOff x="3137748" y="2523079"/>
              <a:chExt cx="809569" cy="745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44517" y="2523079"/>
                <a:ext cx="802800" cy="745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8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d1</a:t>
                </a:r>
              </a:p>
              <a:p>
                <a:pPr>
                  <a:lnSpc>
                    <a:spcPts val="18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d2 </a:t>
                </a:r>
              </a:p>
              <a:p>
                <a:pPr>
                  <a:lnSpc>
                    <a:spcPts val="188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d3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137748" y="2540018"/>
                <a:ext cx="801276" cy="72811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6163880" y="5075701"/>
            <a:ext cx="1653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mic Sans MS"/>
              </a:rPr>
              <a:t>linear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78" y="5075701"/>
            <a:ext cx="2897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mic Sans MS"/>
              </a:rPr>
              <a:t>non-linear</a:t>
            </a: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289421" y="2201325"/>
            <a:ext cx="4482533" cy="2404800"/>
          </a:xfrm>
          <a:prstGeom prst="roundRect">
            <a:avLst>
              <a:gd name="adj" fmla="val 466"/>
            </a:avLst>
          </a:prstGeom>
          <a:solidFill>
            <a:schemeClr val="tx1">
              <a:lumMod val="85000"/>
              <a:lumOff val="15000"/>
              <a:alpha val="22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lang="en-US" sz="1514" dirty="0">
              <a:solidFill>
                <a:schemeClr val="tx1"/>
              </a:solidFill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00" marR="0" lvl="0" algn="l" defTabSz="4572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endParaRPr kumimoji="0" lang="en-US" sz="1514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289423" y="2184393"/>
            <a:ext cx="4487614" cy="439200"/>
          </a:xfrm>
          <a:prstGeom prst="roundRect">
            <a:avLst>
              <a:gd name="adj" fmla="val 13249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009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Belief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Propagation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43449" y="3101430"/>
          <a:ext cx="4146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Equation" r:id="rId6" imgW="6756400" imgH="838200" progId="Equation.3">
                  <p:embed/>
                </p:oleObj>
              </mc:Choice>
              <mc:Fallback>
                <p:oleObj name="Equation" r:id="rId6" imgW="6756400" imgH="8382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49" y="3101430"/>
                        <a:ext cx="41465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601129" y="4052869"/>
          <a:ext cx="26781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Equation" r:id="rId8" imgW="4699000" imgH="863600" progId="Equation.3">
                  <p:embed/>
                </p:oleObj>
              </mc:Choice>
              <mc:Fallback>
                <p:oleObj name="Equation" r:id="rId8" imgW="4699000" imgH="863600" progId="Equation.3">
                  <p:embed/>
                  <p:pic>
                    <p:nvPicPr>
                      <p:cNvPr id="633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29" y="4052869"/>
                        <a:ext cx="26781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loud Callout 25"/>
          <p:cNvSpPr/>
          <p:nvPr/>
        </p:nvSpPr>
        <p:spPr>
          <a:xfrm>
            <a:off x="322049" y="3602032"/>
            <a:ext cx="999052" cy="343435"/>
          </a:xfrm>
          <a:prstGeom prst="cloudCallout">
            <a:avLst>
              <a:gd name="adj1" fmla="val 70694"/>
              <a:gd name="adj2" fmla="val 6743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end-future-message-sms-email-and-tweet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49" y="2640526"/>
            <a:ext cx="442800" cy="442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3526" y="1354669"/>
            <a:ext cx="2916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/>
              </a:rPr>
              <a:t>Our proposal: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8586" y="1354669"/>
            <a:ext cx="39251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/>
              </a:rPr>
              <a:t>Original [</a:t>
            </a:r>
            <a:r>
              <a:rPr lang="en-US" sz="3200" b="1" dirty="0" err="1">
                <a:latin typeface="Calibri"/>
              </a:rPr>
              <a:t>Yedidia</a:t>
            </a:r>
            <a:r>
              <a:rPr lang="en-US" sz="3200" b="1" dirty="0">
                <a:latin typeface="Calibri"/>
              </a:rPr>
              <a:t>+]:</a:t>
            </a:r>
          </a:p>
        </p:txBody>
      </p:sp>
      <p:sp>
        <p:nvSpPr>
          <p:cNvPr id="31" name="Freeform 30"/>
          <p:cNvSpPr/>
          <p:nvPr/>
        </p:nvSpPr>
        <p:spPr>
          <a:xfrm>
            <a:off x="1676400" y="4656666"/>
            <a:ext cx="67733" cy="541867"/>
          </a:xfrm>
          <a:custGeom>
            <a:avLst/>
            <a:gdLst>
              <a:gd name="connsiteX0" fmla="*/ 67733 w 67733"/>
              <a:gd name="connsiteY0" fmla="*/ 541867 h 541867"/>
              <a:gd name="connsiteX1" fmla="*/ 0 w 67733"/>
              <a:gd name="connsiteY1" fmla="*/ 237067 h 541867"/>
              <a:gd name="connsiteX2" fmla="*/ 67733 w 67733"/>
              <a:gd name="connsiteY2" fmla="*/ 0 h 5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" h="541867">
                <a:moveTo>
                  <a:pt x="67733" y="541867"/>
                </a:moveTo>
                <a:cubicBezTo>
                  <a:pt x="33866" y="434622"/>
                  <a:pt x="0" y="327378"/>
                  <a:pt x="0" y="237067"/>
                </a:cubicBezTo>
                <a:cubicBezTo>
                  <a:pt x="0" y="146756"/>
                  <a:pt x="67733" y="0"/>
                  <a:pt x="67733" y="0"/>
                </a:cubicBezTo>
              </a:path>
            </a:pathLst>
          </a:custGeom>
          <a:ln w="34925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959600" y="4622800"/>
            <a:ext cx="143934" cy="643467"/>
          </a:xfrm>
          <a:custGeom>
            <a:avLst/>
            <a:gdLst>
              <a:gd name="connsiteX0" fmla="*/ 0 w 143934"/>
              <a:gd name="connsiteY0" fmla="*/ 643467 h 643467"/>
              <a:gd name="connsiteX1" fmla="*/ 135467 w 143934"/>
              <a:gd name="connsiteY1" fmla="*/ 254000 h 643467"/>
              <a:gd name="connsiteX2" fmla="*/ 50800 w 143934"/>
              <a:gd name="connsiteY2" fmla="*/ 0 h 64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34" h="643467">
                <a:moveTo>
                  <a:pt x="0" y="643467"/>
                </a:moveTo>
                <a:cubicBezTo>
                  <a:pt x="63500" y="502355"/>
                  <a:pt x="127000" y="361244"/>
                  <a:pt x="135467" y="254000"/>
                </a:cubicBezTo>
                <a:cubicBezTo>
                  <a:pt x="143934" y="146756"/>
                  <a:pt x="50800" y="0"/>
                  <a:pt x="50800" y="0"/>
                </a:cubicBezTo>
              </a:path>
            </a:pathLst>
          </a:custGeom>
          <a:ln w="31750"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1BC287E-4FCA-6243-9848-AB0725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29C2A7C-64D1-4F40-918A-5C7DD83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E5E76-94AB-184F-8B29-FD3648B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D74AEF-3DEA-1D4C-B37F-5068B2A911C3}"/>
              </a:ext>
            </a:extLst>
          </p:cNvPr>
          <p:cNvSpPr/>
          <p:nvPr/>
        </p:nvSpPr>
        <p:spPr bwMode="auto">
          <a:xfrm rot="1806824">
            <a:off x="7026774" y="476973"/>
            <a:ext cx="2050053" cy="552752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79354-CC31-624B-8F16-F08F800E06FC}"/>
              </a:ext>
            </a:extLst>
          </p:cNvPr>
          <p:cNvSpPr txBox="1"/>
          <p:nvPr/>
        </p:nvSpPr>
        <p:spPr>
          <a:xfrm>
            <a:off x="325400" y="5558044"/>
            <a:ext cx="430438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Closed-form formula?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Convergence?</a:t>
            </a: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61E0AF-ADD5-FB41-85F9-203B5574A821}"/>
              </a:ext>
            </a:extLst>
          </p:cNvPr>
          <p:cNvSpPr/>
          <p:nvPr/>
        </p:nvSpPr>
        <p:spPr bwMode="auto">
          <a:xfrm>
            <a:off x="1186824" y="3109731"/>
            <a:ext cx="418036" cy="273326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27FF5CFA-DB6E-CA44-B838-DA103B3AD700}"/>
              </a:ext>
            </a:extLst>
          </p:cNvPr>
          <p:cNvSpPr/>
          <p:nvPr/>
        </p:nvSpPr>
        <p:spPr bwMode="auto">
          <a:xfrm>
            <a:off x="1095364" y="4063180"/>
            <a:ext cx="418036" cy="273326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ED718A0-FD33-974F-A8A4-3E177E176C20}"/>
              </a:ext>
            </a:extLst>
          </p:cNvPr>
          <p:cNvSpPr/>
          <p:nvPr/>
        </p:nvSpPr>
        <p:spPr bwMode="auto">
          <a:xfrm>
            <a:off x="310092" y="5981668"/>
            <a:ext cx="582074" cy="461961"/>
          </a:xfrm>
          <a:custGeom>
            <a:avLst/>
            <a:gdLst>
              <a:gd name="connsiteX0" fmla="*/ 1049 w 815691"/>
              <a:gd name="connsiteY0" fmla="*/ 301913 h 649574"/>
              <a:gd name="connsiteX1" fmla="*/ 215362 w 815691"/>
              <a:gd name="connsiteY1" fmla="*/ 644813 h 649574"/>
              <a:gd name="connsiteX2" fmla="*/ 815437 w 815691"/>
              <a:gd name="connsiteY2" fmla="*/ 1875 h 649574"/>
              <a:gd name="connsiteX3" fmla="*/ 286799 w 815691"/>
              <a:gd name="connsiteY3" fmla="*/ 444788 h 649574"/>
              <a:gd name="connsiteX4" fmla="*/ 1049 w 815691"/>
              <a:gd name="connsiteY4" fmla="*/ 301913 h 64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691" h="649574">
                <a:moveTo>
                  <a:pt x="1049" y="301913"/>
                </a:moveTo>
                <a:cubicBezTo>
                  <a:pt x="-10857" y="335251"/>
                  <a:pt x="79631" y="694819"/>
                  <a:pt x="215362" y="644813"/>
                </a:cubicBezTo>
                <a:cubicBezTo>
                  <a:pt x="351093" y="594807"/>
                  <a:pt x="803531" y="35213"/>
                  <a:pt x="815437" y="1875"/>
                </a:cubicBezTo>
                <a:cubicBezTo>
                  <a:pt x="827343" y="-31463"/>
                  <a:pt x="417768" y="390019"/>
                  <a:pt x="286799" y="444788"/>
                </a:cubicBezTo>
                <a:cubicBezTo>
                  <a:pt x="155830" y="499557"/>
                  <a:pt x="12955" y="268575"/>
                  <a:pt x="1049" y="301913"/>
                </a:cubicBezTo>
                <a:close/>
              </a:path>
            </a:pathLst>
          </a:custGeom>
          <a:solidFill>
            <a:srgbClr val="008F0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81FD45B-A687-894C-8CF3-34139A7C6311}"/>
              </a:ext>
            </a:extLst>
          </p:cNvPr>
          <p:cNvSpPr/>
          <p:nvPr/>
        </p:nvSpPr>
        <p:spPr bwMode="auto">
          <a:xfrm>
            <a:off x="331573" y="5452463"/>
            <a:ext cx="582074" cy="461961"/>
          </a:xfrm>
          <a:custGeom>
            <a:avLst/>
            <a:gdLst>
              <a:gd name="connsiteX0" fmla="*/ 1049 w 815691"/>
              <a:gd name="connsiteY0" fmla="*/ 301913 h 649574"/>
              <a:gd name="connsiteX1" fmla="*/ 215362 w 815691"/>
              <a:gd name="connsiteY1" fmla="*/ 644813 h 649574"/>
              <a:gd name="connsiteX2" fmla="*/ 815437 w 815691"/>
              <a:gd name="connsiteY2" fmla="*/ 1875 h 649574"/>
              <a:gd name="connsiteX3" fmla="*/ 286799 w 815691"/>
              <a:gd name="connsiteY3" fmla="*/ 444788 h 649574"/>
              <a:gd name="connsiteX4" fmla="*/ 1049 w 815691"/>
              <a:gd name="connsiteY4" fmla="*/ 301913 h 64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691" h="649574">
                <a:moveTo>
                  <a:pt x="1049" y="301913"/>
                </a:moveTo>
                <a:cubicBezTo>
                  <a:pt x="-10857" y="335251"/>
                  <a:pt x="79631" y="694819"/>
                  <a:pt x="215362" y="644813"/>
                </a:cubicBezTo>
                <a:cubicBezTo>
                  <a:pt x="351093" y="594807"/>
                  <a:pt x="803531" y="35213"/>
                  <a:pt x="815437" y="1875"/>
                </a:cubicBezTo>
                <a:cubicBezTo>
                  <a:pt x="827343" y="-31463"/>
                  <a:pt x="417768" y="390019"/>
                  <a:pt x="286799" y="444788"/>
                </a:cubicBezTo>
                <a:cubicBezTo>
                  <a:pt x="155830" y="499557"/>
                  <a:pt x="12955" y="268575"/>
                  <a:pt x="1049" y="301913"/>
                </a:cubicBezTo>
                <a:close/>
              </a:path>
            </a:pathLst>
          </a:custGeom>
          <a:solidFill>
            <a:srgbClr val="008F0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755B08-7D8E-7A4A-AAC1-646C79B63375}"/>
              </a:ext>
            </a:extLst>
          </p:cNvPr>
          <p:cNvGrpSpPr/>
          <p:nvPr/>
        </p:nvGrpSpPr>
        <p:grpSpPr>
          <a:xfrm>
            <a:off x="285368" y="453353"/>
            <a:ext cx="1382185" cy="976345"/>
            <a:chOff x="6895121" y="4412974"/>
            <a:chExt cx="1382185" cy="97634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6C7D7F38-F8C7-6040-8207-AF5FCB98393E}"/>
                </a:ext>
              </a:extLst>
            </p:cNvPr>
            <p:cNvSpPr/>
            <p:nvPr/>
          </p:nvSpPr>
          <p:spPr bwMode="auto">
            <a:xfrm>
              <a:off x="6895121" y="4412974"/>
              <a:ext cx="1382185" cy="976345"/>
            </a:xfrm>
            <a:prstGeom prst="roundRect">
              <a:avLst/>
            </a:prstGeom>
            <a:solidFill>
              <a:srgbClr val="FFD579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554AEE-07D8-F044-9A1B-1279C9797235}"/>
                </a:ext>
              </a:extLst>
            </p:cNvPr>
            <p:cNvGrpSpPr/>
            <p:nvPr/>
          </p:nvGrpSpPr>
          <p:grpSpPr>
            <a:xfrm>
              <a:off x="7002255" y="4606666"/>
              <a:ext cx="1246123" cy="629593"/>
              <a:chOff x="7003143" y="5078031"/>
              <a:chExt cx="1246123" cy="62959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DA7DE0D-FD96-CC4B-A1BC-EF6F335C2FEC}"/>
                  </a:ext>
                </a:extLst>
              </p:cNvPr>
              <p:cNvGrpSpPr/>
              <p:nvPr/>
            </p:nvGrpSpPr>
            <p:grpSpPr>
              <a:xfrm>
                <a:off x="7003143" y="5078031"/>
                <a:ext cx="1201114" cy="608212"/>
                <a:chOff x="7701643" y="4081081"/>
                <a:chExt cx="1201114" cy="608212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F67252A-8A64-2341-8EF9-BB9E2CBF611E}"/>
                    </a:ext>
                  </a:extLst>
                </p:cNvPr>
                <p:cNvSpPr/>
                <p:nvPr/>
              </p:nvSpPr>
              <p:spPr bwMode="auto">
                <a:xfrm>
                  <a:off x="7932512" y="408108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5B3A3124-B38A-E644-93BB-6DE3B06057F8}"/>
                    </a:ext>
                  </a:extLst>
                </p:cNvPr>
                <p:cNvSpPr/>
                <p:nvPr/>
              </p:nvSpPr>
              <p:spPr bwMode="auto">
                <a:xfrm>
                  <a:off x="7701643" y="4254117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6C5F4B85-E10E-A642-91E5-451141252C11}"/>
                    </a:ext>
                  </a:extLst>
                </p:cNvPr>
                <p:cNvSpPr/>
                <p:nvPr/>
              </p:nvSpPr>
              <p:spPr bwMode="auto">
                <a:xfrm>
                  <a:off x="8167630" y="425575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3559FFD-60B3-A346-9686-70684AEBFADF}"/>
                    </a:ext>
                  </a:extLst>
                </p:cNvPr>
                <p:cNvSpPr/>
                <p:nvPr/>
              </p:nvSpPr>
              <p:spPr bwMode="auto">
                <a:xfrm>
                  <a:off x="7789470" y="4621965"/>
                  <a:ext cx="76200" cy="64217"/>
                </a:xfrm>
                <a:prstGeom prst="ellipse">
                  <a:avLst/>
                </a:prstGeom>
                <a:solidFill>
                  <a:schemeClr val="tx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D77DA53-F1AD-534C-AC7C-576E8251DE35}"/>
                    </a:ext>
                  </a:extLst>
                </p:cNvPr>
                <p:cNvSpPr/>
                <p:nvPr/>
              </p:nvSpPr>
              <p:spPr bwMode="auto">
                <a:xfrm>
                  <a:off x="8094070" y="4625076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A4E46E62-FFC7-E944-B5BF-C7C26B446450}"/>
                    </a:ext>
                  </a:extLst>
                </p:cNvPr>
                <p:cNvCxnSpPr>
                  <a:cxnSpLocks/>
                  <a:stCxn id="110" idx="6"/>
                  <a:endCxn id="112" idx="1"/>
                </p:cNvCxnSpPr>
                <p:nvPr/>
              </p:nvCxnSpPr>
              <p:spPr bwMode="auto">
                <a:xfrm>
                  <a:off x="8008712" y="4113190"/>
                  <a:ext cx="170077" cy="15196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5E208D8-EC17-B043-94DB-241E8FE4B9DA}"/>
                    </a:ext>
                  </a:extLst>
                </p:cNvPr>
                <p:cNvCxnSpPr>
                  <a:cxnSpLocks/>
                  <a:stCxn id="110" idx="5"/>
                  <a:endCxn id="114" idx="1"/>
                </p:cNvCxnSpPr>
                <p:nvPr/>
              </p:nvCxnSpPr>
              <p:spPr bwMode="auto">
                <a:xfrm>
                  <a:off x="7997553" y="4135894"/>
                  <a:ext cx="107676" cy="4985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C6B6299-4574-0C4C-8649-B66F7C159366}"/>
                    </a:ext>
                  </a:extLst>
                </p:cNvPr>
                <p:cNvCxnSpPr>
                  <a:cxnSpLocks/>
                  <a:stCxn id="110" idx="3"/>
                  <a:endCxn id="113" idx="7"/>
                </p:cNvCxnSpPr>
                <p:nvPr/>
              </p:nvCxnSpPr>
              <p:spPr bwMode="auto">
                <a:xfrm flipH="1">
                  <a:off x="7854511" y="4135894"/>
                  <a:ext cx="89160" cy="49547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B10E5868-B418-9B4F-9BFF-7BAE06F07ECA}"/>
                    </a:ext>
                  </a:extLst>
                </p:cNvPr>
                <p:cNvCxnSpPr>
                  <a:cxnSpLocks/>
                  <a:stCxn id="110" idx="1"/>
                  <a:endCxn id="111" idx="7"/>
                </p:cNvCxnSpPr>
                <p:nvPr/>
              </p:nvCxnSpPr>
              <p:spPr bwMode="auto">
                <a:xfrm flipH="1">
                  <a:off x="7766684" y="4090485"/>
                  <a:ext cx="176987" cy="17303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C0EECA0-5575-2649-9FE0-6A08D6F6AA2E}"/>
                    </a:ext>
                  </a:extLst>
                </p:cNvPr>
                <p:cNvCxnSpPr>
                  <a:cxnSpLocks/>
                  <a:stCxn id="111" idx="6"/>
                  <a:endCxn id="112" idx="2"/>
                </p:cNvCxnSpPr>
                <p:nvPr/>
              </p:nvCxnSpPr>
              <p:spPr bwMode="auto">
                <a:xfrm>
                  <a:off x="7777843" y="4286226"/>
                  <a:ext cx="389787" cy="163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4275B24-2D78-8543-8889-F49541440A5E}"/>
                    </a:ext>
                  </a:extLst>
                </p:cNvPr>
                <p:cNvCxnSpPr>
                  <a:cxnSpLocks/>
                  <a:stCxn id="112" idx="4"/>
                  <a:endCxn id="114" idx="0"/>
                </p:cNvCxnSpPr>
                <p:nvPr/>
              </p:nvCxnSpPr>
              <p:spPr bwMode="auto">
                <a:xfrm flipH="1">
                  <a:off x="8132170" y="4319968"/>
                  <a:ext cx="73560" cy="30510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74A9916-B850-C444-A8B5-D27779893C29}"/>
                    </a:ext>
                  </a:extLst>
                </p:cNvPr>
                <p:cNvCxnSpPr>
                  <a:cxnSpLocks/>
                  <a:stCxn id="113" idx="6"/>
                  <a:endCxn id="114" idx="2"/>
                </p:cNvCxnSpPr>
                <p:nvPr/>
              </p:nvCxnSpPr>
              <p:spPr bwMode="auto">
                <a:xfrm>
                  <a:off x="7865670" y="4654074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D1D38C4-A414-D349-AD24-F3FDA43680FD}"/>
                    </a:ext>
                  </a:extLst>
                </p:cNvPr>
                <p:cNvCxnSpPr>
                  <a:cxnSpLocks/>
                  <a:stCxn id="111" idx="4"/>
                  <a:endCxn id="113" idx="0"/>
                </p:cNvCxnSpPr>
                <p:nvPr/>
              </p:nvCxnSpPr>
              <p:spPr bwMode="auto">
                <a:xfrm>
                  <a:off x="7739743" y="4318334"/>
                  <a:ext cx="87827" cy="30363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768D18F-C203-6B49-BCEB-F35E8397193B}"/>
                    </a:ext>
                  </a:extLst>
                </p:cNvPr>
                <p:cNvCxnSpPr>
                  <a:cxnSpLocks/>
                  <a:stCxn id="111" idx="5"/>
                  <a:endCxn id="114" idx="1"/>
                </p:cNvCxnSpPr>
                <p:nvPr/>
              </p:nvCxnSpPr>
              <p:spPr bwMode="auto">
                <a:xfrm>
                  <a:off x="7766684" y="4308930"/>
                  <a:ext cx="338545" cy="32555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39D32D57-46C8-F74D-9D11-04045B2EA088}"/>
                    </a:ext>
                  </a:extLst>
                </p:cNvPr>
                <p:cNvCxnSpPr>
                  <a:cxnSpLocks/>
                  <a:stCxn id="112" idx="4"/>
                  <a:endCxn id="113" idx="7"/>
                </p:cNvCxnSpPr>
                <p:nvPr/>
              </p:nvCxnSpPr>
              <p:spPr bwMode="auto">
                <a:xfrm flipH="1">
                  <a:off x="7854511" y="4319968"/>
                  <a:ext cx="351219" cy="31140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20ED797-38A1-434D-B484-B846CC48A6BF}"/>
                    </a:ext>
                  </a:extLst>
                </p:cNvPr>
                <p:cNvSpPr/>
                <p:nvPr/>
              </p:nvSpPr>
              <p:spPr bwMode="auto">
                <a:xfrm>
                  <a:off x="8510797" y="4254117"/>
                  <a:ext cx="79285" cy="72143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814459E-0E86-224B-9AC8-3AA84FFDEC38}"/>
                    </a:ext>
                  </a:extLst>
                </p:cNvPr>
                <p:cNvSpPr/>
                <p:nvPr/>
              </p:nvSpPr>
              <p:spPr bwMode="auto">
                <a:xfrm>
                  <a:off x="8835252" y="4254117"/>
                  <a:ext cx="64907" cy="72142"/>
                </a:xfrm>
                <a:prstGeom prst="ellipse">
                  <a:avLst/>
                </a:prstGeom>
                <a:solidFill>
                  <a:srgbClr val="008F00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6F443F21-9501-F144-8FF5-D1ED824BE8F5}"/>
                    </a:ext>
                  </a:extLst>
                </p:cNvPr>
                <p:cNvSpPr/>
                <p:nvPr/>
              </p:nvSpPr>
              <p:spPr bwMode="auto">
                <a:xfrm>
                  <a:off x="8521957" y="4618854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CCF63C5-D34A-0247-A73D-F58565246092}"/>
                    </a:ext>
                  </a:extLst>
                </p:cNvPr>
                <p:cNvSpPr/>
                <p:nvPr/>
              </p:nvSpPr>
              <p:spPr bwMode="auto">
                <a:xfrm>
                  <a:off x="8826557" y="4621965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071C6C78-2C61-1D4F-B10B-5AD76414C08E}"/>
                    </a:ext>
                  </a:extLst>
                </p:cNvPr>
                <p:cNvCxnSpPr>
                  <a:cxnSpLocks/>
                  <a:stCxn id="125" idx="6"/>
                  <a:endCxn id="126" idx="2"/>
                </p:cNvCxnSpPr>
                <p:nvPr/>
              </p:nvCxnSpPr>
              <p:spPr bwMode="auto">
                <a:xfrm flipV="1">
                  <a:off x="8590082" y="4290188"/>
                  <a:ext cx="245170" cy="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C35EF8CD-FE07-7344-8DCE-92AEAA58CFEF}"/>
                    </a:ext>
                  </a:extLst>
                </p:cNvPr>
                <p:cNvCxnSpPr>
                  <a:cxnSpLocks/>
                  <a:stCxn id="126" idx="4"/>
                  <a:endCxn id="128" idx="0"/>
                </p:cNvCxnSpPr>
                <p:nvPr/>
              </p:nvCxnSpPr>
              <p:spPr bwMode="auto">
                <a:xfrm flipH="1">
                  <a:off x="8864657" y="4326259"/>
                  <a:ext cx="3049" cy="29570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8042E294-433A-BD49-92DC-8CC778ECCC80}"/>
                    </a:ext>
                  </a:extLst>
                </p:cNvPr>
                <p:cNvCxnSpPr>
                  <a:cxnSpLocks/>
                  <a:stCxn id="127" idx="6"/>
                  <a:endCxn id="128" idx="2"/>
                </p:cNvCxnSpPr>
                <p:nvPr/>
              </p:nvCxnSpPr>
              <p:spPr bwMode="auto">
                <a:xfrm>
                  <a:off x="8598157" y="4650963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D490BDF-FE2E-2141-8141-6CE7F8045839}"/>
                    </a:ext>
                  </a:extLst>
                </p:cNvPr>
                <p:cNvCxnSpPr>
                  <a:cxnSpLocks/>
                  <a:stCxn id="125" idx="4"/>
                  <a:endCxn id="127" idx="0"/>
                </p:cNvCxnSpPr>
                <p:nvPr/>
              </p:nvCxnSpPr>
              <p:spPr bwMode="auto">
                <a:xfrm>
                  <a:off x="8550440" y="4326260"/>
                  <a:ext cx="9617" cy="29259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4B19A3A-454F-E74A-A664-A320DBFC6D62}"/>
                    </a:ext>
                  </a:extLst>
                </p:cNvPr>
                <p:cNvCxnSpPr>
                  <a:cxnSpLocks/>
                  <a:stCxn id="125" idx="5"/>
                  <a:endCxn id="128" idx="1"/>
                </p:cNvCxnSpPr>
                <p:nvPr/>
              </p:nvCxnSpPr>
              <p:spPr bwMode="auto">
                <a:xfrm>
                  <a:off x="8578471" y="4315695"/>
                  <a:ext cx="259245" cy="3156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A0BD2B2-8D10-B644-9F70-D18618625D67}"/>
                    </a:ext>
                  </a:extLst>
                </p:cNvPr>
                <p:cNvCxnSpPr>
                  <a:cxnSpLocks/>
                  <a:stCxn id="126" idx="3"/>
                  <a:endCxn id="127" idx="7"/>
                </p:cNvCxnSpPr>
                <p:nvPr/>
              </p:nvCxnSpPr>
              <p:spPr bwMode="auto">
                <a:xfrm flipH="1">
                  <a:off x="8586998" y="4315694"/>
                  <a:ext cx="257759" cy="31256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B7296010-60EC-C241-9457-27C174CE2088}"/>
                    </a:ext>
                  </a:extLst>
                </p:cNvPr>
                <p:cNvCxnSpPr>
                  <a:cxnSpLocks/>
                  <a:stCxn id="112" idx="6"/>
                  <a:endCxn id="125" idx="2"/>
                </p:cNvCxnSpPr>
                <p:nvPr/>
              </p:nvCxnSpPr>
              <p:spPr bwMode="auto">
                <a:xfrm>
                  <a:off x="8243830" y="4287860"/>
                  <a:ext cx="266967" cy="232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7E4F60A-C473-9148-8C73-D06901B19C32}"/>
                  </a:ext>
                </a:extLst>
              </p:cNvPr>
              <p:cNvSpPr/>
              <p:nvPr/>
            </p:nvSpPr>
            <p:spPr bwMode="auto">
              <a:xfrm>
                <a:off x="8095842" y="5215057"/>
                <a:ext cx="153424" cy="163191"/>
              </a:xfrm>
              <a:prstGeom prst="ellipse">
                <a:avLst/>
              </a:prstGeom>
              <a:solidFill>
                <a:srgbClr val="008F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51C7072-E029-644F-A0A4-A648C881CFD0}"/>
                  </a:ext>
                </a:extLst>
              </p:cNvPr>
              <p:cNvSpPr/>
              <p:nvPr/>
            </p:nvSpPr>
            <p:spPr bwMode="auto">
              <a:xfrm>
                <a:off x="7048698" y="5544433"/>
                <a:ext cx="153424" cy="163191"/>
              </a:xfrm>
              <a:prstGeom prst="ellipse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030798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25" y="609600"/>
            <a:ext cx="8203675" cy="685800"/>
          </a:xfrm>
        </p:spPr>
        <p:txBody>
          <a:bodyPr/>
          <a:lstStyle/>
          <a:p>
            <a:r>
              <a:rPr lang="en-US" dirty="0"/>
              <a:t>Problem: anomalies in ratings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116" y="1329948"/>
            <a:ext cx="4584700" cy="4365942"/>
          </a:xfrm>
        </p:spPr>
        <p:txBody>
          <a:bodyPr/>
          <a:lstStyle/>
          <a:p>
            <a:r>
              <a:rPr lang="en-US" b="1" dirty="0"/>
              <a:t>Given</a:t>
            </a:r>
            <a:r>
              <a:rPr lang="en-US" dirty="0"/>
              <a:t> a </a:t>
            </a:r>
            <a:r>
              <a:rPr lang="en-US" b="1" dirty="0"/>
              <a:t>heterogeneous </a:t>
            </a:r>
            <a:r>
              <a:rPr lang="en-US" dirty="0"/>
              <a:t>graph on users, products, sellers and positive/negative ratings with “seed labels”</a:t>
            </a:r>
          </a:p>
          <a:p>
            <a:r>
              <a:rPr lang="en-US" b="1" dirty="0"/>
              <a:t>Find</a:t>
            </a:r>
            <a:r>
              <a:rPr lang="en-US" dirty="0"/>
              <a:t> the top </a:t>
            </a:r>
            <a:r>
              <a:rPr lang="en-US" i="1" dirty="0"/>
              <a:t>k</a:t>
            </a:r>
            <a:r>
              <a:rPr lang="en-US" dirty="0"/>
              <a:t> most anomalous users, products and sellers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3D6A7A-5194-AE4C-9033-C3217359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8B831E31-EF74-0D48-8DC7-7E1F5BF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0453-E470-7F4F-B2D2-6EADCDDB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9A9DD9-543C-D44A-8B4F-564F036DD3F1}"/>
              </a:ext>
            </a:extLst>
          </p:cNvPr>
          <p:cNvGrpSpPr/>
          <p:nvPr/>
        </p:nvGrpSpPr>
        <p:grpSpPr>
          <a:xfrm>
            <a:off x="947207" y="4468250"/>
            <a:ext cx="1382185" cy="976345"/>
            <a:chOff x="6895121" y="4412974"/>
            <a:chExt cx="1382185" cy="97634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585EBF8-DA58-3F4C-887B-69B0299DF061}"/>
                </a:ext>
              </a:extLst>
            </p:cNvPr>
            <p:cNvSpPr/>
            <p:nvPr/>
          </p:nvSpPr>
          <p:spPr bwMode="auto">
            <a:xfrm>
              <a:off x="6895121" y="4412974"/>
              <a:ext cx="1382185" cy="976345"/>
            </a:xfrm>
            <a:prstGeom prst="roundRect">
              <a:avLst/>
            </a:prstGeom>
            <a:solidFill>
              <a:srgbClr val="FFD579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DD82DE0-DADE-6642-ACC3-82AC8F530789}"/>
                </a:ext>
              </a:extLst>
            </p:cNvPr>
            <p:cNvGrpSpPr/>
            <p:nvPr/>
          </p:nvGrpSpPr>
          <p:grpSpPr>
            <a:xfrm>
              <a:off x="7002255" y="4606666"/>
              <a:ext cx="1246123" cy="629593"/>
              <a:chOff x="7003143" y="5078031"/>
              <a:chExt cx="1246123" cy="62959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C8F9073-AB25-A04F-A44B-04FC92862EA6}"/>
                  </a:ext>
                </a:extLst>
              </p:cNvPr>
              <p:cNvGrpSpPr/>
              <p:nvPr/>
            </p:nvGrpSpPr>
            <p:grpSpPr>
              <a:xfrm>
                <a:off x="7003143" y="5078031"/>
                <a:ext cx="1201114" cy="608212"/>
                <a:chOff x="7701643" y="4081081"/>
                <a:chExt cx="1201114" cy="608212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EC0BB9C-40B3-6B47-B8D3-A4C38CEA2099}"/>
                    </a:ext>
                  </a:extLst>
                </p:cNvPr>
                <p:cNvSpPr/>
                <p:nvPr/>
              </p:nvSpPr>
              <p:spPr bwMode="auto">
                <a:xfrm>
                  <a:off x="7932512" y="408108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B0F23F2-9095-184A-9786-FD16E3AC7536}"/>
                    </a:ext>
                  </a:extLst>
                </p:cNvPr>
                <p:cNvSpPr/>
                <p:nvPr/>
              </p:nvSpPr>
              <p:spPr bwMode="auto">
                <a:xfrm>
                  <a:off x="7701643" y="4254117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F5B0519-7620-DD4D-8023-2F52C47980B8}"/>
                    </a:ext>
                  </a:extLst>
                </p:cNvPr>
                <p:cNvSpPr/>
                <p:nvPr/>
              </p:nvSpPr>
              <p:spPr bwMode="auto">
                <a:xfrm>
                  <a:off x="8167630" y="425575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919943D-5CAA-6940-B488-5BA3CB0B536B}"/>
                    </a:ext>
                  </a:extLst>
                </p:cNvPr>
                <p:cNvSpPr/>
                <p:nvPr/>
              </p:nvSpPr>
              <p:spPr bwMode="auto">
                <a:xfrm>
                  <a:off x="7789470" y="4621965"/>
                  <a:ext cx="76200" cy="64217"/>
                </a:xfrm>
                <a:prstGeom prst="ellipse">
                  <a:avLst/>
                </a:prstGeom>
                <a:solidFill>
                  <a:schemeClr val="tx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77C3CA8-D92E-D744-8C73-248CCC157A96}"/>
                    </a:ext>
                  </a:extLst>
                </p:cNvPr>
                <p:cNvSpPr/>
                <p:nvPr/>
              </p:nvSpPr>
              <p:spPr bwMode="auto">
                <a:xfrm>
                  <a:off x="8094070" y="4625076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7938FE6-4531-F544-9DD3-5F0340FBB368}"/>
                    </a:ext>
                  </a:extLst>
                </p:cNvPr>
                <p:cNvCxnSpPr>
                  <a:cxnSpLocks/>
                  <a:stCxn id="41" idx="6"/>
                  <a:endCxn id="43" idx="1"/>
                </p:cNvCxnSpPr>
                <p:nvPr/>
              </p:nvCxnSpPr>
              <p:spPr bwMode="auto">
                <a:xfrm>
                  <a:off x="8008712" y="4113190"/>
                  <a:ext cx="170077" cy="15196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95F9EB3-1D2B-A748-A2CE-CAAEC449E5CE}"/>
                    </a:ext>
                  </a:extLst>
                </p:cNvPr>
                <p:cNvCxnSpPr>
                  <a:cxnSpLocks/>
                  <a:stCxn id="41" idx="5"/>
                  <a:endCxn id="45" idx="1"/>
                </p:cNvCxnSpPr>
                <p:nvPr/>
              </p:nvCxnSpPr>
              <p:spPr bwMode="auto">
                <a:xfrm>
                  <a:off x="7997553" y="4135894"/>
                  <a:ext cx="107676" cy="4985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77E6066-A331-3644-B30E-BDEC1712DF03}"/>
                    </a:ext>
                  </a:extLst>
                </p:cNvPr>
                <p:cNvCxnSpPr>
                  <a:cxnSpLocks/>
                  <a:stCxn id="41" idx="3"/>
                  <a:endCxn id="44" idx="7"/>
                </p:cNvCxnSpPr>
                <p:nvPr/>
              </p:nvCxnSpPr>
              <p:spPr bwMode="auto">
                <a:xfrm flipH="1">
                  <a:off x="7854511" y="4135894"/>
                  <a:ext cx="89160" cy="49547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11F9B2-6D61-F34B-B477-8DBCEA350C50}"/>
                    </a:ext>
                  </a:extLst>
                </p:cNvPr>
                <p:cNvCxnSpPr>
                  <a:cxnSpLocks/>
                  <a:stCxn id="41" idx="1"/>
                  <a:endCxn id="42" idx="7"/>
                </p:cNvCxnSpPr>
                <p:nvPr/>
              </p:nvCxnSpPr>
              <p:spPr bwMode="auto">
                <a:xfrm flipH="1">
                  <a:off x="7766684" y="4090485"/>
                  <a:ext cx="176987" cy="17303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CF69D49-17B8-0345-B49F-6833D1BC7C6E}"/>
                    </a:ext>
                  </a:extLst>
                </p:cNvPr>
                <p:cNvCxnSpPr>
                  <a:cxnSpLocks/>
                  <a:stCxn id="42" idx="6"/>
                  <a:endCxn id="43" idx="2"/>
                </p:cNvCxnSpPr>
                <p:nvPr/>
              </p:nvCxnSpPr>
              <p:spPr bwMode="auto">
                <a:xfrm>
                  <a:off x="7777843" y="4286226"/>
                  <a:ext cx="389787" cy="163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3F80CE8-9634-7E4C-98CB-E35AD1D5D6E3}"/>
                    </a:ext>
                  </a:extLst>
                </p:cNvPr>
                <p:cNvCxnSpPr>
                  <a:cxnSpLocks/>
                  <a:stCxn id="43" idx="4"/>
                  <a:endCxn id="45" idx="0"/>
                </p:cNvCxnSpPr>
                <p:nvPr/>
              </p:nvCxnSpPr>
              <p:spPr bwMode="auto">
                <a:xfrm flipH="1">
                  <a:off x="8132170" y="4319968"/>
                  <a:ext cx="73560" cy="30510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E00065D-3DE2-D941-B723-46E349930D73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 bwMode="auto">
                <a:xfrm>
                  <a:off x="7865670" y="4654074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01BF316-5810-0A4F-893F-8E870CBAF4AC}"/>
                    </a:ext>
                  </a:extLst>
                </p:cNvPr>
                <p:cNvCxnSpPr>
                  <a:cxnSpLocks/>
                  <a:stCxn id="42" idx="4"/>
                  <a:endCxn id="44" idx="0"/>
                </p:cNvCxnSpPr>
                <p:nvPr/>
              </p:nvCxnSpPr>
              <p:spPr bwMode="auto">
                <a:xfrm>
                  <a:off x="7739743" y="4318334"/>
                  <a:ext cx="87827" cy="30363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48C0264-7F02-8F46-8D1E-02F577A5AA03}"/>
                    </a:ext>
                  </a:extLst>
                </p:cNvPr>
                <p:cNvCxnSpPr>
                  <a:cxnSpLocks/>
                  <a:stCxn id="42" idx="5"/>
                  <a:endCxn id="45" idx="1"/>
                </p:cNvCxnSpPr>
                <p:nvPr/>
              </p:nvCxnSpPr>
              <p:spPr bwMode="auto">
                <a:xfrm>
                  <a:off x="7766684" y="4308930"/>
                  <a:ext cx="338545" cy="32555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8B99DCE-A63B-F54F-923B-60BC8B1C7564}"/>
                    </a:ext>
                  </a:extLst>
                </p:cNvPr>
                <p:cNvCxnSpPr>
                  <a:cxnSpLocks/>
                  <a:stCxn id="43" idx="4"/>
                  <a:endCxn id="44" idx="7"/>
                </p:cNvCxnSpPr>
                <p:nvPr/>
              </p:nvCxnSpPr>
              <p:spPr bwMode="auto">
                <a:xfrm flipH="1">
                  <a:off x="7854511" y="4319968"/>
                  <a:ext cx="351219" cy="31140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AAEF02A-06B1-A848-9F05-8E56DA28B384}"/>
                    </a:ext>
                  </a:extLst>
                </p:cNvPr>
                <p:cNvSpPr/>
                <p:nvPr/>
              </p:nvSpPr>
              <p:spPr bwMode="auto">
                <a:xfrm>
                  <a:off x="8510797" y="4254117"/>
                  <a:ext cx="79285" cy="72143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A23A80-B982-E64F-B54E-DB3DFD3F6D7A}"/>
                    </a:ext>
                  </a:extLst>
                </p:cNvPr>
                <p:cNvSpPr/>
                <p:nvPr/>
              </p:nvSpPr>
              <p:spPr bwMode="auto">
                <a:xfrm>
                  <a:off x="8835252" y="4254117"/>
                  <a:ext cx="64907" cy="72142"/>
                </a:xfrm>
                <a:prstGeom prst="ellipse">
                  <a:avLst/>
                </a:prstGeom>
                <a:solidFill>
                  <a:srgbClr val="008F00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8932CF6-D2A1-C34A-86FC-1C7AD99096EB}"/>
                    </a:ext>
                  </a:extLst>
                </p:cNvPr>
                <p:cNvSpPr/>
                <p:nvPr/>
              </p:nvSpPr>
              <p:spPr bwMode="auto">
                <a:xfrm>
                  <a:off x="8521957" y="4618854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916A8A2-7FC2-BE4D-BC52-5892B1EF2969}"/>
                    </a:ext>
                  </a:extLst>
                </p:cNvPr>
                <p:cNvSpPr/>
                <p:nvPr/>
              </p:nvSpPr>
              <p:spPr bwMode="auto">
                <a:xfrm>
                  <a:off x="8826557" y="4621965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442DCB0-AB39-1942-8733-DE8BD9B332F4}"/>
                    </a:ext>
                  </a:extLst>
                </p:cNvPr>
                <p:cNvCxnSpPr>
                  <a:cxnSpLocks/>
                  <a:stCxn id="84" idx="6"/>
                  <a:endCxn id="85" idx="2"/>
                </p:cNvCxnSpPr>
                <p:nvPr/>
              </p:nvCxnSpPr>
              <p:spPr bwMode="auto">
                <a:xfrm flipV="1">
                  <a:off x="8590082" y="4290188"/>
                  <a:ext cx="245170" cy="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BA76CA6-ABF1-3B4D-818C-0F2373C0921E}"/>
                    </a:ext>
                  </a:extLst>
                </p:cNvPr>
                <p:cNvCxnSpPr>
                  <a:cxnSpLocks/>
                  <a:stCxn id="85" idx="4"/>
                  <a:endCxn id="87" idx="0"/>
                </p:cNvCxnSpPr>
                <p:nvPr/>
              </p:nvCxnSpPr>
              <p:spPr bwMode="auto">
                <a:xfrm flipH="1">
                  <a:off x="8864657" y="4326259"/>
                  <a:ext cx="3049" cy="29570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E9EE9DB-7830-754F-A445-51EF9F43258B}"/>
                    </a:ext>
                  </a:extLst>
                </p:cNvPr>
                <p:cNvCxnSpPr>
                  <a:cxnSpLocks/>
                  <a:stCxn id="86" idx="6"/>
                  <a:endCxn id="87" idx="2"/>
                </p:cNvCxnSpPr>
                <p:nvPr/>
              </p:nvCxnSpPr>
              <p:spPr bwMode="auto">
                <a:xfrm>
                  <a:off x="8598157" y="4650963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FF82F3B-405D-E847-B6D6-6B36B5DF845F}"/>
                    </a:ext>
                  </a:extLst>
                </p:cNvPr>
                <p:cNvCxnSpPr>
                  <a:cxnSpLocks/>
                  <a:stCxn id="84" idx="4"/>
                  <a:endCxn id="86" idx="0"/>
                </p:cNvCxnSpPr>
                <p:nvPr/>
              </p:nvCxnSpPr>
              <p:spPr bwMode="auto">
                <a:xfrm>
                  <a:off x="8550440" y="4326260"/>
                  <a:ext cx="9617" cy="29259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0007FBA-BB13-FA4B-ACD6-255150E2A1D5}"/>
                    </a:ext>
                  </a:extLst>
                </p:cNvPr>
                <p:cNvCxnSpPr>
                  <a:cxnSpLocks/>
                  <a:stCxn id="84" idx="5"/>
                  <a:endCxn id="87" idx="1"/>
                </p:cNvCxnSpPr>
                <p:nvPr/>
              </p:nvCxnSpPr>
              <p:spPr bwMode="auto">
                <a:xfrm>
                  <a:off x="8578471" y="4315695"/>
                  <a:ext cx="259245" cy="3156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1E84639-E453-2149-83A0-0BF35EAD3FC4}"/>
                    </a:ext>
                  </a:extLst>
                </p:cNvPr>
                <p:cNvCxnSpPr>
                  <a:cxnSpLocks/>
                  <a:stCxn id="85" idx="3"/>
                  <a:endCxn id="86" idx="7"/>
                </p:cNvCxnSpPr>
                <p:nvPr/>
              </p:nvCxnSpPr>
              <p:spPr bwMode="auto">
                <a:xfrm flipH="1">
                  <a:off x="8586998" y="4315694"/>
                  <a:ext cx="257759" cy="31256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84FDADB-CE0F-DC47-9989-94D76290C1FC}"/>
                    </a:ext>
                  </a:extLst>
                </p:cNvPr>
                <p:cNvCxnSpPr>
                  <a:cxnSpLocks/>
                  <a:stCxn id="43" idx="6"/>
                  <a:endCxn id="84" idx="2"/>
                </p:cNvCxnSpPr>
                <p:nvPr/>
              </p:nvCxnSpPr>
              <p:spPr bwMode="auto">
                <a:xfrm>
                  <a:off x="8243830" y="4287860"/>
                  <a:ext cx="266967" cy="232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E97EB3-2D52-9E41-9B8C-C6117F76A6FC}"/>
                  </a:ext>
                </a:extLst>
              </p:cNvPr>
              <p:cNvSpPr/>
              <p:nvPr/>
            </p:nvSpPr>
            <p:spPr bwMode="auto">
              <a:xfrm>
                <a:off x="8095842" y="5215057"/>
                <a:ext cx="153424" cy="163191"/>
              </a:xfrm>
              <a:prstGeom prst="ellipse">
                <a:avLst/>
              </a:prstGeom>
              <a:solidFill>
                <a:srgbClr val="008F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E16B628-0155-7346-8AB7-ED4DBD1E37B5}"/>
                  </a:ext>
                </a:extLst>
              </p:cNvPr>
              <p:cNvSpPr/>
              <p:nvPr/>
            </p:nvSpPr>
            <p:spPr bwMode="auto">
              <a:xfrm>
                <a:off x="7048698" y="5544433"/>
                <a:ext cx="153424" cy="163191"/>
              </a:xfrm>
              <a:prstGeom prst="ellipse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AFDB4B-C6FD-C746-B4A1-4FFD987E8EBC}"/>
              </a:ext>
            </a:extLst>
          </p:cNvPr>
          <p:cNvGrpSpPr>
            <a:grpSpLocks noChangeAspect="1"/>
          </p:cNvGrpSpPr>
          <p:nvPr/>
        </p:nvGrpSpPr>
        <p:grpSpPr>
          <a:xfrm>
            <a:off x="737531" y="1820229"/>
            <a:ext cx="2819017" cy="2368775"/>
            <a:chOff x="1811426" y="1758317"/>
            <a:chExt cx="3373699" cy="2834866"/>
          </a:xfrm>
        </p:grpSpPr>
        <p:pic>
          <p:nvPicPr>
            <p:cNvPr id="53" name="Graphic 52" descr="Male profile">
              <a:extLst>
                <a:ext uri="{FF2B5EF4-FFF2-40B4-BE49-F238E27FC236}">
                  <a16:creationId xmlns:a16="http://schemas.microsoft.com/office/drawing/2014/main" id="{807F0AAF-504A-6043-8D07-DD038EE7E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6989" y="2394659"/>
              <a:ext cx="588953" cy="588953"/>
            </a:xfrm>
            <a:prstGeom prst="rect">
              <a:avLst/>
            </a:prstGeom>
          </p:spPr>
        </p:pic>
        <p:pic>
          <p:nvPicPr>
            <p:cNvPr id="54" name="Graphic 53" descr="Female Profile">
              <a:extLst>
                <a:ext uri="{FF2B5EF4-FFF2-40B4-BE49-F238E27FC236}">
                  <a16:creationId xmlns:a16="http://schemas.microsoft.com/office/drawing/2014/main" id="{6375FB2D-B1DC-1C4A-9E94-57673DB6F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6988" y="3088736"/>
              <a:ext cx="588953" cy="588953"/>
            </a:xfrm>
            <a:prstGeom prst="rect">
              <a:avLst/>
            </a:prstGeom>
          </p:spPr>
        </p:pic>
        <p:pic>
          <p:nvPicPr>
            <p:cNvPr id="55" name="Graphic 54" descr="Box">
              <a:extLst>
                <a:ext uri="{FF2B5EF4-FFF2-40B4-BE49-F238E27FC236}">
                  <a16:creationId xmlns:a16="http://schemas.microsoft.com/office/drawing/2014/main" id="{81BB49F7-5C7C-374F-A6E6-AF4DCCBB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69923" y="4004229"/>
              <a:ext cx="588954" cy="588954"/>
            </a:xfrm>
            <a:prstGeom prst="rect">
              <a:avLst/>
            </a:prstGeom>
          </p:spPr>
        </p:pic>
        <p:pic>
          <p:nvPicPr>
            <p:cNvPr id="56" name="Graphic 55" descr="Factory">
              <a:extLst>
                <a:ext uri="{FF2B5EF4-FFF2-40B4-BE49-F238E27FC236}">
                  <a16:creationId xmlns:a16="http://schemas.microsoft.com/office/drawing/2014/main" id="{B8AD53DF-78C5-5B43-83BD-0F74CCDC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9325" y="2402936"/>
              <a:ext cx="685800" cy="685800"/>
            </a:xfrm>
            <a:prstGeom prst="rect">
              <a:avLst/>
            </a:prstGeom>
          </p:spPr>
        </p:pic>
        <p:pic>
          <p:nvPicPr>
            <p:cNvPr id="57" name="Graphic 56" descr="Box">
              <a:extLst>
                <a:ext uri="{FF2B5EF4-FFF2-40B4-BE49-F238E27FC236}">
                  <a16:creationId xmlns:a16="http://schemas.microsoft.com/office/drawing/2014/main" id="{22493275-A891-C84F-BA02-36797BECB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69923" y="3209914"/>
              <a:ext cx="588954" cy="588954"/>
            </a:xfrm>
            <a:prstGeom prst="rect">
              <a:avLst/>
            </a:prstGeom>
          </p:spPr>
        </p:pic>
        <p:pic>
          <p:nvPicPr>
            <p:cNvPr id="58" name="Graphic 57" descr="Factory">
              <a:extLst>
                <a:ext uri="{FF2B5EF4-FFF2-40B4-BE49-F238E27FC236}">
                  <a16:creationId xmlns:a16="http://schemas.microsoft.com/office/drawing/2014/main" id="{EB23F6FA-F897-D24F-8949-97344816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99325" y="3644286"/>
              <a:ext cx="685800" cy="685800"/>
            </a:xfrm>
            <a:prstGeom prst="rect">
              <a:avLst/>
            </a:prstGeom>
          </p:spPr>
        </p:pic>
        <p:pic>
          <p:nvPicPr>
            <p:cNvPr id="59" name="Graphic 58" descr="Box">
              <a:extLst>
                <a:ext uri="{FF2B5EF4-FFF2-40B4-BE49-F238E27FC236}">
                  <a16:creationId xmlns:a16="http://schemas.microsoft.com/office/drawing/2014/main" id="{32E1405A-0309-3342-9C38-F6F58D5F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69923" y="2415599"/>
              <a:ext cx="588954" cy="588954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1A9B87-429D-7C49-BED2-83541F009728}"/>
                </a:ext>
              </a:extLst>
            </p:cNvPr>
            <p:cNvCxnSpPr>
              <a:stCxn id="53" idx="3"/>
              <a:endCxn id="59" idx="1"/>
            </p:cNvCxnSpPr>
            <p:nvPr/>
          </p:nvCxnSpPr>
          <p:spPr>
            <a:xfrm>
              <a:off x="2415942" y="2689136"/>
              <a:ext cx="953981" cy="20940"/>
            </a:xfrm>
            <a:prstGeom prst="line">
              <a:avLst/>
            </a:prstGeom>
            <a:noFill/>
            <a:ln w="25400" cap="flat">
              <a:solidFill>
                <a:srgbClr val="4E8F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61" name="Graphic 60" descr="Thumbs up sign">
              <a:extLst>
                <a:ext uri="{FF2B5EF4-FFF2-40B4-BE49-F238E27FC236}">
                  <a16:creationId xmlns:a16="http://schemas.microsoft.com/office/drawing/2014/main" id="{B2E0C171-E02C-C449-AE9D-954757A8D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26113" y="2385347"/>
              <a:ext cx="298088" cy="298088"/>
            </a:xfrm>
            <a:prstGeom prst="rect">
              <a:avLst/>
            </a:prstGeom>
          </p:spPr>
        </p:pic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394C2B8C-D331-6242-A510-B56FB11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1426" y="3782813"/>
              <a:ext cx="588953" cy="588953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E04527-2B03-434F-8EDA-8AB31E467C4B}"/>
                </a:ext>
              </a:extLst>
            </p:cNvPr>
            <p:cNvCxnSpPr>
              <a:stCxn id="53" idx="3"/>
              <a:endCxn id="57" idx="1"/>
            </p:cNvCxnSpPr>
            <p:nvPr/>
          </p:nvCxnSpPr>
          <p:spPr>
            <a:xfrm>
              <a:off x="2415942" y="2689136"/>
              <a:ext cx="953981" cy="815255"/>
            </a:xfrm>
            <a:prstGeom prst="line">
              <a:avLst/>
            </a:prstGeom>
            <a:noFill/>
            <a:ln w="25400" cap="flat">
              <a:solidFill>
                <a:srgbClr val="4E8F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5F42D-CE21-B248-8402-4CE153083BFF}"/>
                </a:ext>
              </a:extLst>
            </p:cNvPr>
            <p:cNvCxnSpPr>
              <a:stCxn id="54" idx="3"/>
              <a:endCxn id="57" idx="1"/>
            </p:cNvCxnSpPr>
            <p:nvPr/>
          </p:nvCxnSpPr>
          <p:spPr>
            <a:xfrm>
              <a:off x="2415941" y="3383213"/>
              <a:ext cx="953982" cy="121178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59A3FD-FE86-8741-9825-F7A71915F08B}"/>
                </a:ext>
              </a:extLst>
            </p:cNvPr>
            <p:cNvCxnSpPr>
              <a:stCxn id="62" idx="3"/>
              <a:endCxn id="57" idx="1"/>
            </p:cNvCxnSpPr>
            <p:nvPr/>
          </p:nvCxnSpPr>
          <p:spPr>
            <a:xfrm flipV="1">
              <a:off x="2400379" y="3504391"/>
              <a:ext cx="969544" cy="57289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3C28D8-3BB3-F249-8C79-C5388C0AF816}"/>
                </a:ext>
              </a:extLst>
            </p:cNvPr>
            <p:cNvCxnSpPr>
              <a:stCxn id="62" idx="3"/>
              <a:endCxn id="55" idx="1"/>
            </p:cNvCxnSpPr>
            <p:nvPr/>
          </p:nvCxnSpPr>
          <p:spPr>
            <a:xfrm>
              <a:off x="2400379" y="4077290"/>
              <a:ext cx="969544" cy="22141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67" name="Graphic 66" descr="Thumbs up sign">
              <a:extLst>
                <a:ext uri="{FF2B5EF4-FFF2-40B4-BE49-F238E27FC236}">
                  <a16:creationId xmlns:a16="http://schemas.microsoft.com/office/drawing/2014/main" id="{140BEB19-3036-134C-9B1A-A601D5DF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V="1">
              <a:off x="2528025" y="3405050"/>
              <a:ext cx="298088" cy="366850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103023A-3A8B-2B4D-8466-B747D3C71184}"/>
                </a:ext>
              </a:extLst>
            </p:cNvPr>
            <p:cNvCxnSpPr>
              <a:stCxn id="56" idx="1"/>
              <a:endCxn id="59" idx="3"/>
            </p:cNvCxnSpPr>
            <p:nvPr/>
          </p:nvCxnSpPr>
          <p:spPr>
            <a:xfrm flipH="1" flipV="1">
              <a:off x="3958877" y="2710076"/>
              <a:ext cx="540448" cy="357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DF203F-FC4B-324F-9F31-AB471BBEDAD2}"/>
                </a:ext>
              </a:extLst>
            </p:cNvPr>
            <p:cNvCxnSpPr>
              <a:stCxn id="58" idx="1"/>
              <a:endCxn id="57" idx="3"/>
            </p:cNvCxnSpPr>
            <p:nvPr/>
          </p:nvCxnSpPr>
          <p:spPr>
            <a:xfrm flipH="1" flipV="1">
              <a:off x="3958877" y="3504391"/>
              <a:ext cx="540448" cy="4827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4C2A27-24EF-F141-9207-AC91853DD7AD}"/>
                </a:ext>
              </a:extLst>
            </p:cNvPr>
            <p:cNvCxnSpPr>
              <a:stCxn id="58" idx="1"/>
              <a:endCxn id="55" idx="3"/>
            </p:cNvCxnSpPr>
            <p:nvPr/>
          </p:nvCxnSpPr>
          <p:spPr>
            <a:xfrm flipH="1">
              <a:off x="3958877" y="3987186"/>
              <a:ext cx="540448" cy="311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B7F3FEC-5E21-FB4C-AB95-EA578487BF8B}"/>
                </a:ext>
              </a:extLst>
            </p:cNvPr>
            <p:cNvSpPr/>
            <p:nvPr/>
          </p:nvSpPr>
          <p:spPr>
            <a:xfrm>
              <a:off x="2414427" y="1921176"/>
              <a:ext cx="2095928" cy="791202"/>
            </a:xfrm>
            <a:custGeom>
              <a:avLst/>
              <a:gdLst>
                <a:gd name="connsiteX0" fmla="*/ 0 w 2095928"/>
                <a:gd name="connsiteY0" fmla="*/ 750105 h 791202"/>
                <a:gd name="connsiteX1" fmla="*/ 873303 w 2095928"/>
                <a:gd name="connsiteY1" fmla="*/ 91 h 791202"/>
                <a:gd name="connsiteX2" fmla="*/ 2095928 w 2095928"/>
                <a:gd name="connsiteY2" fmla="*/ 791202 h 7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928" h="791202">
                  <a:moveTo>
                    <a:pt x="0" y="750105"/>
                  </a:moveTo>
                  <a:cubicBezTo>
                    <a:pt x="261991" y="371673"/>
                    <a:pt x="523982" y="-6758"/>
                    <a:pt x="873303" y="91"/>
                  </a:cubicBezTo>
                  <a:cubicBezTo>
                    <a:pt x="1222624" y="6940"/>
                    <a:pt x="1659276" y="399071"/>
                    <a:pt x="2095928" y="791202"/>
                  </a:cubicBezTo>
                </a:path>
              </a:pathLst>
            </a:custGeom>
            <a:noFill/>
            <a:ln w="25400" cap="flat" cmpd="dbl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CDBD64-10B4-FF41-9CE3-B8F3CB9EFB31}"/>
                </a:ext>
              </a:extLst>
            </p:cNvPr>
            <p:cNvSpPr txBox="1"/>
            <p:nvPr/>
          </p:nvSpPr>
          <p:spPr>
            <a:xfrm>
              <a:off x="3700972" y="1758317"/>
              <a:ext cx="321561" cy="507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uFillTx/>
                  <a:latin typeface="+mj-lt"/>
                  <a:ea typeface="+mj-ea"/>
                  <a:cs typeface="+mj-cs"/>
                  <a:sym typeface="Times New Roman"/>
                </a:rPr>
                <a:t>+</a:t>
              </a:r>
              <a:endParaRPr kumimoji="0" lang="en-US" sz="2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B3B6146-3B66-4949-83B4-D0036A38667F}"/>
              </a:ext>
            </a:extLst>
          </p:cNvPr>
          <p:cNvSpPr txBox="1"/>
          <p:nvPr/>
        </p:nvSpPr>
        <p:spPr>
          <a:xfrm>
            <a:off x="0" y="5559056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Dhivya Eswaran, Stephan </a:t>
            </a:r>
            <a:r>
              <a:rPr lang="en-US" dirty="0" err="1">
                <a:solidFill>
                  <a:schemeClr val="bg1"/>
                </a:solidFill>
              </a:rPr>
              <a:t>Günnemann</a:t>
            </a:r>
            <a:r>
              <a:rPr lang="en-US" dirty="0">
                <a:solidFill>
                  <a:schemeClr val="bg1"/>
                </a:solidFill>
              </a:rPr>
              <a:t>, Christos Faloutsos, Disha </a:t>
            </a:r>
            <a:r>
              <a:rPr lang="en-US" dirty="0" err="1">
                <a:solidFill>
                  <a:schemeClr val="bg1"/>
                </a:solidFill>
              </a:rPr>
              <a:t>Makhija</a:t>
            </a:r>
            <a:r>
              <a:rPr lang="en-US" dirty="0">
                <a:solidFill>
                  <a:schemeClr val="bg1"/>
                </a:solidFill>
              </a:rPr>
              <a:t>, Mohit Kumar, “</a:t>
            </a:r>
            <a:r>
              <a:rPr lang="en-US" i="1" dirty="0" err="1">
                <a:solidFill>
                  <a:schemeClr val="bg1"/>
                </a:solidFill>
              </a:rPr>
              <a:t>ZooBP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Belief Propagation for Heterogeneous Networks”, VLDB 2017</a:t>
            </a:r>
          </a:p>
        </p:txBody>
      </p:sp>
    </p:spTree>
    <p:extLst>
      <p:ext uri="{BB962C8B-B14F-4D97-AF65-F5344CB8AC3E}">
        <p14:creationId xmlns:p14="http://schemas.microsoft.com/office/powerpoint/2010/main" val="3191785284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25" y="609600"/>
            <a:ext cx="8203675" cy="685800"/>
          </a:xfrm>
        </p:spPr>
        <p:txBody>
          <a:bodyPr/>
          <a:lstStyle/>
          <a:p>
            <a:r>
              <a:rPr lang="en-US" dirty="0"/>
              <a:t>Problem: anomalies in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116" y="1329948"/>
            <a:ext cx="4584700" cy="4365942"/>
          </a:xfrm>
        </p:spPr>
        <p:txBody>
          <a:bodyPr/>
          <a:lstStyle/>
          <a:p>
            <a:r>
              <a:rPr lang="en-US" b="1" dirty="0"/>
              <a:t>Given</a:t>
            </a:r>
            <a:r>
              <a:rPr lang="en-US" dirty="0"/>
              <a:t> a </a:t>
            </a:r>
            <a:r>
              <a:rPr lang="en-US" b="1" dirty="0"/>
              <a:t>heterogeneous </a:t>
            </a:r>
            <a:r>
              <a:rPr lang="en-US" dirty="0"/>
              <a:t>graph on users, products, sellers and positive/negative ratings with “seed labels”</a:t>
            </a:r>
          </a:p>
          <a:p>
            <a:r>
              <a:rPr lang="en-US" b="1" dirty="0"/>
              <a:t>Find</a:t>
            </a:r>
            <a:r>
              <a:rPr lang="en-US" dirty="0"/>
              <a:t> the top </a:t>
            </a:r>
            <a:r>
              <a:rPr lang="en-US" i="1" dirty="0"/>
              <a:t>k</a:t>
            </a:r>
            <a:r>
              <a:rPr lang="en-US" dirty="0"/>
              <a:t> most anomalous users, products and sellers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3D6A7A-5194-AE4C-9033-C3217359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8B831E31-EF74-0D48-8DC7-7E1F5BF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0453-E470-7F4F-B2D2-6EADCDDB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AFDB4B-C6FD-C746-B4A1-4FFD987E8EBC}"/>
              </a:ext>
            </a:extLst>
          </p:cNvPr>
          <p:cNvGrpSpPr>
            <a:grpSpLocks noChangeAspect="1"/>
          </p:cNvGrpSpPr>
          <p:nvPr/>
        </p:nvGrpSpPr>
        <p:grpSpPr>
          <a:xfrm>
            <a:off x="737531" y="1820229"/>
            <a:ext cx="2819017" cy="2368775"/>
            <a:chOff x="1811426" y="1758317"/>
            <a:chExt cx="3373699" cy="2834866"/>
          </a:xfrm>
        </p:grpSpPr>
        <p:pic>
          <p:nvPicPr>
            <p:cNvPr id="53" name="Graphic 52" descr="Male profile">
              <a:extLst>
                <a:ext uri="{FF2B5EF4-FFF2-40B4-BE49-F238E27FC236}">
                  <a16:creationId xmlns:a16="http://schemas.microsoft.com/office/drawing/2014/main" id="{807F0AAF-504A-6043-8D07-DD038EE7E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6989" y="2394659"/>
              <a:ext cx="588953" cy="588953"/>
            </a:xfrm>
            <a:prstGeom prst="rect">
              <a:avLst/>
            </a:prstGeom>
          </p:spPr>
        </p:pic>
        <p:pic>
          <p:nvPicPr>
            <p:cNvPr id="54" name="Graphic 53" descr="Female Profile">
              <a:extLst>
                <a:ext uri="{FF2B5EF4-FFF2-40B4-BE49-F238E27FC236}">
                  <a16:creationId xmlns:a16="http://schemas.microsoft.com/office/drawing/2014/main" id="{6375FB2D-B1DC-1C4A-9E94-57673DB6F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6988" y="3088736"/>
              <a:ext cx="588953" cy="588953"/>
            </a:xfrm>
            <a:prstGeom prst="rect">
              <a:avLst/>
            </a:prstGeom>
          </p:spPr>
        </p:pic>
        <p:pic>
          <p:nvPicPr>
            <p:cNvPr id="55" name="Graphic 54" descr="Box">
              <a:extLst>
                <a:ext uri="{FF2B5EF4-FFF2-40B4-BE49-F238E27FC236}">
                  <a16:creationId xmlns:a16="http://schemas.microsoft.com/office/drawing/2014/main" id="{81BB49F7-5C7C-374F-A6E6-AF4DCCBB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69923" y="4004229"/>
              <a:ext cx="588954" cy="588954"/>
            </a:xfrm>
            <a:prstGeom prst="rect">
              <a:avLst/>
            </a:prstGeom>
          </p:spPr>
        </p:pic>
        <p:pic>
          <p:nvPicPr>
            <p:cNvPr id="56" name="Graphic 55" descr="Factory">
              <a:extLst>
                <a:ext uri="{FF2B5EF4-FFF2-40B4-BE49-F238E27FC236}">
                  <a16:creationId xmlns:a16="http://schemas.microsoft.com/office/drawing/2014/main" id="{B8AD53DF-78C5-5B43-83BD-0F74CCDC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9325" y="2402936"/>
              <a:ext cx="685800" cy="685800"/>
            </a:xfrm>
            <a:prstGeom prst="rect">
              <a:avLst/>
            </a:prstGeom>
          </p:spPr>
        </p:pic>
        <p:pic>
          <p:nvPicPr>
            <p:cNvPr id="57" name="Graphic 56" descr="Box">
              <a:extLst>
                <a:ext uri="{FF2B5EF4-FFF2-40B4-BE49-F238E27FC236}">
                  <a16:creationId xmlns:a16="http://schemas.microsoft.com/office/drawing/2014/main" id="{22493275-A891-C84F-BA02-36797BECB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69923" y="3209914"/>
              <a:ext cx="588954" cy="588954"/>
            </a:xfrm>
            <a:prstGeom prst="rect">
              <a:avLst/>
            </a:prstGeom>
          </p:spPr>
        </p:pic>
        <p:pic>
          <p:nvPicPr>
            <p:cNvPr id="58" name="Graphic 57" descr="Factory">
              <a:extLst>
                <a:ext uri="{FF2B5EF4-FFF2-40B4-BE49-F238E27FC236}">
                  <a16:creationId xmlns:a16="http://schemas.microsoft.com/office/drawing/2014/main" id="{EB23F6FA-F897-D24F-8949-97344816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99325" y="3644286"/>
              <a:ext cx="685800" cy="685800"/>
            </a:xfrm>
            <a:prstGeom prst="rect">
              <a:avLst/>
            </a:prstGeom>
          </p:spPr>
        </p:pic>
        <p:pic>
          <p:nvPicPr>
            <p:cNvPr id="59" name="Graphic 58" descr="Box">
              <a:extLst>
                <a:ext uri="{FF2B5EF4-FFF2-40B4-BE49-F238E27FC236}">
                  <a16:creationId xmlns:a16="http://schemas.microsoft.com/office/drawing/2014/main" id="{32E1405A-0309-3342-9C38-F6F58D5F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69923" y="2415599"/>
              <a:ext cx="588954" cy="588954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1A9B87-429D-7C49-BED2-83541F009728}"/>
                </a:ext>
              </a:extLst>
            </p:cNvPr>
            <p:cNvCxnSpPr>
              <a:stCxn id="53" idx="3"/>
              <a:endCxn id="59" idx="1"/>
            </p:cNvCxnSpPr>
            <p:nvPr/>
          </p:nvCxnSpPr>
          <p:spPr>
            <a:xfrm>
              <a:off x="2415942" y="2689136"/>
              <a:ext cx="953981" cy="20940"/>
            </a:xfrm>
            <a:prstGeom prst="line">
              <a:avLst/>
            </a:prstGeom>
            <a:noFill/>
            <a:ln w="25400" cap="flat">
              <a:solidFill>
                <a:srgbClr val="4E8F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61" name="Graphic 60" descr="Thumbs up sign">
              <a:extLst>
                <a:ext uri="{FF2B5EF4-FFF2-40B4-BE49-F238E27FC236}">
                  <a16:creationId xmlns:a16="http://schemas.microsoft.com/office/drawing/2014/main" id="{B2E0C171-E02C-C449-AE9D-954757A8D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26113" y="2385347"/>
              <a:ext cx="298088" cy="298088"/>
            </a:xfrm>
            <a:prstGeom prst="rect">
              <a:avLst/>
            </a:prstGeom>
          </p:spPr>
        </p:pic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394C2B8C-D331-6242-A510-B56FB11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1426" y="3782813"/>
              <a:ext cx="588953" cy="588953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E04527-2B03-434F-8EDA-8AB31E467C4B}"/>
                </a:ext>
              </a:extLst>
            </p:cNvPr>
            <p:cNvCxnSpPr>
              <a:stCxn id="53" idx="3"/>
              <a:endCxn id="57" idx="1"/>
            </p:cNvCxnSpPr>
            <p:nvPr/>
          </p:nvCxnSpPr>
          <p:spPr>
            <a:xfrm>
              <a:off x="2415942" y="2689136"/>
              <a:ext cx="953981" cy="815255"/>
            </a:xfrm>
            <a:prstGeom prst="line">
              <a:avLst/>
            </a:prstGeom>
            <a:noFill/>
            <a:ln w="25400" cap="flat">
              <a:solidFill>
                <a:srgbClr val="4E8F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5F42D-CE21-B248-8402-4CE153083BFF}"/>
                </a:ext>
              </a:extLst>
            </p:cNvPr>
            <p:cNvCxnSpPr>
              <a:stCxn id="54" idx="3"/>
              <a:endCxn id="57" idx="1"/>
            </p:cNvCxnSpPr>
            <p:nvPr/>
          </p:nvCxnSpPr>
          <p:spPr>
            <a:xfrm>
              <a:off x="2415941" y="3383213"/>
              <a:ext cx="953982" cy="121178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59A3FD-FE86-8741-9825-F7A71915F08B}"/>
                </a:ext>
              </a:extLst>
            </p:cNvPr>
            <p:cNvCxnSpPr>
              <a:stCxn id="62" idx="3"/>
              <a:endCxn id="57" idx="1"/>
            </p:cNvCxnSpPr>
            <p:nvPr/>
          </p:nvCxnSpPr>
          <p:spPr>
            <a:xfrm flipV="1">
              <a:off x="2400379" y="3504391"/>
              <a:ext cx="969544" cy="57289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3C28D8-3BB3-F249-8C79-C5388C0AF816}"/>
                </a:ext>
              </a:extLst>
            </p:cNvPr>
            <p:cNvCxnSpPr>
              <a:stCxn id="62" idx="3"/>
              <a:endCxn id="55" idx="1"/>
            </p:cNvCxnSpPr>
            <p:nvPr/>
          </p:nvCxnSpPr>
          <p:spPr>
            <a:xfrm>
              <a:off x="2400379" y="4077290"/>
              <a:ext cx="969544" cy="22141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67" name="Graphic 66" descr="Thumbs up sign">
              <a:extLst>
                <a:ext uri="{FF2B5EF4-FFF2-40B4-BE49-F238E27FC236}">
                  <a16:creationId xmlns:a16="http://schemas.microsoft.com/office/drawing/2014/main" id="{140BEB19-3036-134C-9B1A-A601D5DF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V="1">
              <a:off x="2528025" y="3405050"/>
              <a:ext cx="298088" cy="366850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103023A-3A8B-2B4D-8466-B747D3C71184}"/>
                </a:ext>
              </a:extLst>
            </p:cNvPr>
            <p:cNvCxnSpPr>
              <a:stCxn id="56" idx="1"/>
              <a:endCxn id="59" idx="3"/>
            </p:cNvCxnSpPr>
            <p:nvPr/>
          </p:nvCxnSpPr>
          <p:spPr>
            <a:xfrm flipH="1" flipV="1">
              <a:off x="3958877" y="2710076"/>
              <a:ext cx="540448" cy="357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DF203F-FC4B-324F-9F31-AB471BBEDAD2}"/>
                </a:ext>
              </a:extLst>
            </p:cNvPr>
            <p:cNvCxnSpPr>
              <a:stCxn id="58" idx="1"/>
              <a:endCxn id="57" idx="3"/>
            </p:cNvCxnSpPr>
            <p:nvPr/>
          </p:nvCxnSpPr>
          <p:spPr>
            <a:xfrm flipH="1" flipV="1">
              <a:off x="3958877" y="3504391"/>
              <a:ext cx="540448" cy="4827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4C2A27-24EF-F141-9207-AC91853DD7AD}"/>
                </a:ext>
              </a:extLst>
            </p:cNvPr>
            <p:cNvCxnSpPr>
              <a:stCxn id="58" idx="1"/>
              <a:endCxn id="55" idx="3"/>
            </p:cNvCxnSpPr>
            <p:nvPr/>
          </p:nvCxnSpPr>
          <p:spPr>
            <a:xfrm flipH="1">
              <a:off x="3958877" y="3987186"/>
              <a:ext cx="540448" cy="311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B7F3FEC-5E21-FB4C-AB95-EA578487BF8B}"/>
                </a:ext>
              </a:extLst>
            </p:cNvPr>
            <p:cNvSpPr/>
            <p:nvPr/>
          </p:nvSpPr>
          <p:spPr>
            <a:xfrm>
              <a:off x="2414427" y="1921176"/>
              <a:ext cx="2095928" cy="791202"/>
            </a:xfrm>
            <a:custGeom>
              <a:avLst/>
              <a:gdLst>
                <a:gd name="connsiteX0" fmla="*/ 0 w 2095928"/>
                <a:gd name="connsiteY0" fmla="*/ 750105 h 791202"/>
                <a:gd name="connsiteX1" fmla="*/ 873303 w 2095928"/>
                <a:gd name="connsiteY1" fmla="*/ 91 h 791202"/>
                <a:gd name="connsiteX2" fmla="*/ 2095928 w 2095928"/>
                <a:gd name="connsiteY2" fmla="*/ 791202 h 7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928" h="791202">
                  <a:moveTo>
                    <a:pt x="0" y="750105"/>
                  </a:moveTo>
                  <a:cubicBezTo>
                    <a:pt x="261991" y="371673"/>
                    <a:pt x="523982" y="-6758"/>
                    <a:pt x="873303" y="91"/>
                  </a:cubicBezTo>
                  <a:cubicBezTo>
                    <a:pt x="1222624" y="6940"/>
                    <a:pt x="1659276" y="399071"/>
                    <a:pt x="2095928" y="791202"/>
                  </a:cubicBezTo>
                </a:path>
              </a:pathLst>
            </a:custGeom>
            <a:noFill/>
            <a:ln w="25400" cap="flat" cmpd="dbl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CDBD64-10B4-FF41-9CE3-B8F3CB9EFB31}"/>
                </a:ext>
              </a:extLst>
            </p:cNvPr>
            <p:cNvSpPr txBox="1"/>
            <p:nvPr/>
          </p:nvSpPr>
          <p:spPr>
            <a:xfrm>
              <a:off x="3700972" y="1758317"/>
              <a:ext cx="321561" cy="507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uFillTx/>
                  <a:latin typeface="+mj-lt"/>
                  <a:ea typeface="+mj-ea"/>
                  <a:cs typeface="+mj-cs"/>
                  <a:sym typeface="Times New Roman"/>
                </a:rPr>
                <a:t>+</a:t>
              </a:r>
              <a:endParaRPr kumimoji="0" lang="en-US" sz="2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B3B6146-3B66-4949-83B4-D0036A38667F}"/>
              </a:ext>
            </a:extLst>
          </p:cNvPr>
          <p:cNvSpPr txBox="1"/>
          <p:nvPr/>
        </p:nvSpPr>
        <p:spPr>
          <a:xfrm>
            <a:off x="0" y="5559056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Dhivya Eswaran, Stephan </a:t>
            </a:r>
            <a:r>
              <a:rPr lang="en-US" dirty="0" err="1">
                <a:solidFill>
                  <a:schemeClr val="bg1"/>
                </a:solidFill>
              </a:rPr>
              <a:t>Günnemann</a:t>
            </a:r>
            <a:r>
              <a:rPr lang="en-US" dirty="0">
                <a:solidFill>
                  <a:schemeClr val="bg1"/>
                </a:solidFill>
              </a:rPr>
              <a:t>, Christos Faloutsos, Disha </a:t>
            </a:r>
            <a:r>
              <a:rPr lang="en-US" dirty="0" err="1">
                <a:solidFill>
                  <a:schemeClr val="bg1"/>
                </a:solidFill>
              </a:rPr>
              <a:t>Makhija</a:t>
            </a:r>
            <a:r>
              <a:rPr lang="en-US" dirty="0">
                <a:solidFill>
                  <a:schemeClr val="bg1"/>
                </a:solidFill>
              </a:rPr>
              <a:t>, Mohit Kumar, “</a:t>
            </a:r>
            <a:r>
              <a:rPr lang="en-US" i="1" dirty="0" err="1">
                <a:solidFill>
                  <a:schemeClr val="bg1"/>
                </a:solidFill>
              </a:rPr>
              <a:t>ZooBP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Belief Propagation for Heterogeneous Networks”, VLDB 2017</a:t>
            </a:r>
          </a:p>
        </p:txBody>
      </p:sp>
    </p:spTree>
    <p:extLst>
      <p:ext uri="{BB962C8B-B14F-4D97-AF65-F5344CB8AC3E}">
        <p14:creationId xmlns:p14="http://schemas.microsoft.com/office/powerpoint/2010/main" val="2523381933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25" y="609600"/>
            <a:ext cx="8203675" cy="685800"/>
          </a:xfrm>
        </p:spPr>
        <p:txBody>
          <a:bodyPr/>
          <a:lstStyle/>
          <a:p>
            <a:r>
              <a:rPr lang="en-US" dirty="0"/>
              <a:t>Problem: anomalies in ratings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41300"/>
            <a:ext cx="8483600" cy="25022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6894A-B245-8E42-A6CD-4E0ECA5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D216-EF3A-5743-891D-EE78E13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F9FD-F975-B241-A55B-A32499A0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930CB8-7201-3747-9DA2-25237E6BC21B}"/>
              </a:ext>
            </a:extLst>
          </p:cNvPr>
          <p:cNvSpPr/>
          <p:nvPr/>
        </p:nvSpPr>
        <p:spPr bwMode="auto">
          <a:xfrm>
            <a:off x="4660900" y="4787664"/>
            <a:ext cx="301244" cy="381744"/>
          </a:xfrm>
          <a:prstGeom prst="roundRect">
            <a:avLst/>
          </a:prstGeom>
          <a:solidFill>
            <a:srgbClr val="FF0000">
              <a:alpha val="5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3C0055-AC1F-FA4F-B3A5-14463E65D0C8}"/>
              </a:ext>
            </a:extLst>
          </p:cNvPr>
          <p:cNvSpPr/>
          <p:nvPr/>
        </p:nvSpPr>
        <p:spPr bwMode="auto">
          <a:xfrm>
            <a:off x="2289556" y="4787664"/>
            <a:ext cx="301244" cy="381744"/>
          </a:xfrm>
          <a:prstGeom prst="roundRect">
            <a:avLst/>
          </a:prstGeom>
          <a:solidFill>
            <a:srgbClr val="FF0000">
              <a:alpha val="5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2061C5-4A24-024E-AC6F-1F13C767287B}"/>
              </a:ext>
            </a:extLst>
          </p:cNvPr>
          <p:cNvSpPr/>
          <p:nvPr/>
        </p:nvSpPr>
        <p:spPr bwMode="auto">
          <a:xfrm rot="1806824">
            <a:off x="7026774" y="476973"/>
            <a:ext cx="2050053" cy="552752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D4B830-0A31-3143-9C84-A03FD7B16BEC}"/>
              </a:ext>
            </a:extLst>
          </p:cNvPr>
          <p:cNvGrpSpPr>
            <a:grpSpLocks noChangeAspect="1"/>
          </p:cNvGrpSpPr>
          <p:nvPr/>
        </p:nvGrpSpPr>
        <p:grpSpPr>
          <a:xfrm>
            <a:off x="1823514" y="1428778"/>
            <a:ext cx="1667560" cy="1401224"/>
            <a:chOff x="1811426" y="1758317"/>
            <a:chExt cx="3373699" cy="2834866"/>
          </a:xfrm>
        </p:grpSpPr>
        <p:pic>
          <p:nvPicPr>
            <p:cNvPr id="17" name="Graphic 16" descr="Male profile">
              <a:extLst>
                <a:ext uri="{FF2B5EF4-FFF2-40B4-BE49-F238E27FC236}">
                  <a16:creationId xmlns:a16="http://schemas.microsoft.com/office/drawing/2014/main" id="{0BCE6635-F552-CB43-BF14-1E93E8CD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6989" y="2394659"/>
              <a:ext cx="588953" cy="588953"/>
            </a:xfrm>
            <a:prstGeom prst="rect">
              <a:avLst/>
            </a:prstGeom>
          </p:spPr>
        </p:pic>
        <p:pic>
          <p:nvPicPr>
            <p:cNvPr id="18" name="Graphic 17" descr="Female Profile">
              <a:extLst>
                <a:ext uri="{FF2B5EF4-FFF2-40B4-BE49-F238E27FC236}">
                  <a16:creationId xmlns:a16="http://schemas.microsoft.com/office/drawing/2014/main" id="{51704B36-EFF4-BC47-A0F5-66480D565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6988" y="3088736"/>
              <a:ext cx="588953" cy="588953"/>
            </a:xfrm>
            <a:prstGeom prst="rect">
              <a:avLst/>
            </a:prstGeom>
          </p:spPr>
        </p:pic>
        <p:pic>
          <p:nvPicPr>
            <p:cNvPr id="19" name="Graphic 18" descr="Box">
              <a:extLst>
                <a:ext uri="{FF2B5EF4-FFF2-40B4-BE49-F238E27FC236}">
                  <a16:creationId xmlns:a16="http://schemas.microsoft.com/office/drawing/2014/main" id="{3E0F5D56-DD80-6341-880A-02EEFD65D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69923" y="4004229"/>
              <a:ext cx="588954" cy="588954"/>
            </a:xfrm>
            <a:prstGeom prst="rect">
              <a:avLst/>
            </a:prstGeom>
          </p:spPr>
        </p:pic>
        <p:pic>
          <p:nvPicPr>
            <p:cNvPr id="20" name="Graphic 19" descr="Factory">
              <a:extLst>
                <a:ext uri="{FF2B5EF4-FFF2-40B4-BE49-F238E27FC236}">
                  <a16:creationId xmlns:a16="http://schemas.microsoft.com/office/drawing/2014/main" id="{AA9ECD54-B06C-1945-8901-2F144A5E3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9325" y="2402936"/>
              <a:ext cx="685800" cy="685800"/>
            </a:xfrm>
            <a:prstGeom prst="rect">
              <a:avLst/>
            </a:prstGeom>
          </p:spPr>
        </p:pic>
        <p:pic>
          <p:nvPicPr>
            <p:cNvPr id="21" name="Graphic 20" descr="Box">
              <a:extLst>
                <a:ext uri="{FF2B5EF4-FFF2-40B4-BE49-F238E27FC236}">
                  <a16:creationId xmlns:a16="http://schemas.microsoft.com/office/drawing/2014/main" id="{7939A5A0-7F59-EC42-BAAE-794E3B92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69923" y="3209914"/>
              <a:ext cx="588954" cy="588954"/>
            </a:xfrm>
            <a:prstGeom prst="rect">
              <a:avLst/>
            </a:prstGeom>
          </p:spPr>
        </p:pic>
        <p:pic>
          <p:nvPicPr>
            <p:cNvPr id="22" name="Graphic 21" descr="Factory">
              <a:extLst>
                <a:ext uri="{FF2B5EF4-FFF2-40B4-BE49-F238E27FC236}">
                  <a16:creationId xmlns:a16="http://schemas.microsoft.com/office/drawing/2014/main" id="{2A33B215-D5FC-FA4B-8164-4CE6248D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99325" y="3644286"/>
              <a:ext cx="685800" cy="685800"/>
            </a:xfrm>
            <a:prstGeom prst="rect">
              <a:avLst/>
            </a:prstGeom>
          </p:spPr>
        </p:pic>
        <p:pic>
          <p:nvPicPr>
            <p:cNvPr id="23" name="Graphic 22" descr="Box">
              <a:extLst>
                <a:ext uri="{FF2B5EF4-FFF2-40B4-BE49-F238E27FC236}">
                  <a16:creationId xmlns:a16="http://schemas.microsoft.com/office/drawing/2014/main" id="{7800E50D-5BAA-0843-B50D-F48B47833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69923" y="2415599"/>
              <a:ext cx="588954" cy="588954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8C557-4C40-6C46-8C76-502FFD4F7B5D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>
              <a:off x="2415942" y="2689136"/>
              <a:ext cx="953981" cy="20940"/>
            </a:xfrm>
            <a:prstGeom prst="line">
              <a:avLst/>
            </a:prstGeom>
            <a:noFill/>
            <a:ln w="25400" cap="flat">
              <a:solidFill>
                <a:srgbClr val="4E8F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25" name="Graphic 24" descr="Thumbs up sign">
              <a:extLst>
                <a:ext uri="{FF2B5EF4-FFF2-40B4-BE49-F238E27FC236}">
                  <a16:creationId xmlns:a16="http://schemas.microsoft.com/office/drawing/2014/main" id="{C68E82AF-FFA7-8A48-B5E2-6F04DEBD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826113" y="2385347"/>
              <a:ext cx="298088" cy="298088"/>
            </a:xfrm>
            <a:prstGeom prst="rect">
              <a:avLst/>
            </a:prstGeom>
          </p:spPr>
        </p:pic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B6778E48-36FD-4B46-A25D-992F6500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811426" y="3782813"/>
              <a:ext cx="588953" cy="588953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EB3241-0CC3-654B-9988-30D7FB13A8F9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415942" y="2689136"/>
              <a:ext cx="953981" cy="815255"/>
            </a:xfrm>
            <a:prstGeom prst="line">
              <a:avLst/>
            </a:prstGeom>
            <a:noFill/>
            <a:ln w="25400" cap="flat">
              <a:solidFill>
                <a:srgbClr val="4E8F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0CF5C9-DCF6-AE47-B398-175E5ACC036F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2415941" y="3383213"/>
              <a:ext cx="953982" cy="121178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A2D976-8ADD-6F46-A362-FE6E5BBB087A}"/>
                </a:ext>
              </a:extLst>
            </p:cNvPr>
            <p:cNvCxnSpPr>
              <a:stCxn id="26" idx="3"/>
              <a:endCxn id="21" idx="1"/>
            </p:cNvCxnSpPr>
            <p:nvPr/>
          </p:nvCxnSpPr>
          <p:spPr>
            <a:xfrm flipV="1">
              <a:off x="2400379" y="3504391"/>
              <a:ext cx="969544" cy="57289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90A715-98FB-E34B-BAC2-C7FCA50B5545}"/>
                </a:ext>
              </a:extLst>
            </p:cNvPr>
            <p:cNvCxnSpPr>
              <a:stCxn id="26" idx="3"/>
              <a:endCxn id="19" idx="1"/>
            </p:cNvCxnSpPr>
            <p:nvPr/>
          </p:nvCxnSpPr>
          <p:spPr>
            <a:xfrm>
              <a:off x="2400379" y="4077290"/>
              <a:ext cx="969544" cy="22141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31" name="Graphic 30" descr="Thumbs up sign">
              <a:extLst>
                <a:ext uri="{FF2B5EF4-FFF2-40B4-BE49-F238E27FC236}">
                  <a16:creationId xmlns:a16="http://schemas.microsoft.com/office/drawing/2014/main" id="{784D1460-DDA3-FB45-83B5-F2EF29B5F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V="1">
              <a:off x="2528025" y="3405050"/>
              <a:ext cx="298088" cy="366850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1F78CB-1DBB-F945-9D5E-931268705044}"/>
                </a:ext>
              </a:extLst>
            </p:cNvPr>
            <p:cNvCxnSpPr>
              <a:stCxn id="20" idx="1"/>
              <a:endCxn id="23" idx="3"/>
            </p:cNvCxnSpPr>
            <p:nvPr/>
          </p:nvCxnSpPr>
          <p:spPr>
            <a:xfrm flipH="1" flipV="1">
              <a:off x="3958877" y="2710076"/>
              <a:ext cx="540448" cy="357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EB3578-B222-C34D-B7F3-F85C10CB2E86}"/>
                </a:ext>
              </a:extLst>
            </p:cNvPr>
            <p:cNvCxnSpPr>
              <a:stCxn id="22" idx="1"/>
              <a:endCxn id="21" idx="3"/>
            </p:cNvCxnSpPr>
            <p:nvPr/>
          </p:nvCxnSpPr>
          <p:spPr>
            <a:xfrm flipH="1" flipV="1">
              <a:off x="3958877" y="3504391"/>
              <a:ext cx="540448" cy="4827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BF8C91-4995-1E42-8502-B0C493B40EF0}"/>
                </a:ext>
              </a:extLst>
            </p:cNvPr>
            <p:cNvCxnSpPr>
              <a:stCxn id="22" idx="1"/>
              <a:endCxn id="19" idx="3"/>
            </p:cNvCxnSpPr>
            <p:nvPr/>
          </p:nvCxnSpPr>
          <p:spPr>
            <a:xfrm flipH="1">
              <a:off x="3958877" y="3987186"/>
              <a:ext cx="540448" cy="3115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lgDash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D5AEEE7-2324-CD47-8C05-B489ABD6325D}"/>
                </a:ext>
              </a:extLst>
            </p:cNvPr>
            <p:cNvSpPr/>
            <p:nvPr/>
          </p:nvSpPr>
          <p:spPr>
            <a:xfrm>
              <a:off x="2414427" y="1921176"/>
              <a:ext cx="2095928" cy="791202"/>
            </a:xfrm>
            <a:custGeom>
              <a:avLst/>
              <a:gdLst>
                <a:gd name="connsiteX0" fmla="*/ 0 w 2095928"/>
                <a:gd name="connsiteY0" fmla="*/ 750105 h 791202"/>
                <a:gd name="connsiteX1" fmla="*/ 873303 w 2095928"/>
                <a:gd name="connsiteY1" fmla="*/ 91 h 791202"/>
                <a:gd name="connsiteX2" fmla="*/ 2095928 w 2095928"/>
                <a:gd name="connsiteY2" fmla="*/ 791202 h 7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928" h="791202">
                  <a:moveTo>
                    <a:pt x="0" y="750105"/>
                  </a:moveTo>
                  <a:cubicBezTo>
                    <a:pt x="261991" y="371673"/>
                    <a:pt x="523982" y="-6758"/>
                    <a:pt x="873303" y="91"/>
                  </a:cubicBezTo>
                  <a:cubicBezTo>
                    <a:pt x="1222624" y="6940"/>
                    <a:pt x="1659276" y="399071"/>
                    <a:pt x="2095928" y="791202"/>
                  </a:cubicBezTo>
                </a:path>
              </a:pathLst>
            </a:custGeom>
            <a:noFill/>
            <a:ln w="25400" cap="flat" cmpd="dbl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80624E-52AE-3346-AF43-DBE1F2960DCF}"/>
                </a:ext>
              </a:extLst>
            </p:cNvPr>
            <p:cNvSpPr txBox="1"/>
            <p:nvPr/>
          </p:nvSpPr>
          <p:spPr>
            <a:xfrm>
              <a:off x="3678150" y="1758317"/>
              <a:ext cx="367200" cy="511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spc="0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uFillTx/>
                  <a:latin typeface="+mj-lt"/>
                  <a:ea typeface="+mj-ea"/>
                  <a:cs typeface="+mj-cs"/>
                  <a:sym typeface="Times New Roman"/>
                </a:rPr>
                <a:t>+</a:t>
              </a:r>
              <a:endParaRPr kumimoji="0" lang="en-US" sz="11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63A4BB-B745-F74F-9E01-47F2B3FCB90B}"/>
              </a:ext>
            </a:extLst>
          </p:cNvPr>
          <p:cNvSpPr txBox="1"/>
          <p:nvPr/>
        </p:nvSpPr>
        <p:spPr>
          <a:xfrm>
            <a:off x="-3884" y="5555956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solidFill>
                  <a:schemeClr val="bg1"/>
                </a:solidFill>
              </a:rPr>
              <a:t>Dhivya Eswaran</a:t>
            </a:r>
            <a:r>
              <a:rPr lang="en-US" dirty="0">
                <a:solidFill>
                  <a:schemeClr val="bg1"/>
                </a:solidFill>
              </a:rPr>
              <a:t>, Stephan </a:t>
            </a:r>
            <a:r>
              <a:rPr lang="en-US" dirty="0" err="1">
                <a:solidFill>
                  <a:schemeClr val="bg1"/>
                </a:solidFill>
              </a:rPr>
              <a:t>Günnemann</a:t>
            </a:r>
            <a:r>
              <a:rPr lang="en-US" dirty="0">
                <a:solidFill>
                  <a:schemeClr val="bg1"/>
                </a:solidFill>
              </a:rPr>
              <a:t>, Christos Faloutsos, Disha </a:t>
            </a:r>
            <a:r>
              <a:rPr lang="en-US" dirty="0" err="1">
                <a:solidFill>
                  <a:schemeClr val="bg1"/>
                </a:solidFill>
              </a:rPr>
              <a:t>Makhija</a:t>
            </a:r>
            <a:r>
              <a:rPr lang="en-US" dirty="0">
                <a:solidFill>
                  <a:schemeClr val="bg1"/>
                </a:solidFill>
              </a:rPr>
              <a:t>, Mohit Kumar, “</a:t>
            </a:r>
            <a:r>
              <a:rPr lang="en-US" i="1" dirty="0" err="1">
                <a:solidFill>
                  <a:schemeClr val="bg1"/>
                </a:solidFill>
              </a:rPr>
              <a:t>ZooBP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Belief Propagation for Heterogeneous Networks”, VLDB 2017</a:t>
            </a:r>
          </a:p>
        </p:txBody>
      </p:sp>
    </p:spTree>
    <p:extLst>
      <p:ext uri="{BB962C8B-B14F-4D97-AF65-F5344CB8AC3E}">
        <p14:creationId xmlns:p14="http://schemas.microsoft.com/office/powerpoint/2010/main" val="18336172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ZooBP</a:t>
            </a:r>
            <a:r>
              <a:rPr lang="en-US" dirty="0"/>
              <a:t>: features</a:t>
            </a:r>
          </a:p>
        </p:txBody>
      </p:sp>
      <p:pic>
        <p:nvPicPr>
          <p:cNvPr id="12" name="Picture 11" descr="scalability-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613" y="2293975"/>
            <a:ext cx="3065173" cy="2884067"/>
          </a:xfrm>
          <a:prstGeom prst="rect">
            <a:avLst/>
          </a:prstGeom>
        </p:spPr>
      </p:pic>
      <p:pic>
        <p:nvPicPr>
          <p:cNvPr id="8" name="Picture 7" descr="prodCorrelation-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385" y="2171031"/>
            <a:ext cx="3093713" cy="3016093"/>
          </a:xfrm>
          <a:prstGeom prst="rect">
            <a:avLst/>
          </a:prstGeom>
        </p:spPr>
      </p:pic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1648003" y="1346913"/>
            <a:ext cx="3638471" cy="8556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Fast; convergence guarantees.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0785" y="505789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Near-perfect accuracy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5716" y="5075601"/>
            <a:ext cx="297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in graph size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0573" y="2844800"/>
            <a:ext cx="88912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ideal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5865" y="1498600"/>
            <a:ext cx="22231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600x (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r>
              <a:rPr lang="en-US" dirty="0"/>
              <a:t>3x (C++)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D4ED1-52B0-0A4F-A44A-D52971F4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6AFAC-FB37-FC42-9EC8-7C7889AF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EA96-8D51-E140-A339-90FCDC3F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BCDF1-3335-8A46-A0EA-C207E7019193}"/>
              </a:ext>
            </a:extLst>
          </p:cNvPr>
          <p:cNvSpPr txBox="1"/>
          <p:nvPr/>
        </p:nvSpPr>
        <p:spPr>
          <a:xfrm>
            <a:off x="-3884" y="5555956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solidFill>
                  <a:schemeClr val="bg1"/>
                </a:solidFill>
              </a:rPr>
              <a:t>Dhivya Eswaran</a:t>
            </a:r>
            <a:r>
              <a:rPr lang="en-US" dirty="0">
                <a:solidFill>
                  <a:schemeClr val="bg1"/>
                </a:solidFill>
              </a:rPr>
              <a:t>, Stephan </a:t>
            </a:r>
            <a:r>
              <a:rPr lang="en-US" dirty="0" err="1">
                <a:solidFill>
                  <a:schemeClr val="bg1"/>
                </a:solidFill>
              </a:rPr>
              <a:t>Günnemann</a:t>
            </a:r>
            <a:r>
              <a:rPr lang="en-US" dirty="0">
                <a:solidFill>
                  <a:schemeClr val="bg1"/>
                </a:solidFill>
              </a:rPr>
              <a:t>, Christos Faloutsos, Disha </a:t>
            </a:r>
            <a:r>
              <a:rPr lang="en-US" dirty="0" err="1">
                <a:solidFill>
                  <a:schemeClr val="bg1"/>
                </a:solidFill>
              </a:rPr>
              <a:t>Makhija</a:t>
            </a:r>
            <a:r>
              <a:rPr lang="en-US" dirty="0">
                <a:solidFill>
                  <a:schemeClr val="bg1"/>
                </a:solidFill>
              </a:rPr>
              <a:t>, Mohit Kumar, “</a:t>
            </a:r>
            <a:r>
              <a:rPr lang="en-US" i="1" dirty="0" err="1">
                <a:solidFill>
                  <a:schemeClr val="bg1"/>
                </a:solidFill>
              </a:rPr>
              <a:t>ZooBP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Belief Propagation for Heterogeneous Networks”, VLDB 2017</a:t>
            </a:r>
          </a:p>
        </p:txBody>
      </p:sp>
    </p:spTree>
    <p:extLst>
      <p:ext uri="{BB962C8B-B14F-4D97-AF65-F5344CB8AC3E}">
        <p14:creationId xmlns:p14="http://schemas.microsoft.com/office/powerpoint/2010/main" val="655321776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ZooBP</a:t>
            </a:r>
            <a:r>
              <a:rPr lang="en-US" dirty="0"/>
              <a:t>: code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177268" y="2184191"/>
            <a:ext cx="8905875" cy="8556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http://www.cs.cmu.edu/~deswaran/code/zoobp.zip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D4ED1-52B0-0A4F-A44A-D52971F4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6AFAC-FB37-FC42-9EC8-7C7889AF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149</a:t>
            </a:fld>
            <a:endParaRPr lang="en-US"/>
          </a:p>
        </p:txBody>
      </p:sp>
      <p:pic>
        <p:nvPicPr>
          <p:cNvPr id="17" name="Picture 16" descr="dhivya-eswaran-231x231.png">
            <a:extLst>
              <a:ext uri="{FF2B5EF4-FFF2-40B4-BE49-F238E27FC236}">
                <a16:creationId xmlns:a16="http://schemas.microsoft.com/office/drawing/2014/main" id="{8BD10967-C866-814A-96FF-41E197AAF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100388"/>
            <a:ext cx="1999718" cy="204831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C4E37-C41D-2D49-8632-130AE283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81387-A283-864B-ABBF-FFA77819B20A}"/>
              </a:ext>
            </a:extLst>
          </p:cNvPr>
          <p:cNvSpPr txBox="1"/>
          <p:nvPr/>
        </p:nvSpPr>
        <p:spPr>
          <a:xfrm>
            <a:off x="-3884" y="5555956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solidFill>
                  <a:schemeClr val="bg1"/>
                </a:solidFill>
              </a:rPr>
              <a:t>Dhivya Eswaran</a:t>
            </a:r>
            <a:r>
              <a:rPr lang="en-US" dirty="0">
                <a:solidFill>
                  <a:schemeClr val="bg1"/>
                </a:solidFill>
              </a:rPr>
              <a:t>, Stephan </a:t>
            </a:r>
            <a:r>
              <a:rPr lang="en-US" dirty="0" err="1">
                <a:solidFill>
                  <a:schemeClr val="bg1"/>
                </a:solidFill>
              </a:rPr>
              <a:t>Günnemann</a:t>
            </a:r>
            <a:r>
              <a:rPr lang="en-US" dirty="0">
                <a:solidFill>
                  <a:schemeClr val="bg1"/>
                </a:solidFill>
              </a:rPr>
              <a:t>, Christos Faloutsos, Disha </a:t>
            </a:r>
            <a:r>
              <a:rPr lang="en-US" dirty="0" err="1">
                <a:solidFill>
                  <a:schemeClr val="bg1"/>
                </a:solidFill>
              </a:rPr>
              <a:t>Makhija</a:t>
            </a:r>
            <a:r>
              <a:rPr lang="en-US" dirty="0">
                <a:solidFill>
                  <a:schemeClr val="bg1"/>
                </a:solidFill>
              </a:rPr>
              <a:t>, Mohit Kumar, “</a:t>
            </a:r>
            <a:r>
              <a:rPr lang="en-US" i="1" dirty="0" err="1">
                <a:solidFill>
                  <a:schemeClr val="bg1"/>
                </a:solidFill>
              </a:rPr>
              <a:t>ZooBP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Belief Propagation for Heterogeneous Networks”, VLDB 2017</a:t>
            </a:r>
          </a:p>
        </p:txBody>
      </p:sp>
    </p:spTree>
    <p:extLst>
      <p:ext uri="{BB962C8B-B14F-4D97-AF65-F5344CB8AC3E}">
        <p14:creationId xmlns:p14="http://schemas.microsoft.com/office/powerpoint/2010/main" val="13096670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99BB-06B6-C743-BD4A-0F3307031A2D}"/>
              </a:ext>
            </a:extLst>
          </p:cNvPr>
          <p:cNvSpPr txBox="1"/>
          <p:nvPr/>
        </p:nvSpPr>
        <p:spPr>
          <a:xfrm>
            <a:off x="945693" y="111928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54D27-B43D-3E4B-A4BC-DB077608B474}"/>
              </a:ext>
            </a:extLst>
          </p:cNvPr>
          <p:cNvSpPr txBox="1"/>
          <p:nvPr/>
        </p:nvSpPr>
        <p:spPr>
          <a:xfrm>
            <a:off x="3633212" y="1821316"/>
            <a:ext cx="1525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Node-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2EBD-2C38-304E-B05A-2FF86FEDDAF4}"/>
              </a:ext>
            </a:extLst>
          </p:cNvPr>
          <p:cNvSpPr txBox="1"/>
          <p:nvPr/>
        </p:nvSpPr>
        <p:spPr>
          <a:xfrm>
            <a:off x="7022275" y="1804106"/>
            <a:ext cx="14887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Edge-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3B15691-2B8F-6C49-890C-8830486693C2}"/>
              </a:ext>
            </a:extLst>
          </p:cNvPr>
          <p:cNvGrpSpPr>
            <a:grpSpLocks noChangeAspect="1"/>
          </p:cNvGrpSpPr>
          <p:nvPr/>
        </p:nvGrpSpPr>
        <p:grpSpPr>
          <a:xfrm>
            <a:off x="3683488" y="2597717"/>
            <a:ext cx="168378" cy="167013"/>
            <a:chOff x="3811979" y="4990918"/>
            <a:chExt cx="241078" cy="23912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A88453-76D6-724F-BBBC-2B8F3263C0B4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B69D2C-EE26-C14A-84BC-03744CC5426F}"/>
                </a:ext>
              </a:extLst>
            </p:cNvPr>
            <p:cNvCxnSpPr>
              <a:stCxn id="47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6AFA2BE-B99D-4740-9EF7-A99014CB42A8}"/>
              </a:ext>
            </a:extLst>
          </p:cNvPr>
          <p:cNvGrpSpPr>
            <a:grpSpLocks noChangeAspect="1"/>
          </p:cNvGrpSpPr>
          <p:nvPr/>
        </p:nvGrpSpPr>
        <p:grpSpPr>
          <a:xfrm>
            <a:off x="3587271" y="3005526"/>
            <a:ext cx="104394" cy="177957"/>
            <a:chOff x="5555931" y="4930158"/>
            <a:chExt cx="159092" cy="2711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1F873E-1B85-944C-9306-115E57205A29}"/>
                </a:ext>
              </a:extLst>
            </p:cNvPr>
            <p:cNvSpPr/>
            <p:nvPr/>
          </p:nvSpPr>
          <p:spPr bwMode="auto">
            <a:xfrm>
              <a:off x="5560644" y="4930158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31E126-0934-3D46-9244-F8C049DCD818}"/>
                </a:ext>
              </a:extLst>
            </p:cNvPr>
            <p:cNvCxnSpPr>
              <a:stCxn id="52" idx="4"/>
            </p:cNvCxnSpPr>
            <p:nvPr/>
          </p:nvCxnSpPr>
          <p:spPr bwMode="auto">
            <a:xfrm flipH="1">
              <a:off x="5637833" y="5064839"/>
              <a:ext cx="1" cy="1365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595F31-080E-4E4D-AC67-62AD6C604F7A}"/>
                </a:ext>
              </a:extLst>
            </p:cNvPr>
            <p:cNvCxnSpPr/>
            <p:nvPr/>
          </p:nvCxnSpPr>
          <p:spPr bwMode="auto">
            <a:xfrm>
              <a:off x="5555931" y="5134422"/>
              <a:ext cx="15437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27D458-92DB-B943-A807-871D17C3C428}"/>
              </a:ext>
            </a:extLst>
          </p:cNvPr>
          <p:cNvGrpSpPr>
            <a:grpSpLocks noChangeAspect="1"/>
          </p:cNvGrpSpPr>
          <p:nvPr/>
        </p:nvGrpSpPr>
        <p:grpSpPr>
          <a:xfrm>
            <a:off x="3737400" y="3489406"/>
            <a:ext cx="168378" cy="167013"/>
            <a:chOff x="3811979" y="4990918"/>
            <a:chExt cx="241078" cy="2391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BA6788-BD85-4948-825C-2A06763F28A2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3D1DA0-201B-0048-A9A0-6A0C68D60CE9}"/>
                </a:ext>
              </a:extLst>
            </p:cNvPr>
            <p:cNvCxnSpPr>
              <a:stCxn id="60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A112770-1DE4-C540-B0C5-3D0CC33101DE}"/>
              </a:ext>
            </a:extLst>
          </p:cNvPr>
          <p:cNvSpPr/>
          <p:nvPr/>
        </p:nvSpPr>
        <p:spPr bwMode="auto">
          <a:xfrm>
            <a:off x="3434543" y="2675354"/>
            <a:ext cx="107824" cy="94067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3D5CA0-4462-CE4D-A690-FAEBBF67AA76}"/>
              </a:ext>
            </a:extLst>
          </p:cNvPr>
          <p:cNvSpPr/>
          <p:nvPr/>
        </p:nvSpPr>
        <p:spPr bwMode="auto">
          <a:xfrm>
            <a:off x="3377401" y="3005526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88E771-55B2-5E45-A60D-24BF107CC6D6}"/>
              </a:ext>
            </a:extLst>
          </p:cNvPr>
          <p:cNvSpPr/>
          <p:nvPr/>
        </p:nvSpPr>
        <p:spPr bwMode="auto">
          <a:xfrm>
            <a:off x="3508698" y="3558674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37CAF6-9EA0-B241-A88D-8CDB296D677A}"/>
              </a:ext>
            </a:extLst>
          </p:cNvPr>
          <p:cNvGrpSpPr/>
          <p:nvPr/>
        </p:nvGrpSpPr>
        <p:grpSpPr>
          <a:xfrm>
            <a:off x="3198774" y="4196105"/>
            <a:ext cx="821470" cy="1476510"/>
            <a:chOff x="3198774" y="4196105"/>
            <a:chExt cx="821470" cy="14765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BA5C7C-7E70-704E-A560-9A6222FF14D2}"/>
                </a:ext>
              </a:extLst>
            </p:cNvPr>
            <p:cNvSpPr/>
            <p:nvPr/>
          </p:nvSpPr>
          <p:spPr bwMode="auto">
            <a:xfrm>
              <a:off x="3198774" y="4496958"/>
              <a:ext cx="806184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F13951-8E4E-9F43-BAA5-AD11D5438F36}"/>
                </a:ext>
              </a:extLst>
            </p:cNvPr>
            <p:cNvSpPr txBox="1"/>
            <p:nvPr/>
          </p:nvSpPr>
          <p:spPr>
            <a:xfrm>
              <a:off x="3431313" y="4838811"/>
              <a:ext cx="3882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F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405050D-508C-4C49-9204-5C507E8225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1866" y="4196105"/>
              <a:ext cx="168378" cy="167013"/>
              <a:chOff x="3811979" y="4990918"/>
              <a:chExt cx="241078" cy="23912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BA5AC7E-B567-BC4E-BE10-0E940259AAEF}"/>
                  </a:ext>
                </a:extLst>
              </p:cNvPr>
              <p:cNvSpPr/>
              <p:nvPr/>
            </p:nvSpPr>
            <p:spPr bwMode="auto">
              <a:xfrm>
                <a:off x="3811979" y="5095360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E3A5D15-AA89-FA4D-A052-4F855958515E}"/>
                  </a:ext>
                </a:extLst>
              </p:cNvPr>
              <p:cNvCxnSpPr>
                <a:stCxn id="81" idx="7"/>
              </p:cNvCxnSpPr>
              <p:nvPr/>
            </p:nvCxnSpPr>
            <p:spPr bwMode="auto">
              <a:xfrm flipV="1">
                <a:off x="3943750" y="4990918"/>
                <a:ext cx="109307" cy="12416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446C43E-E836-9048-B758-E560EF93F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820" y="4262253"/>
              <a:ext cx="104394" cy="177957"/>
              <a:chOff x="5555931" y="4930158"/>
              <a:chExt cx="159092" cy="27119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2268F7-502B-8E48-BD0B-5FA1405A29E2}"/>
                  </a:ext>
                </a:extLst>
              </p:cNvPr>
              <p:cNvSpPr/>
              <p:nvPr/>
            </p:nvSpPr>
            <p:spPr bwMode="auto">
              <a:xfrm>
                <a:off x="5560644" y="4930158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963629-E4D0-4E48-95D1-699E7053CE5E}"/>
                  </a:ext>
                </a:extLst>
              </p:cNvPr>
              <p:cNvCxnSpPr>
                <a:stCxn id="84" idx="4"/>
              </p:cNvCxnSpPr>
              <p:nvPr/>
            </p:nvCxnSpPr>
            <p:spPr bwMode="auto">
              <a:xfrm flipH="1">
                <a:off x="5637833" y="5064839"/>
                <a:ext cx="1" cy="136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8170140-0F5D-6E4A-9178-925EBCCE82A1}"/>
                  </a:ext>
                </a:extLst>
              </p:cNvPr>
              <p:cNvCxnSpPr/>
              <p:nvPr/>
            </p:nvCxnSpPr>
            <p:spPr bwMode="auto">
              <a:xfrm>
                <a:off x="5555931" y="5134422"/>
                <a:ext cx="154379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0FCC8D9-7DB7-0A4E-BF47-D82074983F08}"/>
                </a:ext>
              </a:extLst>
            </p:cNvPr>
            <p:cNvSpPr/>
            <p:nvPr/>
          </p:nvSpPr>
          <p:spPr bwMode="auto">
            <a:xfrm>
              <a:off x="3446868" y="4256562"/>
              <a:ext cx="107824" cy="94067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D612FF7-D391-004D-AD25-9EF9B9E4A435}"/>
                </a:ext>
              </a:extLst>
            </p:cNvPr>
            <p:cNvSpPr/>
            <p:nvPr/>
          </p:nvSpPr>
          <p:spPr bwMode="auto">
            <a:xfrm>
              <a:off x="3198774" y="4256562"/>
              <a:ext cx="107824" cy="94067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BE5090-D622-1543-A284-420BB92D8B7A}"/>
              </a:ext>
            </a:extLst>
          </p:cNvPr>
          <p:cNvCxnSpPr>
            <a:cxnSpLocks/>
          </p:cNvCxnSpPr>
          <p:nvPr/>
        </p:nvCxnSpPr>
        <p:spPr bwMode="auto">
          <a:xfrm>
            <a:off x="2590800" y="1295400"/>
            <a:ext cx="6563" cy="4737624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0B9C39-9880-BE49-85FB-8EBCAA8DB2BD}"/>
              </a:ext>
            </a:extLst>
          </p:cNvPr>
          <p:cNvCxnSpPr/>
          <p:nvPr/>
        </p:nvCxnSpPr>
        <p:spPr bwMode="auto">
          <a:xfrm>
            <a:off x="6372639" y="1804106"/>
            <a:ext cx="0" cy="4352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DFB9274-91CB-2B43-AB64-321ADE8507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54346-E3B3-6A46-8C66-511919367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59B898-5579-F944-BE82-7D8B394F9FDD}"/>
              </a:ext>
            </a:extLst>
          </p:cNvPr>
          <p:cNvSpPr txBox="1"/>
          <p:nvPr/>
        </p:nvSpPr>
        <p:spPr>
          <a:xfrm>
            <a:off x="7850831" y="5746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EEDC30-A716-C444-B800-E55D08203C2A}"/>
              </a:ext>
            </a:extLst>
          </p:cNvPr>
          <p:cNvSpPr txBox="1"/>
          <p:nvPr/>
        </p:nvSpPr>
        <p:spPr>
          <a:xfrm>
            <a:off x="5491848" y="1155929"/>
            <a:ext cx="1407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Complex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F2775A6-8C4B-0344-9C6C-01D07C6B22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6FB45E2-624D-4840-B06E-60B572D145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ADE16A9-296A-FB48-AA1F-4EA48903CFF9}"/>
              </a:ext>
            </a:extLst>
          </p:cNvPr>
          <p:cNvSpPr txBox="1"/>
          <p:nvPr/>
        </p:nvSpPr>
        <p:spPr>
          <a:xfrm>
            <a:off x="3186851" y="5815937"/>
            <a:ext cx="2563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Coupled Matrices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60AB50-4451-5D42-BF0E-965889E274C5}"/>
              </a:ext>
            </a:extLst>
          </p:cNvPr>
          <p:cNvSpPr txBox="1"/>
          <p:nvPr/>
        </p:nvSpPr>
        <p:spPr>
          <a:xfrm>
            <a:off x="7181066" y="5852614"/>
            <a:ext cx="108632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Tensor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E4D8D3-16D5-EA46-8EDF-83A6DB2FBDAA}"/>
              </a:ext>
            </a:extLst>
          </p:cNvPr>
          <p:cNvSpPr txBox="1"/>
          <p:nvPr/>
        </p:nvSpPr>
        <p:spPr>
          <a:xfrm>
            <a:off x="810866" y="5815108"/>
            <a:ext cx="1091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Matrix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FC3C45-A15F-1F4B-B5F3-FE676F4E602D}"/>
              </a:ext>
            </a:extLst>
          </p:cNvPr>
          <p:cNvGrpSpPr>
            <a:grpSpLocks noChangeAspect="1"/>
          </p:cNvGrpSpPr>
          <p:nvPr/>
        </p:nvGrpSpPr>
        <p:grpSpPr>
          <a:xfrm>
            <a:off x="806651" y="2513153"/>
            <a:ext cx="1259812" cy="1104249"/>
            <a:chOff x="5808325" y="1697110"/>
            <a:chExt cx="2888540" cy="2531860"/>
          </a:xfrm>
        </p:grpSpPr>
        <p:pic>
          <p:nvPicPr>
            <p:cNvPr id="131" name="Graphic 130" descr="Male profile">
              <a:extLst>
                <a:ext uri="{FF2B5EF4-FFF2-40B4-BE49-F238E27FC236}">
                  <a16:creationId xmlns:a16="http://schemas.microsoft.com/office/drawing/2014/main" id="{7EA70F6C-0A22-FA45-A563-A931D586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32" name="Graphic 131" descr="Female Profile">
              <a:extLst>
                <a:ext uri="{FF2B5EF4-FFF2-40B4-BE49-F238E27FC236}">
                  <a16:creationId xmlns:a16="http://schemas.microsoft.com/office/drawing/2014/main" id="{70223FF4-7102-9544-B669-BB071E388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33" name="Graphic 132" descr="Male profile">
              <a:extLst>
                <a:ext uri="{FF2B5EF4-FFF2-40B4-BE49-F238E27FC236}">
                  <a16:creationId xmlns:a16="http://schemas.microsoft.com/office/drawing/2014/main" id="{4F86BF84-4490-CD4D-83C1-712A1AA5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34" name="Graphic 133" descr="Male profile">
              <a:extLst>
                <a:ext uri="{FF2B5EF4-FFF2-40B4-BE49-F238E27FC236}">
                  <a16:creationId xmlns:a16="http://schemas.microsoft.com/office/drawing/2014/main" id="{DE97A92F-D444-674B-9A4A-BCBD9763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35" name="Graphic 134" descr="Female Profile">
              <a:extLst>
                <a:ext uri="{FF2B5EF4-FFF2-40B4-BE49-F238E27FC236}">
                  <a16:creationId xmlns:a16="http://schemas.microsoft.com/office/drawing/2014/main" id="{ABD29780-0804-3743-8AC2-37B6CAAEA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8250272-27A0-7244-ABC1-E6190D855F84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3F5613-6665-9741-AB75-126562FD0593}"/>
                </a:ext>
              </a:extLst>
            </p:cNvPr>
            <p:cNvCxnSpPr>
              <a:cxnSpLocks/>
              <a:stCxn id="134" idx="1"/>
              <a:endCxn id="133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CD1C17F-046C-AE45-9FF0-849A4FAF24B4}"/>
                </a:ext>
              </a:extLst>
            </p:cNvPr>
            <p:cNvCxnSpPr>
              <a:cxnSpLocks/>
              <a:stCxn id="131" idx="3"/>
              <a:endCxn id="134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4FE8F-752B-FA46-8B84-852416930090}"/>
                </a:ext>
              </a:extLst>
            </p:cNvPr>
            <p:cNvCxnSpPr>
              <a:cxnSpLocks/>
              <a:stCxn id="132" idx="3"/>
              <a:endCxn id="135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5CD5B50-E6A3-BF47-8D31-3CE74EC5453D}"/>
                </a:ext>
              </a:extLst>
            </p:cNvPr>
            <p:cNvCxnSpPr>
              <a:cxnSpLocks/>
              <a:stCxn id="133" idx="3"/>
              <a:endCxn id="141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41" name="Graphic 140" descr="Female Profile">
              <a:extLst>
                <a:ext uri="{FF2B5EF4-FFF2-40B4-BE49-F238E27FC236}">
                  <a16:creationId xmlns:a16="http://schemas.microsoft.com/office/drawing/2014/main" id="{786BABFC-CF69-1E44-8D3F-DAAD34307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DD0642-01C5-F341-849C-DDFDD38BDBA0}"/>
              </a:ext>
            </a:extLst>
          </p:cNvPr>
          <p:cNvGrpSpPr/>
          <p:nvPr/>
        </p:nvGrpSpPr>
        <p:grpSpPr>
          <a:xfrm>
            <a:off x="274564" y="3986079"/>
            <a:ext cx="1681057" cy="1733367"/>
            <a:chOff x="274564" y="3986079"/>
            <a:chExt cx="1681057" cy="173336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56C1F2-139E-FB4F-B40C-7B7A9AE57590}"/>
                </a:ext>
              </a:extLst>
            </p:cNvPr>
            <p:cNvGrpSpPr/>
            <p:nvPr/>
          </p:nvGrpSpPr>
          <p:grpSpPr>
            <a:xfrm>
              <a:off x="274564" y="3986079"/>
              <a:ext cx="1681057" cy="1733367"/>
              <a:chOff x="274564" y="3986079"/>
              <a:chExt cx="1681057" cy="17333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D6AB8E-7F33-1A44-992F-548A10C95284}"/>
                  </a:ext>
                </a:extLst>
              </p:cNvPr>
              <p:cNvSpPr/>
              <p:nvPr/>
            </p:nvSpPr>
            <p:spPr bwMode="auto">
              <a:xfrm>
                <a:off x="848698" y="4500748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8A4452-D827-8140-8D39-CAFEEAD3574B}"/>
                  </a:ext>
                </a:extLst>
              </p:cNvPr>
              <p:cNvSpPr txBox="1"/>
              <p:nvPr/>
            </p:nvSpPr>
            <p:spPr>
              <a:xfrm rot="5400000">
                <a:off x="261740" y="52141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C1989D-6FD0-BC42-B94C-BDACF7CB4672}"/>
                  </a:ext>
                </a:extLst>
              </p:cNvPr>
              <p:cNvSpPr txBox="1"/>
              <p:nvPr/>
            </p:nvSpPr>
            <p:spPr>
              <a:xfrm>
                <a:off x="1437530" y="39860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FBF42B-F017-BC43-8B57-35D58B94A078}"/>
                  </a:ext>
                </a:extLst>
              </p:cNvPr>
              <p:cNvSpPr txBox="1"/>
              <p:nvPr/>
            </p:nvSpPr>
            <p:spPr>
              <a:xfrm>
                <a:off x="1169814" y="4851586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A</a:t>
                </a:r>
              </a:p>
            </p:txBody>
          </p:sp>
        </p:grpSp>
        <p:pic>
          <p:nvPicPr>
            <p:cNvPr id="142" name="Graphic 141" descr="Female Profile">
              <a:extLst>
                <a:ext uri="{FF2B5EF4-FFF2-40B4-BE49-F238E27FC236}">
                  <a16:creationId xmlns:a16="http://schemas.microsoft.com/office/drawing/2014/main" id="{0E04D072-0EAA-7B47-8D49-75B0A55A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5455" y="4136193"/>
              <a:ext cx="256867" cy="256867"/>
            </a:xfrm>
            <a:prstGeom prst="rect">
              <a:avLst/>
            </a:prstGeom>
          </p:spPr>
        </p:pic>
        <p:pic>
          <p:nvPicPr>
            <p:cNvPr id="143" name="Graphic 142" descr="Male profile">
              <a:extLst>
                <a:ext uri="{FF2B5EF4-FFF2-40B4-BE49-F238E27FC236}">
                  <a16:creationId xmlns:a16="http://schemas.microsoft.com/office/drawing/2014/main" id="{8F5D41B4-692B-7846-AD81-4B2007C3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3719" y="4136192"/>
              <a:ext cx="256867" cy="256867"/>
            </a:xfrm>
            <a:prstGeom prst="rect">
              <a:avLst/>
            </a:prstGeom>
          </p:spPr>
        </p:pic>
        <p:pic>
          <p:nvPicPr>
            <p:cNvPr id="144" name="Graphic 143" descr="Female Profile">
              <a:extLst>
                <a:ext uri="{FF2B5EF4-FFF2-40B4-BE49-F238E27FC236}">
                  <a16:creationId xmlns:a16="http://schemas.microsoft.com/office/drawing/2014/main" id="{717C23AC-488F-3042-B2C6-3CE8DD45E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6401" y="4479517"/>
              <a:ext cx="256867" cy="256867"/>
            </a:xfrm>
            <a:prstGeom prst="rect">
              <a:avLst/>
            </a:prstGeom>
          </p:spPr>
        </p:pic>
        <p:pic>
          <p:nvPicPr>
            <p:cNvPr id="145" name="Graphic 144" descr="Male profile">
              <a:extLst>
                <a:ext uri="{FF2B5EF4-FFF2-40B4-BE49-F238E27FC236}">
                  <a16:creationId xmlns:a16="http://schemas.microsoft.com/office/drawing/2014/main" id="{3C9206C4-9FC0-2940-9F6D-BEA8F3A1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2634" y="4766088"/>
              <a:ext cx="256867" cy="2568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B955-4ADC-4749-BEB0-47B054992D65}"/>
              </a:ext>
            </a:extLst>
          </p:cNvPr>
          <p:cNvGrpSpPr/>
          <p:nvPr/>
        </p:nvGrpSpPr>
        <p:grpSpPr>
          <a:xfrm>
            <a:off x="4204801" y="3996798"/>
            <a:ext cx="1681057" cy="1733367"/>
            <a:chOff x="4204801" y="3996798"/>
            <a:chExt cx="1681057" cy="173336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3C25158-9EC4-374F-A777-0C17C87CB8ED}"/>
                </a:ext>
              </a:extLst>
            </p:cNvPr>
            <p:cNvGrpSpPr/>
            <p:nvPr/>
          </p:nvGrpSpPr>
          <p:grpSpPr>
            <a:xfrm>
              <a:off x="4204801" y="3996798"/>
              <a:ext cx="1681057" cy="1733367"/>
              <a:chOff x="274564" y="3986079"/>
              <a:chExt cx="1681057" cy="173336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A7B4BD-CF21-6C45-B7C9-BB8860F58607}"/>
                  </a:ext>
                </a:extLst>
              </p:cNvPr>
              <p:cNvSpPr/>
              <p:nvPr/>
            </p:nvSpPr>
            <p:spPr bwMode="auto">
              <a:xfrm>
                <a:off x="848698" y="4500748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89054D-3395-E440-B614-73FC1EB7033B}"/>
                  </a:ext>
                </a:extLst>
              </p:cNvPr>
              <p:cNvSpPr txBox="1"/>
              <p:nvPr/>
            </p:nvSpPr>
            <p:spPr>
              <a:xfrm rot="5400000">
                <a:off x="261740" y="52141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04C2AB7-E483-8F4A-8E56-7384C2BF6F2C}"/>
                  </a:ext>
                </a:extLst>
              </p:cNvPr>
              <p:cNvSpPr txBox="1"/>
              <p:nvPr/>
            </p:nvSpPr>
            <p:spPr>
              <a:xfrm>
                <a:off x="1437530" y="39860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9D86278-1F43-EF40-AF1A-99D7330ADF54}"/>
                  </a:ext>
                </a:extLst>
              </p:cNvPr>
              <p:cNvSpPr txBox="1"/>
              <p:nvPr/>
            </p:nvSpPr>
            <p:spPr>
              <a:xfrm>
                <a:off x="1169814" y="4851586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A</a:t>
                </a:r>
              </a:p>
            </p:txBody>
          </p:sp>
        </p:grpSp>
        <p:pic>
          <p:nvPicPr>
            <p:cNvPr id="151" name="Graphic 150" descr="Female Profile">
              <a:extLst>
                <a:ext uri="{FF2B5EF4-FFF2-40B4-BE49-F238E27FC236}">
                  <a16:creationId xmlns:a16="http://schemas.microsoft.com/office/drawing/2014/main" id="{E698CCC7-4309-3942-A56B-DA99073F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75692" y="4146912"/>
              <a:ext cx="256867" cy="256867"/>
            </a:xfrm>
            <a:prstGeom prst="rect">
              <a:avLst/>
            </a:prstGeom>
          </p:spPr>
        </p:pic>
        <p:pic>
          <p:nvPicPr>
            <p:cNvPr id="152" name="Graphic 151" descr="Male profile">
              <a:extLst>
                <a:ext uri="{FF2B5EF4-FFF2-40B4-BE49-F238E27FC236}">
                  <a16:creationId xmlns:a16="http://schemas.microsoft.com/office/drawing/2014/main" id="{8CE2C2CF-12DB-E542-9B26-DC4728430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23956" y="4146911"/>
              <a:ext cx="256867" cy="256867"/>
            </a:xfrm>
            <a:prstGeom prst="rect">
              <a:avLst/>
            </a:prstGeom>
          </p:spPr>
        </p:pic>
        <p:pic>
          <p:nvPicPr>
            <p:cNvPr id="153" name="Graphic 152" descr="Female Profile">
              <a:extLst>
                <a:ext uri="{FF2B5EF4-FFF2-40B4-BE49-F238E27FC236}">
                  <a16:creationId xmlns:a16="http://schemas.microsoft.com/office/drawing/2014/main" id="{9ABAC446-860D-0D41-B223-C3519CA5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6638" y="4490236"/>
              <a:ext cx="256867" cy="256867"/>
            </a:xfrm>
            <a:prstGeom prst="rect">
              <a:avLst/>
            </a:prstGeom>
          </p:spPr>
        </p:pic>
        <p:pic>
          <p:nvPicPr>
            <p:cNvPr id="154" name="Graphic 153" descr="Male profile">
              <a:extLst>
                <a:ext uri="{FF2B5EF4-FFF2-40B4-BE49-F238E27FC236}">
                  <a16:creationId xmlns:a16="http://schemas.microsoft.com/office/drawing/2014/main" id="{9390D06C-F4FD-1545-983A-6B7B6976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62871" y="4776807"/>
              <a:ext cx="256867" cy="2568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5C7451-FF24-9C43-942A-CDF9C36E753F}"/>
              </a:ext>
            </a:extLst>
          </p:cNvPr>
          <p:cNvGrpSpPr/>
          <p:nvPr/>
        </p:nvGrpSpPr>
        <p:grpSpPr>
          <a:xfrm>
            <a:off x="6640720" y="4090625"/>
            <a:ext cx="2122450" cy="1653161"/>
            <a:chOff x="6640720" y="4090625"/>
            <a:chExt cx="2122450" cy="165316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0D877B-E437-9E42-BAF6-6B965B4DF7E6}"/>
                </a:ext>
              </a:extLst>
            </p:cNvPr>
            <p:cNvSpPr/>
            <p:nvPr/>
          </p:nvSpPr>
          <p:spPr bwMode="auto">
            <a:xfrm>
              <a:off x="7648720" y="4192597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998893-3899-0A4E-A23B-FDCCC9C51392}"/>
                </a:ext>
              </a:extLst>
            </p:cNvPr>
            <p:cNvSpPr/>
            <p:nvPr/>
          </p:nvSpPr>
          <p:spPr bwMode="auto">
            <a:xfrm>
              <a:off x="7438886" y="4376704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7E2654-7E8C-D94F-B954-F545C8CC9013}"/>
                </a:ext>
              </a:extLst>
            </p:cNvPr>
            <p:cNvSpPr/>
            <p:nvPr/>
          </p:nvSpPr>
          <p:spPr bwMode="auto">
            <a:xfrm>
              <a:off x="7261999" y="4525088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24571-31D9-234B-BF8C-F633CF6BBE0E}"/>
                </a:ext>
              </a:extLst>
            </p:cNvPr>
            <p:cNvSpPr txBox="1"/>
            <p:nvPr/>
          </p:nvSpPr>
          <p:spPr>
            <a:xfrm rot="5400000">
              <a:off x="6675041" y="523851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6526731-D8C9-F241-9675-1813CB0652B6}"/>
                </a:ext>
              </a:extLst>
            </p:cNvPr>
            <p:cNvSpPr txBox="1"/>
            <p:nvPr/>
          </p:nvSpPr>
          <p:spPr>
            <a:xfrm>
              <a:off x="7591931" y="4875926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T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36B1DD8-E07B-0A4A-85B2-C536A1F620EB}"/>
                </a:ext>
              </a:extLst>
            </p:cNvPr>
            <p:cNvCxnSpPr/>
            <p:nvPr/>
          </p:nvCxnSpPr>
          <p:spPr bwMode="auto">
            <a:xfrm flipV="1">
              <a:off x="7254472" y="4192597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C3A66D-C7EF-FB4F-9A46-104010A8B655}"/>
                </a:ext>
              </a:extLst>
            </p:cNvPr>
            <p:cNvCxnSpPr/>
            <p:nvPr/>
          </p:nvCxnSpPr>
          <p:spPr bwMode="auto">
            <a:xfrm flipV="1">
              <a:off x="8356212" y="4193154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905A31-F25F-8740-A290-49E268FD68C6}"/>
                </a:ext>
              </a:extLst>
            </p:cNvPr>
            <p:cNvCxnSpPr/>
            <p:nvPr/>
          </p:nvCxnSpPr>
          <p:spPr bwMode="auto">
            <a:xfrm flipV="1">
              <a:off x="8368922" y="5341598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6100DC-7453-F244-A1BF-75DCDCFAFD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0720" y="4364040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435A561-1133-B74C-AA17-9EECA044D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194" y="42208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BA03645-F55F-8B40-B3DB-3FBB1C46C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01467" y="40906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55" name="Graphic 154" descr="Female Profile">
              <a:extLst>
                <a:ext uri="{FF2B5EF4-FFF2-40B4-BE49-F238E27FC236}">
                  <a16:creationId xmlns:a16="http://schemas.microsoft.com/office/drawing/2014/main" id="{744F32FB-96EA-624F-9EF6-B452F896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01063" y="4540505"/>
              <a:ext cx="256867" cy="256867"/>
            </a:xfrm>
            <a:prstGeom prst="rect">
              <a:avLst/>
            </a:prstGeom>
          </p:spPr>
        </p:pic>
        <p:pic>
          <p:nvPicPr>
            <p:cNvPr id="156" name="Graphic 155" descr="Male profile">
              <a:extLst>
                <a:ext uri="{FF2B5EF4-FFF2-40B4-BE49-F238E27FC236}">
                  <a16:creationId xmlns:a16="http://schemas.microsoft.com/office/drawing/2014/main" id="{3856B5D5-21BC-ED4F-8A2A-83FDB5DF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07296" y="4827076"/>
              <a:ext cx="256867" cy="256867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21E611-3522-194D-B697-FB8210D600D7}"/>
              </a:ext>
            </a:extLst>
          </p:cNvPr>
          <p:cNvGrpSpPr>
            <a:grpSpLocks noChangeAspect="1"/>
          </p:cNvGrpSpPr>
          <p:nvPr/>
        </p:nvGrpSpPr>
        <p:grpSpPr>
          <a:xfrm>
            <a:off x="3963972" y="2602173"/>
            <a:ext cx="1259812" cy="1104249"/>
            <a:chOff x="5808325" y="1697110"/>
            <a:chExt cx="2888540" cy="2531860"/>
          </a:xfrm>
        </p:grpSpPr>
        <p:pic>
          <p:nvPicPr>
            <p:cNvPr id="158" name="Graphic 157" descr="Male profile">
              <a:extLst>
                <a:ext uri="{FF2B5EF4-FFF2-40B4-BE49-F238E27FC236}">
                  <a16:creationId xmlns:a16="http://schemas.microsoft.com/office/drawing/2014/main" id="{E94CA93B-37A7-E942-9D5E-E18913B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59" name="Graphic 158" descr="Female Profile">
              <a:extLst>
                <a:ext uri="{FF2B5EF4-FFF2-40B4-BE49-F238E27FC236}">
                  <a16:creationId xmlns:a16="http://schemas.microsoft.com/office/drawing/2014/main" id="{73877A81-381B-2444-988F-2E29FA02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60" name="Graphic 159" descr="Male profile">
              <a:extLst>
                <a:ext uri="{FF2B5EF4-FFF2-40B4-BE49-F238E27FC236}">
                  <a16:creationId xmlns:a16="http://schemas.microsoft.com/office/drawing/2014/main" id="{1068083C-450D-4445-9878-FF158588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61" name="Graphic 160" descr="Male profile">
              <a:extLst>
                <a:ext uri="{FF2B5EF4-FFF2-40B4-BE49-F238E27FC236}">
                  <a16:creationId xmlns:a16="http://schemas.microsoft.com/office/drawing/2014/main" id="{E0C5A74A-EDFF-2541-BBA0-6C8226AAE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62" name="Graphic 161" descr="Female Profile">
              <a:extLst>
                <a:ext uri="{FF2B5EF4-FFF2-40B4-BE49-F238E27FC236}">
                  <a16:creationId xmlns:a16="http://schemas.microsoft.com/office/drawing/2014/main" id="{F6563EF9-6840-8F4A-BB78-FC08C3F2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63FA95-C998-7A45-9646-648FD4CE79C5}"/>
                </a:ext>
              </a:extLst>
            </p:cNvPr>
            <p:cNvCxnSpPr>
              <a:cxnSpLocks/>
              <a:stCxn id="159" idx="3"/>
              <a:endCxn id="161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10EFE51-1E17-444A-BC70-CED7AB5AA8E0}"/>
                </a:ext>
              </a:extLst>
            </p:cNvPr>
            <p:cNvCxnSpPr>
              <a:cxnSpLocks/>
              <a:stCxn id="161" idx="1"/>
              <a:endCxn id="160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3B7871F-C0B9-0A4A-987E-728B9EC55AE3}"/>
                </a:ext>
              </a:extLst>
            </p:cNvPr>
            <p:cNvCxnSpPr>
              <a:cxnSpLocks/>
              <a:stCxn id="158" idx="3"/>
              <a:endCxn id="161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ABFD11-E4CE-954C-87DC-A7141EEFAE55}"/>
                </a:ext>
              </a:extLst>
            </p:cNvPr>
            <p:cNvCxnSpPr>
              <a:cxnSpLocks/>
              <a:stCxn id="159" idx="3"/>
              <a:endCxn id="162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104580-AF9D-2E4A-BDF8-7310A0A23B30}"/>
                </a:ext>
              </a:extLst>
            </p:cNvPr>
            <p:cNvCxnSpPr>
              <a:cxnSpLocks/>
              <a:stCxn id="160" idx="3"/>
              <a:endCxn id="168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68" name="Graphic 167" descr="Female Profile">
              <a:extLst>
                <a:ext uri="{FF2B5EF4-FFF2-40B4-BE49-F238E27FC236}">
                  <a16:creationId xmlns:a16="http://schemas.microsoft.com/office/drawing/2014/main" id="{3176E5BB-2B14-1E44-899B-1695F27A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19EF9A-04ED-744F-8297-2DD23527996F}"/>
              </a:ext>
            </a:extLst>
          </p:cNvPr>
          <p:cNvGrpSpPr>
            <a:grpSpLocks noChangeAspect="1"/>
          </p:cNvGrpSpPr>
          <p:nvPr/>
        </p:nvGrpSpPr>
        <p:grpSpPr>
          <a:xfrm>
            <a:off x="7245286" y="2602173"/>
            <a:ext cx="1259812" cy="1104249"/>
            <a:chOff x="5808325" y="1697110"/>
            <a:chExt cx="2888540" cy="2531860"/>
          </a:xfrm>
        </p:grpSpPr>
        <p:pic>
          <p:nvPicPr>
            <p:cNvPr id="170" name="Graphic 169" descr="Male profile">
              <a:extLst>
                <a:ext uri="{FF2B5EF4-FFF2-40B4-BE49-F238E27FC236}">
                  <a16:creationId xmlns:a16="http://schemas.microsoft.com/office/drawing/2014/main" id="{5EB890B6-8CAF-3847-BAFB-1C5EDA8D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71" name="Graphic 170" descr="Female Profile">
              <a:extLst>
                <a:ext uri="{FF2B5EF4-FFF2-40B4-BE49-F238E27FC236}">
                  <a16:creationId xmlns:a16="http://schemas.microsoft.com/office/drawing/2014/main" id="{49108FA2-532B-BD42-9886-A9EC0DF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72" name="Graphic 171" descr="Male profile">
              <a:extLst>
                <a:ext uri="{FF2B5EF4-FFF2-40B4-BE49-F238E27FC236}">
                  <a16:creationId xmlns:a16="http://schemas.microsoft.com/office/drawing/2014/main" id="{23BB8196-1190-2547-A8FD-CEADF832B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73" name="Graphic 172" descr="Male profile">
              <a:extLst>
                <a:ext uri="{FF2B5EF4-FFF2-40B4-BE49-F238E27FC236}">
                  <a16:creationId xmlns:a16="http://schemas.microsoft.com/office/drawing/2014/main" id="{399A5FDF-8D55-C343-8B92-D6A2BA4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74" name="Graphic 173" descr="Female Profile">
              <a:extLst>
                <a:ext uri="{FF2B5EF4-FFF2-40B4-BE49-F238E27FC236}">
                  <a16:creationId xmlns:a16="http://schemas.microsoft.com/office/drawing/2014/main" id="{F9EDF7B4-B796-CC41-B1FA-2458469E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9BB102-B7EE-8F49-B415-9BFEB08ACFDD}"/>
                </a:ext>
              </a:extLst>
            </p:cNvPr>
            <p:cNvCxnSpPr>
              <a:cxnSpLocks/>
              <a:stCxn id="171" idx="3"/>
              <a:endCxn id="173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04A9D98-8A48-6848-AC3A-88F8C2F5391B}"/>
                </a:ext>
              </a:extLst>
            </p:cNvPr>
            <p:cNvCxnSpPr>
              <a:cxnSpLocks/>
              <a:stCxn id="173" idx="1"/>
              <a:endCxn id="172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6BE637-DE8F-E542-AA71-C750C8420EC9}"/>
                </a:ext>
              </a:extLst>
            </p:cNvPr>
            <p:cNvCxnSpPr>
              <a:cxnSpLocks/>
              <a:stCxn id="170" idx="3"/>
              <a:endCxn id="173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00A5FF9-7D0D-8848-BCCF-DA0C60F814FD}"/>
                </a:ext>
              </a:extLst>
            </p:cNvPr>
            <p:cNvCxnSpPr>
              <a:cxnSpLocks/>
              <a:stCxn id="171" idx="3"/>
              <a:endCxn id="174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D41F366-DA6C-8641-AEF9-71624538E682}"/>
                </a:ext>
              </a:extLst>
            </p:cNvPr>
            <p:cNvCxnSpPr>
              <a:cxnSpLocks/>
              <a:stCxn id="172" idx="3"/>
              <a:endCxn id="180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80" name="Graphic 179" descr="Female Profile">
              <a:extLst>
                <a:ext uri="{FF2B5EF4-FFF2-40B4-BE49-F238E27FC236}">
                  <a16:creationId xmlns:a16="http://schemas.microsoft.com/office/drawing/2014/main" id="{7AF5A559-874D-7C45-89BE-56F13D83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3D01A1A-8392-6B4D-9D4B-28C273C57DA1}"/>
              </a:ext>
            </a:extLst>
          </p:cNvPr>
          <p:cNvSpPr/>
          <p:nvPr/>
        </p:nvSpPr>
        <p:spPr bwMode="auto">
          <a:xfrm>
            <a:off x="2832652" y="1255644"/>
            <a:ext cx="6172200" cy="501215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19422D4-D61E-B742-8AD3-3401E616E107}"/>
              </a:ext>
            </a:extLst>
          </p:cNvPr>
          <p:cNvSpPr/>
          <p:nvPr/>
        </p:nvSpPr>
        <p:spPr bwMode="auto">
          <a:xfrm>
            <a:off x="342743" y="4117699"/>
            <a:ext cx="1996377" cy="215009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6192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EBCFAE-7D4C-894B-AE32-DC1ACE1ED9C2}"/>
              </a:ext>
            </a:extLst>
          </p:cNvPr>
          <p:cNvSpPr/>
          <p:nvPr/>
        </p:nvSpPr>
        <p:spPr bwMode="auto">
          <a:xfrm>
            <a:off x="420565" y="5562902"/>
            <a:ext cx="5599235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P1.4: belief propagation</a:t>
            </a:r>
          </a:p>
          <a:p>
            <a:pPr lvl="2"/>
            <a:r>
              <a:rPr lang="en-US" dirty="0"/>
              <a:t>Basics</a:t>
            </a:r>
          </a:p>
          <a:p>
            <a:pPr lvl="2"/>
            <a:r>
              <a:rPr lang="en-US" dirty="0"/>
              <a:t>Fast, linear approximation (</a:t>
            </a:r>
            <a:r>
              <a:rPr lang="en-US" dirty="0" err="1"/>
              <a:t>FaBP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Latest: </a:t>
            </a:r>
            <a:r>
              <a:rPr lang="en-US" dirty="0" err="1"/>
              <a:t>zooBP</a:t>
            </a:r>
            <a:endParaRPr lang="en-US" dirty="0"/>
          </a:p>
          <a:p>
            <a:pPr lvl="2"/>
            <a:r>
              <a:rPr lang="en-US" dirty="0"/>
              <a:t>Success stories</a:t>
            </a:r>
          </a:p>
          <a:p>
            <a:pPr lvl="1"/>
            <a:endParaRPr lang="en-US" dirty="0"/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C7745482-5BC7-D44C-80B3-7E140699AD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2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9CF61F-D18B-5946-9F36-FA97BCA712E8}" type="slidenum">
              <a:rPr lang="en-US" smtClean="0"/>
              <a:pPr/>
              <a:t>150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0A14-A327-D747-871D-E5E1EBAEE417}"/>
              </a:ext>
            </a:extLst>
          </p:cNvPr>
          <p:cNvGrpSpPr/>
          <p:nvPr/>
        </p:nvGrpSpPr>
        <p:grpSpPr>
          <a:xfrm>
            <a:off x="6895121" y="3958632"/>
            <a:ext cx="1440936" cy="1430687"/>
            <a:chOff x="6895121" y="3958632"/>
            <a:chExt cx="1440936" cy="143068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4FA02F0-D9D7-3F45-89AB-E1C871CBA0F7}"/>
                </a:ext>
              </a:extLst>
            </p:cNvPr>
            <p:cNvSpPr/>
            <p:nvPr/>
          </p:nvSpPr>
          <p:spPr bwMode="auto">
            <a:xfrm>
              <a:off x="6895121" y="4087434"/>
              <a:ext cx="1440936" cy="1301885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C00876-0B47-2348-872D-54BE97745DA4}"/>
                </a:ext>
              </a:extLst>
            </p:cNvPr>
            <p:cNvSpPr txBox="1"/>
            <p:nvPr/>
          </p:nvSpPr>
          <p:spPr>
            <a:xfrm>
              <a:off x="7491723" y="3958632"/>
              <a:ext cx="3882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F209785-190C-C944-9231-0A4D08FF73DC}"/>
                </a:ext>
              </a:extLst>
            </p:cNvPr>
            <p:cNvCxnSpPr>
              <a:cxnSpLocks/>
              <a:stCxn id="85" idx="2"/>
            </p:cNvCxnSpPr>
            <p:nvPr/>
          </p:nvCxnSpPr>
          <p:spPr bwMode="auto">
            <a:xfrm flipH="1">
              <a:off x="7545331" y="4451075"/>
              <a:ext cx="140516" cy="265147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90447F-94F2-C442-ACBE-82937C785EEA}"/>
                </a:ext>
              </a:extLst>
            </p:cNvPr>
            <p:cNvCxnSpPr>
              <a:cxnSpLocks/>
              <a:stCxn id="85" idx="2"/>
            </p:cNvCxnSpPr>
            <p:nvPr/>
          </p:nvCxnSpPr>
          <p:spPr bwMode="auto">
            <a:xfrm>
              <a:off x="7685847" y="4451075"/>
              <a:ext cx="142452" cy="25403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CC5AC7-735E-E741-8281-A39FF7BBB0D8}"/>
                </a:ext>
              </a:extLst>
            </p:cNvPr>
            <p:cNvGrpSpPr/>
            <p:nvPr/>
          </p:nvGrpSpPr>
          <p:grpSpPr>
            <a:xfrm>
              <a:off x="7002255" y="4606666"/>
              <a:ext cx="1246123" cy="629593"/>
              <a:chOff x="7003143" y="5078031"/>
              <a:chExt cx="1246123" cy="6295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0E7D43-572C-834D-A362-DD25E45472DE}"/>
                  </a:ext>
                </a:extLst>
              </p:cNvPr>
              <p:cNvGrpSpPr/>
              <p:nvPr/>
            </p:nvGrpSpPr>
            <p:grpSpPr>
              <a:xfrm>
                <a:off x="7003143" y="5078031"/>
                <a:ext cx="1201114" cy="608212"/>
                <a:chOff x="7701643" y="4081081"/>
                <a:chExt cx="1201114" cy="60821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93D9038-861D-5242-AF9A-6239D96EEDC8}"/>
                    </a:ext>
                  </a:extLst>
                </p:cNvPr>
                <p:cNvSpPr/>
                <p:nvPr/>
              </p:nvSpPr>
              <p:spPr bwMode="auto">
                <a:xfrm>
                  <a:off x="7932512" y="408108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3D1AC73-CC62-474D-9E5A-A49369E9B5A7}"/>
                    </a:ext>
                  </a:extLst>
                </p:cNvPr>
                <p:cNvSpPr/>
                <p:nvPr/>
              </p:nvSpPr>
              <p:spPr bwMode="auto">
                <a:xfrm>
                  <a:off x="7701643" y="4254117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6A7AAB2-FAF8-174D-B4F1-2B8CA3874EA3}"/>
                    </a:ext>
                  </a:extLst>
                </p:cNvPr>
                <p:cNvSpPr/>
                <p:nvPr/>
              </p:nvSpPr>
              <p:spPr bwMode="auto">
                <a:xfrm>
                  <a:off x="8167630" y="4255751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1F0689B-B5CA-E84C-ADB7-55C11C6EEE24}"/>
                    </a:ext>
                  </a:extLst>
                </p:cNvPr>
                <p:cNvSpPr/>
                <p:nvPr/>
              </p:nvSpPr>
              <p:spPr bwMode="auto">
                <a:xfrm>
                  <a:off x="7789470" y="4621965"/>
                  <a:ext cx="76200" cy="64217"/>
                </a:xfrm>
                <a:prstGeom prst="ellipse">
                  <a:avLst/>
                </a:prstGeom>
                <a:solidFill>
                  <a:schemeClr val="tx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F1E020F-DF45-9648-B0FD-739E98F0C2E2}"/>
                    </a:ext>
                  </a:extLst>
                </p:cNvPr>
                <p:cNvSpPr/>
                <p:nvPr/>
              </p:nvSpPr>
              <p:spPr bwMode="auto">
                <a:xfrm>
                  <a:off x="8094070" y="4625076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D63574F-AE0F-A242-B2E0-A606489FC45A}"/>
                    </a:ext>
                  </a:extLst>
                </p:cNvPr>
                <p:cNvCxnSpPr>
                  <a:cxnSpLocks/>
                  <a:stCxn id="49" idx="6"/>
                  <a:endCxn id="51" idx="1"/>
                </p:cNvCxnSpPr>
                <p:nvPr/>
              </p:nvCxnSpPr>
              <p:spPr bwMode="auto">
                <a:xfrm>
                  <a:off x="8008712" y="4113190"/>
                  <a:ext cx="170077" cy="15196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DFA7DFA-4A9C-AE4A-88CD-D4CDC6B57393}"/>
                    </a:ext>
                  </a:extLst>
                </p:cNvPr>
                <p:cNvCxnSpPr>
                  <a:stCxn id="49" idx="5"/>
                  <a:endCxn id="53" idx="1"/>
                </p:cNvCxnSpPr>
                <p:nvPr/>
              </p:nvCxnSpPr>
              <p:spPr bwMode="auto">
                <a:xfrm>
                  <a:off x="7997553" y="4135894"/>
                  <a:ext cx="107676" cy="49858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7EB47C3-6980-4A41-B952-DBD8B27A2C1C}"/>
                    </a:ext>
                  </a:extLst>
                </p:cNvPr>
                <p:cNvCxnSpPr>
                  <a:stCxn id="49" idx="3"/>
                  <a:endCxn id="52" idx="7"/>
                </p:cNvCxnSpPr>
                <p:nvPr/>
              </p:nvCxnSpPr>
              <p:spPr bwMode="auto">
                <a:xfrm flipH="1">
                  <a:off x="7854511" y="4135894"/>
                  <a:ext cx="89160" cy="495475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FA0248-31D1-DF4E-821B-217F9FB90612}"/>
                    </a:ext>
                  </a:extLst>
                </p:cNvPr>
                <p:cNvCxnSpPr>
                  <a:cxnSpLocks/>
                  <a:stCxn id="49" idx="1"/>
                  <a:endCxn id="50" idx="7"/>
                </p:cNvCxnSpPr>
                <p:nvPr/>
              </p:nvCxnSpPr>
              <p:spPr bwMode="auto">
                <a:xfrm flipH="1">
                  <a:off x="7766684" y="4090485"/>
                  <a:ext cx="176987" cy="17303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53E4367-3598-1349-982E-CFAAFFA4AFCA}"/>
                    </a:ext>
                  </a:extLst>
                </p:cNvPr>
                <p:cNvCxnSpPr>
                  <a:stCxn id="50" idx="6"/>
                  <a:endCxn id="51" idx="2"/>
                </p:cNvCxnSpPr>
                <p:nvPr/>
              </p:nvCxnSpPr>
              <p:spPr bwMode="auto">
                <a:xfrm>
                  <a:off x="7777843" y="4286226"/>
                  <a:ext cx="389787" cy="163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55DECC5-ABAC-B941-AA0F-39AE021E30ED}"/>
                    </a:ext>
                  </a:extLst>
                </p:cNvPr>
                <p:cNvCxnSpPr>
                  <a:stCxn id="51" idx="4"/>
                  <a:endCxn id="53" idx="0"/>
                </p:cNvCxnSpPr>
                <p:nvPr/>
              </p:nvCxnSpPr>
              <p:spPr bwMode="auto">
                <a:xfrm flipH="1">
                  <a:off x="8132170" y="4319968"/>
                  <a:ext cx="73560" cy="305108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8DC8831-9302-434F-B3A6-4CF6F2B918EA}"/>
                    </a:ext>
                  </a:extLst>
                </p:cNvPr>
                <p:cNvCxnSpPr>
                  <a:stCxn id="52" idx="6"/>
                  <a:endCxn id="53" idx="2"/>
                </p:cNvCxnSpPr>
                <p:nvPr/>
              </p:nvCxnSpPr>
              <p:spPr bwMode="auto">
                <a:xfrm>
                  <a:off x="7865670" y="4654074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3ECA956-E56C-E744-82B8-9889F6515E59}"/>
                    </a:ext>
                  </a:extLst>
                </p:cNvPr>
                <p:cNvCxnSpPr>
                  <a:stCxn id="50" idx="4"/>
                  <a:endCxn id="52" idx="0"/>
                </p:cNvCxnSpPr>
                <p:nvPr/>
              </p:nvCxnSpPr>
              <p:spPr bwMode="auto">
                <a:xfrm>
                  <a:off x="7739743" y="4318334"/>
                  <a:ext cx="87827" cy="30363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DDB59BE-2935-E34B-B67E-27E0DE0CDD65}"/>
                    </a:ext>
                  </a:extLst>
                </p:cNvPr>
                <p:cNvCxnSpPr>
                  <a:stCxn id="50" idx="5"/>
                  <a:endCxn id="53" idx="1"/>
                </p:cNvCxnSpPr>
                <p:nvPr/>
              </p:nvCxnSpPr>
              <p:spPr bwMode="auto">
                <a:xfrm>
                  <a:off x="7766684" y="4308930"/>
                  <a:ext cx="338545" cy="325550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84B08-F69A-7E40-BC64-4204AF623BF6}"/>
                    </a:ext>
                  </a:extLst>
                </p:cNvPr>
                <p:cNvCxnSpPr>
                  <a:stCxn id="51" idx="4"/>
                  <a:endCxn id="52" idx="7"/>
                </p:cNvCxnSpPr>
                <p:nvPr/>
              </p:nvCxnSpPr>
              <p:spPr bwMode="auto">
                <a:xfrm flipH="1">
                  <a:off x="7854511" y="4319968"/>
                  <a:ext cx="351219" cy="31140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D13F22-FEB5-9A46-AE07-DD56FCB0DA7F}"/>
                    </a:ext>
                  </a:extLst>
                </p:cNvPr>
                <p:cNvSpPr/>
                <p:nvPr/>
              </p:nvSpPr>
              <p:spPr bwMode="auto">
                <a:xfrm>
                  <a:off x="8510797" y="4254117"/>
                  <a:ext cx="79285" cy="72143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1A5A5C6-EB2C-3F45-B55F-BD7DCA9875E2}"/>
                    </a:ext>
                  </a:extLst>
                </p:cNvPr>
                <p:cNvSpPr/>
                <p:nvPr/>
              </p:nvSpPr>
              <p:spPr bwMode="auto">
                <a:xfrm>
                  <a:off x="8835252" y="4254117"/>
                  <a:ext cx="64907" cy="72142"/>
                </a:xfrm>
                <a:prstGeom prst="ellipse">
                  <a:avLst/>
                </a:prstGeom>
                <a:solidFill>
                  <a:srgbClr val="008F00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8FBBC86D-E922-4642-9157-8A996924ADFA}"/>
                    </a:ext>
                  </a:extLst>
                </p:cNvPr>
                <p:cNvSpPr/>
                <p:nvPr/>
              </p:nvSpPr>
              <p:spPr bwMode="auto">
                <a:xfrm>
                  <a:off x="8521957" y="4618854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6C888E7-2489-C84C-98EA-FC5CA8D76357}"/>
                    </a:ext>
                  </a:extLst>
                </p:cNvPr>
                <p:cNvSpPr/>
                <p:nvPr/>
              </p:nvSpPr>
              <p:spPr bwMode="auto">
                <a:xfrm>
                  <a:off x="8826557" y="4621965"/>
                  <a:ext cx="76200" cy="64217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5D6E48F-2873-DA45-A5ED-2154FAF1649B}"/>
                    </a:ext>
                  </a:extLst>
                </p:cNvPr>
                <p:cNvCxnSpPr>
                  <a:cxnSpLocks/>
                  <a:stCxn id="99" idx="6"/>
                  <a:endCxn id="100" idx="2"/>
                </p:cNvCxnSpPr>
                <p:nvPr/>
              </p:nvCxnSpPr>
              <p:spPr bwMode="auto">
                <a:xfrm flipV="1">
                  <a:off x="8590082" y="4290188"/>
                  <a:ext cx="245170" cy="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7F06EA2-AFF0-844C-A3A6-DAB7F765DB69}"/>
                    </a:ext>
                  </a:extLst>
                </p:cNvPr>
                <p:cNvCxnSpPr>
                  <a:cxnSpLocks/>
                  <a:stCxn id="100" idx="4"/>
                  <a:endCxn id="102" idx="0"/>
                </p:cNvCxnSpPr>
                <p:nvPr/>
              </p:nvCxnSpPr>
              <p:spPr bwMode="auto">
                <a:xfrm flipH="1">
                  <a:off x="8864657" y="4326259"/>
                  <a:ext cx="3049" cy="29570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845EDB-8CDF-BD4D-9ACC-ACAFA07FB888}"/>
                    </a:ext>
                  </a:extLst>
                </p:cNvPr>
                <p:cNvCxnSpPr>
                  <a:stCxn id="101" idx="6"/>
                  <a:endCxn id="102" idx="2"/>
                </p:cNvCxnSpPr>
                <p:nvPr/>
              </p:nvCxnSpPr>
              <p:spPr bwMode="auto">
                <a:xfrm>
                  <a:off x="8598157" y="4650963"/>
                  <a:ext cx="228400" cy="3111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F6B88E7-4D9F-A345-B361-91FFE7D1385E}"/>
                    </a:ext>
                  </a:extLst>
                </p:cNvPr>
                <p:cNvCxnSpPr>
                  <a:cxnSpLocks/>
                  <a:stCxn id="99" idx="4"/>
                  <a:endCxn id="101" idx="0"/>
                </p:cNvCxnSpPr>
                <p:nvPr/>
              </p:nvCxnSpPr>
              <p:spPr bwMode="auto">
                <a:xfrm>
                  <a:off x="8550440" y="4326260"/>
                  <a:ext cx="9617" cy="29259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2F7F4E61-548E-6A48-8BCF-F3D8D02CF810}"/>
                    </a:ext>
                  </a:extLst>
                </p:cNvPr>
                <p:cNvCxnSpPr>
                  <a:cxnSpLocks/>
                  <a:stCxn id="99" idx="5"/>
                  <a:endCxn id="102" idx="1"/>
                </p:cNvCxnSpPr>
                <p:nvPr/>
              </p:nvCxnSpPr>
              <p:spPr bwMode="auto">
                <a:xfrm>
                  <a:off x="8578471" y="4315695"/>
                  <a:ext cx="259245" cy="31567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5348D4B-C480-7746-A571-59CA3F50F16A}"/>
                    </a:ext>
                  </a:extLst>
                </p:cNvPr>
                <p:cNvCxnSpPr>
                  <a:cxnSpLocks/>
                  <a:stCxn id="100" idx="3"/>
                  <a:endCxn id="101" idx="7"/>
                </p:cNvCxnSpPr>
                <p:nvPr/>
              </p:nvCxnSpPr>
              <p:spPr bwMode="auto">
                <a:xfrm flipH="1">
                  <a:off x="8586998" y="4315694"/>
                  <a:ext cx="257759" cy="31256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29BAEC2-17CC-8942-9FF3-46BE31C18F6A}"/>
                    </a:ext>
                  </a:extLst>
                </p:cNvPr>
                <p:cNvCxnSpPr>
                  <a:stCxn id="51" idx="6"/>
                  <a:endCxn id="99" idx="2"/>
                </p:cNvCxnSpPr>
                <p:nvPr/>
              </p:nvCxnSpPr>
              <p:spPr bwMode="auto">
                <a:xfrm>
                  <a:off x="8243830" y="4287860"/>
                  <a:ext cx="266967" cy="2329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413CE25-E1C2-AC4D-B138-DE8678009478}"/>
                  </a:ext>
                </a:extLst>
              </p:cNvPr>
              <p:cNvSpPr/>
              <p:nvPr/>
            </p:nvSpPr>
            <p:spPr bwMode="auto">
              <a:xfrm>
                <a:off x="8095842" y="5215057"/>
                <a:ext cx="153424" cy="163191"/>
              </a:xfrm>
              <a:prstGeom prst="ellipse">
                <a:avLst/>
              </a:prstGeom>
              <a:solidFill>
                <a:srgbClr val="008F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09E7068-DD6E-A347-AFF2-8E70ECC22828}"/>
                  </a:ext>
                </a:extLst>
              </p:cNvPr>
              <p:cNvSpPr/>
              <p:nvPr/>
            </p:nvSpPr>
            <p:spPr bwMode="auto">
              <a:xfrm>
                <a:off x="7048698" y="5544433"/>
                <a:ext cx="153424" cy="163191"/>
              </a:xfrm>
              <a:prstGeom prst="ellipse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Graphic 57" descr="Hummingbird">
            <a:extLst>
              <a:ext uri="{FF2B5EF4-FFF2-40B4-BE49-F238E27FC236}">
                <a16:creationId xmlns:a16="http://schemas.microsoft.com/office/drawing/2014/main" id="{8987ECFE-A8F9-984B-B297-AC35B1B32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5D1-302D-4B47-9EA5-C0BE5921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‘success stories’?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FEFD-B80C-8F48-A7EF-AF523E97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 fraud</a:t>
            </a:r>
          </a:p>
          <a:p>
            <a:r>
              <a:rPr lang="en-US" dirty="0"/>
              <a:t>Malware detection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A393-D9AE-2D4A-AA57-74520B5F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E93C-3B4B-E449-A221-0ACB0ECC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4EB7-0A5B-E140-B776-B38BAD74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151</a:t>
            </a:fld>
            <a:endParaRPr lang="en-US"/>
          </a:p>
        </p:txBody>
      </p:sp>
      <p:pic>
        <p:nvPicPr>
          <p:cNvPr id="7" name="Picture 32">
            <a:extLst>
              <a:ext uri="{FF2B5EF4-FFF2-40B4-BE49-F238E27FC236}">
                <a16:creationId xmlns:a16="http://schemas.microsoft.com/office/drawing/2014/main" id="{55CAB077-617C-5C41-AC05-E56D8BFF6F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2245415"/>
            <a:ext cx="13843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wclogo.gif">
            <a:extLst>
              <a:ext uri="{FF2B5EF4-FFF2-40B4-BE49-F238E27FC236}">
                <a16:creationId xmlns:a16="http://schemas.microsoft.com/office/drawing/2014/main" id="{F951C86E-96C6-2D4B-AB24-E8EA552C4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8050" y="1447800"/>
            <a:ext cx="723900" cy="5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3339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368300"/>
            <a:ext cx="8229600" cy="1066800"/>
          </a:xfrm>
        </p:spPr>
        <p:txBody>
          <a:bodyPr/>
          <a:lstStyle/>
          <a:p>
            <a:r>
              <a:rPr lang="en-US"/>
              <a:t>Network Effect Tools: SNARE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788"/>
            <a:ext cx="8242300" cy="7096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600" dirty="0"/>
              <a:t>Some accounts are sort-of-suspicious – how to combine weak signals?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" y="2178050"/>
            <a:ext cx="3844925" cy="2816225"/>
            <a:chOff x="609600" y="3630420"/>
            <a:chExt cx="3844922" cy="2816100"/>
          </a:xfrm>
        </p:grpSpPr>
        <p:pic>
          <p:nvPicPr>
            <p:cNvPr id="26635" name="Picture 6" descr="network-flagged2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600" y="3999752"/>
              <a:ext cx="3844922" cy="2446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6" name="TextBox 8"/>
            <p:cNvSpPr txBox="1">
              <a:spLocks noChangeArrowheads="1"/>
            </p:cNvSpPr>
            <p:nvPr/>
          </p:nvSpPr>
          <p:spPr bwMode="auto">
            <a:xfrm>
              <a:off x="1905000" y="3630420"/>
              <a:ext cx="10931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rebuchet MS" charset="0"/>
                </a:rPr>
                <a:t>Before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 rot="10800000">
            <a:off x="266700" y="2851729"/>
            <a:ext cx="304800" cy="210386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 descr="pwc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300" y="4089400"/>
            <a:ext cx="11938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162E-D5AA-5E41-BBC3-3B2D1543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19440-2C99-DD43-A787-FD6908BF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2A3BA-2C70-114B-B4FA-58AAE45A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0" y="5657850"/>
            <a:ext cx="9144000" cy="1200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Mary McGlohon, Stephen Bay, Markus G. </a:t>
            </a:r>
            <a:r>
              <a:rPr lang="en-US" sz="2400" dirty="0" err="1">
                <a:solidFill>
                  <a:schemeClr val="bg1"/>
                </a:solidFill>
              </a:rPr>
              <a:t>Anderle</a:t>
            </a:r>
            <a:r>
              <a:rPr lang="en-US" sz="2400" dirty="0">
                <a:solidFill>
                  <a:schemeClr val="bg1"/>
                </a:solidFill>
              </a:rPr>
              <a:t>, David M. </a:t>
            </a:r>
            <a:r>
              <a:rPr lang="en-US" sz="2400" dirty="0" err="1">
                <a:solidFill>
                  <a:schemeClr val="bg1"/>
                </a:solidFill>
              </a:rPr>
              <a:t>Steier</a:t>
            </a:r>
            <a:r>
              <a:rPr lang="en-US" sz="2400" dirty="0">
                <a:solidFill>
                  <a:schemeClr val="bg1"/>
                </a:solidFill>
              </a:rPr>
              <a:t>, Christos Faloutsos: </a:t>
            </a:r>
            <a:r>
              <a:rPr lang="en-US" sz="2400" i="1" dirty="0">
                <a:solidFill>
                  <a:schemeClr val="bg1"/>
                </a:solidFill>
              </a:rPr>
              <a:t>SNARE: a link analytic system for graph labeling and risk detection</a:t>
            </a:r>
            <a:r>
              <a:rPr lang="en-US" sz="2400" dirty="0">
                <a:solidFill>
                  <a:schemeClr val="bg1"/>
                </a:solidFill>
              </a:rPr>
              <a:t>. KDD 2009: 1265-1274</a:t>
            </a:r>
          </a:p>
        </p:txBody>
      </p:sp>
    </p:spTree>
    <p:extLst>
      <p:ext uri="{BB962C8B-B14F-4D97-AF65-F5344CB8AC3E}">
        <p14:creationId xmlns:p14="http://schemas.microsoft.com/office/powerpoint/2010/main" val="21400309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1200" y="2801938"/>
            <a:ext cx="8096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2688" y="4732338"/>
            <a:ext cx="79692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8" name="Picture 2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757738"/>
            <a:ext cx="768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9" name="Picture 2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575" y="2776538"/>
            <a:ext cx="7683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0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200" y="2789238"/>
            <a:ext cx="8382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91" name="Rectangle 19"/>
          <p:cNvSpPr>
            <a:spLocks noChangeArrowheads="1"/>
          </p:cNvSpPr>
          <p:nvPr/>
        </p:nvSpPr>
        <p:spPr bwMode="auto">
          <a:xfrm>
            <a:off x="641350" y="3862388"/>
            <a:ext cx="26082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Polo Chau</a:t>
            </a: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Machine Learning Dept</a:t>
            </a:r>
            <a:endParaRPr lang="en-US" sz="2000" b="1" dirty="0">
              <a:solidFill>
                <a:srgbClr val="00006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9992" name="Rectangle 20"/>
          <p:cNvSpPr>
            <a:spLocks noChangeArrowheads="1"/>
          </p:cNvSpPr>
          <p:nvPr/>
        </p:nvSpPr>
        <p:spPr bwMode="auto">
          <a:xfrm>
            <a:off x="3271838" y="3862388"/>
            <a:ext cx="26368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Carey </a:t>
            </a:r>
            <a:r>
              <a:rPr lang="en-US" sz="2400" b="1" dirty="0" err="1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Nachenberg</a:t>
            </a:r>
            <a:endParaRPr lang="en-US" sz="2400" b="1" dirty="0">
              <a:solidFill>
                <a:srgbClr val="00006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Vice President &amp; Fellow</a:t>
            </a:r>
          </a:p>
        </p:txBody>
      </p:sp>
      <p:sp>
        <p:nvSpPr>
          <p:cNvPr id="169993" name="Rectangle 21"/>
          <p:cNvSpPr>
            <a:spLocks noChangeArrowheads="1"/>
          </p:cNvSpPr>
          <p:nvPr/>
        </p:nvSpPr>
        <p:spPr bwMode="auto">
          <a:xfrm>
            <a:off x="6062663" y="3862388"/>
            <a:ext cx="3048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Jeffrey Wilhelm</a:t>
            </a: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Principal Software Engineer</a:t>
            </a:r>
          </a:p>
        </p:txBody>
      </p:sp>
      <p:sp>
        <p:nvSpPr>
          <p:cNvPr id="169994" name="Rectangle 22"/>
          <p:cNvSpPr>
            <a:spLocks noChangeArrowheads="1"/>
          </p:cNvSpPr>
          <p:nvPr/>
        </p:nvSpPr>
        <p:spPr bwMode="auto">
          <a:xfrm>
            <a:off x="1838325" y="5789613"/>
            <a:ext cx="20955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Adam Wright</a:t>
            </a: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Software Engineer</a:t>
            </a:r>
          </a:p>
        </p:txBody>
      </p:sp>
      <p:sp>
        <p:nvSpPr>
          <p:cNvPr id="169995" name="Rectangle 23"/>
          <p:cNvSpPr>
            <a:spLocks noChangeArrowheads="1"/>
          </p:cNvSpPr>
          <p:nvPr/>
        </p:nvSpPr>
        <p:spPr bwMode="auto">
          <a:xfrm>
            <a:off x="4900613" y="5789613"/>
            <a:ext cx="31559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Prof. Christos Faloutsos</a:t>
            </a:r>
          </a:p>
          <a:p>
            <a:pPr algn="l"/>
            <a:r>
              <a:rPr lang="en-US" sz="2000" dirty="0">
                <a:solidFill>
                  <a:srgbClr val="000066"/>
                </a:solidFill>
                <a:latin typeface="Calibri" charset="0"/>
                <a:ea typeface="Calibri" charset="0"/>
                <a:cs typeface="Calibri" charset="0"/>
              </a:rPr>
              <a:t>Computer Science Dept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711200"/>
            <a:ext cx="8382000" cy="13843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alibri"/>
                <a:cs typeface="Calibri"/>
              </a:rPr>
              <a:t>Polonium: </a:t>
            </a:r>
            <a:r>
              <a:rPr lang="en-US" b="0" dirty="0" err="1">
                <a:solidFill>
                  <a:schemeClr val="tx1"/>
                </a:solidFill>
                <a:latin typeface="Calibri"/>
                <a:cs typeface="Calibri"/>
              </a:rPr>
              <a:t>Tera</a:t>
            </a:r>
            <a:r>
              <a:rPr lang="en-US" b="0" dirty="0">
                <a:solidFill>
                  <a:schemeClr val="tx1"/>
                </a:solidFill>
                <a:latin typeface="Calibri"/>
                <a:cs typeface="Calibri"/>
              </a:rPr>
              <a:t>-Scale Graph Mining and Inference for Malware Detection</a:t>
            </a:r>
          </a:p>
        </p:txBody>
      </p:sp>
      <p:sp>
        <p:nvSpPr>
          <p:cNvPr id="32" name="Rectangle 31"/>
          <p:cNvSpPr/>
          <p:nvPr/>
        </p:nvSpPr>
        <p:spPr>
          <a:xfrm rot="538071">
            <a:off x="6423025" y="363538"/>
            <a:ext cx="2393950" cy="461962"/>
          </a:xfrm>
          <a:prstGeom prst="rect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rPr>
              <a:t>PATENT PENDING</a:t>
            </a:r>
          </a:p>
        </p:txBody>
      </p:sp>
      <p:pic>
        <p:nvPicPr>
          <p:cNvPr id="169998" name="Picture 32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5950" y="3448050"/>
            <a:ext cx="13843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9" name="Picture 33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0200" y="3487738"/>
            <a:ext cx="13843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000" name="Picture 34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0663" y="5403850"/>
            <a:ext cx="13843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001" name="Rectangle 35"/>
          <p:cNvSpPr>
            <a:spLocks noChangeArrowheads="1"/>
          </p:cNvSpPr>
          <p:nvPr/>
        </p:nvSpPr>
        <p:spPr bwMode="auto">
          <a:xfrm>
            <a:off x="398463" y="2044700"/>
            <a:ext cx="3819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>
                <a:solidFill>
                  <a:srgbClr val="000066"/>
                </a:solidFill>
                <a:ea typeface="Calibri" charset="0"/>
                <a:cs typeface="Calibri" charset="0"/>
              </a:rPr>
              <a:t>SDM 2011, Mesa, Arizona</a:t>
            </a:r>
          </a:p>
        </p:txBody>
      </p:sp>
    </p:spTree>
    <p:extLst>
      <p:ext uri="{BB962C8B-B14F-4D97-AF65-F5344CB8AC3E}">
        <p14:creationId xmlns:p14="http://schemas.microsoft.com/office/powerpoint/2010/main" val="202940993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AF07-4743-254C-9F77-33EAF38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537-3381-1E4A-8248-FCDE8FB1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6430108" cy="4648200"/>
          </a:xfrm>
        </p:spPr>
        <p:txBody>
          <a:bodyPr/>
          <a:lstStyle/>
          <a:p>
            <a:r>
              <a:rPr lang="en-US" dirty="0"/>
              <a:t>What color, for the rest?</a:t>
            </a:r>
          </a:p>
          <a:p>
            <a:r>
              <a:rPr lang="en-US" dirty="0"/>
              <a:t>A: Belief Propagation (‘</a:t>
            </a:r>
            <a:r>
              <a:rPr lang="en-US" dirty="0" err="1"/>
              <a:t>zooBP</a:t>
            </a:r>
            <a:r>
              <a:rPr lang="en-US" dirty="0"/>
              <a:t>’)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C59D-C6C3-C74A-9E71-E815CA2C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6FD2-0810-F64F-AF72-B029D72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176E-C46E-8749-BC91-A816F4B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BCA184-052F-2943-BB1B-76B142D13ED9}"/>
              </a:ext>
            </a:extLst>
          </p:cNvPr>
          <p:cNvGrpSpPr>
            <a:grpSpLocks noChangeAspect="1"/>
          </p:cNvGrpSpPr>
          <p:nvPr/>
        </p:nvGrpSpPr>
        <p:grpSpPr>
          <a:xfrm>
            <a:off x="151398" y="3463520"/>
            <a:ext cx="4002115" cy="2063210"/>
            <a:chOff x="7701643" y="4081081"/>
            <a:chExt cx="1217029" cy="62741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042BC1-B7ED-9F49-AFD2-588BD4F7CC83}"/>
                </a:ext>
              </a:extLst>
            </p:cNvPr>
            <p:cNvSpPr/>
            <p:nvPr/>
          </p:nvSpPr>
          <p:spPr bwMode="auto">
            <a:xfrm>
              <a:off x="7932512" y="4081081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B72A0D-4EA0-E544-BBE1-E1F57566FE46}"/>
                </a:ext>
              </a:extLst>
            </p:cNvPr>
            <p:cNvSpPr/>
            <p:nvPr/>
          </p:nvSpPr>
          <p:spPr bwMode="auto">
            <a:xfrm>
              <a:off x="7701643" y="4254117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BF0AEF-BB1A-3143-A110-8DA27848DB75}"/>
                </a:ext>
              </a:extLst>
            </p:cNvPr>
            <p:cNvSpPr/>
            <p:nvPr/>
          </p:nvSpPr>
          <p:spPr bwMode="auto">
            <a:xfrm>
              <a:off x="8167630" y="4255751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3B8BAA-2E90-7A4C-B769-8CA34538BCED}"/>
                </a:ext>
              </a:extLst>
            </p:cNvPr>
            <p:cNvSpPr/>
            <p:nvPr/>
          </p:nvSpPr>
          <p:spPr bwMode="auto">
            <a:xfrm>
              <a:off x="7789470" y="4621965"/>
              <a:ext cx="83420" cy="83420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677969-9F6B-1A4D-A8E5-F3B6B1281A6B}"/>
                </a:ext>
              </a:extLst>
            </p:cNvPr>
            <p:cNvSpPr/>
            <p:nvPr/>
          </p:nvSpPr>
          <p:spPr bwMode="auto">
            <a:xfrm>
              <a:off x="8094070" y="4625076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5AC33-98C8-4F47-A5BB-26DD16FCB292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 bwMode="auto">
            <a:xfrm>
              <a:off x="8015932" y="4122791"/>
              <a:ext cx="163914" cy="14517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602C3C-73F7-4847-A5B0-AC595B523FA1}"/>
                </a:ext>
              </a:extLst>
            </p:cNvPr>
            <p:cNvCxnSpPr>
              <a:stCxn id="12" idx="5"/>
              <a:endCxn id="18" idx="1"/>
            </p:cNvCxnSpPr>
            <p:nvPr/>
          </p:nvCxnSpPr>
          <p:spPr bwMode="auto">
            <a:xfrm>
              <a:off x="8003716" y="4152285"/>
              <a:ext cx="102571" cy="4850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9B1322-48AA-CE4F-AA13-5417064A5A18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 bwMode="auto">
            <a:xfrm flipH="1">
              <a:off x="7860674" y="4152285"/>
              <a:ext cx="84055" cy="48189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6B82FF-6097-C94B-896A-B5E5B2E7F0B0}"/>
                </a:ext>
              </a:extLst>
            </p:cNvPr>
            <p:cNvCxnSpPr>
              <a:cxnSpLocks/>
              <a:stCxn id="12" idx="1"/>
              <a:endCxn id="14" idx="7"/>
            </p:cNvCxnSpPr>
            <p:nvPr/>
          </p:nvCxnSpPr>
          <p:spPr bwMode="auto">
            <a:xfrm flipH="1">
              <a:off x="7772847" y="4093297"/>
              <a:ext cx="171882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B19514-D701-8B43-8A12-61B18A566216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 bwMode="auto">
            <a:xfrm>
              <a:off x="7785063" y="4295827"/>
              <a:ext cx="38256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FCAB64-C132-0B44-89B3-1DAAB68FE7AF}"/>
                </a:ext>
              </a:extLst>
            </p:cNvPr>
            <p:cNvCxnSpPr>
              <a:stCxn id="16" idx="4"/>
              <a:endCxn id="18" idx="0"/>
            </p:cNvCxnSpPr>
            <p:nvPr/>
          </p:nvCxnSpPr>
          <p:spPr bwMode="auto">
            <a:xfrm flipH="1">
              <a:off x="8135780" y="4339171"/>
              <a:ext cx="73560" cy="28590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ADA0BF-37ED-624A-A59B-EC6CFD1746DD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 bwMode="auto">
            <a:xfrm>
              <a:off x="7872890" y="4663675"/>
              <a:ext cx="22118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B20E7-044E-C046-B65F-A28AFB1ECB1E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 bwMode="auto">
            <a:xfrm>
              <a:off x="7743353" y="4337537"/>
              <a:ext cx="87827" cy="2844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100743-3D65-3D46-A212-E44414DC25EA}"/>
                </a:ext>
              </a:extLst>
            </p:cNvPr>
            <p:cNvCxnSpPr>
              <a:stCxn id="14" idx="5"/>
              <a:endCxn id="18" idx="1"/>
            </p:cNvCxnSpPr>
            <p:nvPr/>
          </p:nvCxnSpPr>
          <p:spPr bwMode="auto">
            <a:xfrm>
              <a:off x="7772847" y="4325321"/>
              <a:ext cx="333440" cy="31197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A4E787-6109-DD44-9D1B-B68E8D942925}"/>
                </a:ext>
              </a:extLst>
            </p:cNvPr>
            <p:cNvCxnSpPr>
              <a:stCxn id="16" idx="4"/>
              <a:endCxn id="17" idx="7"/>
            </p:cNvCxnSpPr>
            <p:nvPr/>
          </p:nvCxnSpPr>
          <p:spPr bwMode="auto">
            <a:xfrm flipH="1">
              <a:off x="7860674" y="4339171"/>
              <a:ext cx="348667" cy="29501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42D36F-C159-1D41-9F3A-189B3210891C}"/>
                </a:ext>
              </a:extLst>
            </p:cNvPr>
            <p:cNvSpPr/>
            <p:nvPr/>
          </p:nvSpPr>
          <p:spPr bwMode="auto">
            <a:xfrm>
              <a:off x="8510797" y="4254117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8F6A98-D31E-4A40-88C3-98D530DD26E9}"/>
                </a:ext>
              </a:extLst>
            </p:cNvPr>
            <p:cNvSpPr/>
            <p:nvPr/>
          </p:nvSpPr>
          <p:spPr bwMode="auto">
            <a:xfrm>
              <a:off x="8835252" y="4254117"/>
              <a:ext cx="83420" cy="83420"/>
            </a:xfrm>
            <a:prstGeom prst="ellipse">
              <a:avLst/>
            </a:prstGeom>
            <a:solidFill>
              <a:srgbClr val="008F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25DF58-EFD4-7A40-BE81-8CB9C103D87A}"/>
                </a:ext>
              </a:extLst>
            </p:cNvPr>
            <p:cNvSpPr/>
            <p:nvPr/>
          </p:nvSpPr>
          <p:spPr bwMode="auto">
            <a:xfrm>
              <a:off x="8521957" y="4618854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3E5418-76C9-C44C-806E-737A3605E4E3}"/>
                </a:ext>
              </a:extLst>
            </p:cNvPr>
            <p:cNvSpPr/>
            <p:nvPr/>
          </p:nvSpPr>
          <p:spPr bwMode="auto">
            <a:xfrm>
              <a:off x="8826557" y="4621965"/>
              <a:ext cx="83420" cy="8342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38D2F1-6582-5A41-8DBC-1D0573847D8A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 bwMode="auto">
            <a:xfrm>
              <a:off x="8594217" y="4295827"/>
              <a:ext cx="24103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CA8015-94D1-2147-B4F7-EB8F06E532B8}"/>
                </a:ext>
              </a:extLst>
            </p:cNvPr>
            <p:cNvCxnSpPr>
              <a:cxnSpLocks/>
              <a:stCxn id="30" idx="4"/>
              <a:endCxn id="32" idx="0"/>
            </p:cNvCxnSpPr>
            <p:nvPr/>
          </p:nvCxnSpPr>
          <p:spPr bwMode="auto">
            <a:xfrm flipH="1">
              <a:off x="8868267" y="4337537"/>
              <a:ext cx="8695" cy="28442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C574D3-CA99-F146-A788-4BBE405F278A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 bwMode="auto">
            <a:xfrm>
              <a:off x="8605377" y="4660564"/>
              <a:ext cx="22118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6E076F-97D5-F845-B375-B78F3948704F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 bwMode="auto">
            <a:xfrm>
              <a:off x="8552507" y="4337537"/>
              <a:ext cx="11160" cy="28131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51D4E0-BF55-7349-BAB4-13FAEAA27769}"/>
                </a:ext>
              </a:extLst>
            </p:cNvPr>
            <p:cNvCxnSpPr>
              <a:cxnSpLocks/>
              <a:stCxn id="29" idx="5"/>
              <a:endCxn id="32" idx="1"/>
            </p:cNvCxnSpPr>
            <p:nvPr/>
          </p:nvCxnSpPr>
          <p:spPr bwMode="auto">
            <a:xfrm>
              <a:off x="8582001" y="4325321"/>
              <a:ext cx="256773" cy="30886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F3630D-5A7D-6346-B5D0-67866114AAC7}"/>
                </a:ext>
              </a:extLst>
            </p:cNvPr>
            <p:cNvCxnSpPr>
              <a:cxnSpLocks/>
              <a:stCxn id="30" idx="3"/>
              <a:endCxn id="31" idx="7"/>
            </p:cNvCxnSpPr>
            <p:nvPr/>
          </p:nvCxnSpPr>
          <p:spPr bwMode="auto">
            <a:xfrm flipH="1">
              <a:off x="8593160" y="4325321"/>
              <a:ext cx="254308" cy="3057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395031-8276-0E40-8E8E-D3B7FD1C0946}"/>
                </a:ext>
              </a:extLst>
            </p:cNvPr>
            <p:cNvCxnSpPr>
              <a:stCxn id="16" idx="6"/>
              <a:endCxn id="29" idx="2"/>
            </p:cNvCxnSpPr>
            <p:nvPr/>
          </p:nvCxnSpPr>
          <p:spPr bwMode="auto">
            <a:xfrm flipV="1">
              <a:off x="8251050" y="4295827"/>
              <a:ext cx="25974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A29FC5-E812-2D47-B0A0-811AC393483A}"/>
              </a:ext>
            </a:extLst>
          </p:cNvPr>
          <p:cNvCxnSpPr>
            <a:cxnSpLocks/>
          </p:cNvCxnSpPr>
          <p:nvPr/>
        </p:nvCxnSpPr>
        <p:spPr bwMode="auto">
          <a:xfrm>
            <a:off x="4318000" y="3200400"/>
            <a:ext cx="0" cy="297375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F28C9101-3EB7-3C4A-AAE7-08A123F9946A}"/>
              </a:ext>
            </a:extLst>
          </p:cNvPr>
          <p:cNvSpPr txBox="1">
            <a:spLocks/>
          </p:cNvSpPr>
          <p:nvPr/>
        </p:nvSpPr>
        <p:spPr bwMode="auto">
          <a:xfrm>
            <a:off x="4350832" y="3145331"/>
            <a:ext cx="4793168" cy="65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sz="2000" kern="0" dirty="0">
                <a:hlinkClick r:id="rId2"/>
              </a:rPr>
              <a:t>www.cs.cmu.edu/~deswaran/code/zoobp.zip</a:t>
            </a:r>
            <a:endParaRPr kumimoji="0" lang="en-US" sz="2000" kern="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2B589B-5CFE-9D41-9B49-6ACC4160ADB6}"/>
              </a:ext>
            </a:extLst>
          </p:cNvPr>
          <p:cNvGrpSpPr>
            <a:grpSpLocks noChangeAspect="1"/>
          </p:cNvGrpSpPr>
          <p:nvPr/>
        </p:nvGrpSpPr>
        <p:grpSpPr>
          <a:xfrm>
            <a:off x="151398" y="2596680"/>
            <a:ext cx="521490" cy="521489"/>
            <a:chOff x="5016499" y="4889500"/>
            <a:chExt cx="901701" cy="9017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86BC2E-B46F-F145-A5E9-6AB08CFAA528}"/>
                </a:ext>
              </a:extLst>
            </p:cNvPr>
            <p:cNvSpPr/>
            <p:nvPr/>
          </p:nvSpPr>
          <p:spPr bwMode="auto">
            <a:xfrm>
              <a:off x="5334000" y="5181600"/>
              <a:ext cx="292100" cy="30480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1832CC-48F2-9947-B75A-BBEF03258225}"/>
                </a:ext>
              </a:extLst>
            </p:cNvPr>
            <p:cNvSpPr/>
            <p:nvPr/>
          </p:nvSpPr>
          <p:spPr bwMode="auto">
            <a:xfrm>
              <a:off x="5626100" y="5181600"/>
              <a:ext cx="292100" cy="3048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5FA98B-8013-8F43-90F0-EA8750CA787F}"/>
                </a:ext>
              </a:extLst>
            </p:cNvPr>
            <p:cNvSpPr/>
            <p:nvPr/>
          </p:nvSpPr>
          <p:spPr bwMode="auto">
            <a:xfrm>
              <a:off x="5626100" y="5486400"/>
              <a:ext cx="292100" cy="304800"/>
            </a:xfrm>
            <a:prstGeom prst="rect">
              <a:avLst/>
            </a:prstGeom>
            <a:solidFill>
              <a:srgbClr val="5C5C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C1D356-869C-DB4F-9B64-6861BA560A75}"/>
                </a:ext>
              </a:extLst>
            </p:cNvPr>
            <p:cNvSpPr/>
            <p:nvPr/>
          </p:nvSpPr>
          <p:spPr bwMode="auto">
            <a:xfrm>
              <a:off x="5334000" y="5486400"/>
              <a:ext cx="292100" cy="3048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84E93C-9CA0-1546-BAC2-51EF88A7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499" y="5270500"/>
              <a:ext cx="157798" cy="157798"/>
            </a:xfrm>
            <a:prstGeom prst="ellipse">
              <a:avLst/>
            </a:prstGeom>
            <a:solidFill>
              <a:srgbClr val="008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A24CE7-A429-D442-B04D-795984AC79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0202" y="4902204"/>
              <a:ext cx="154436" cy="154436"/>
            </a:xfrm>
            <a:prstGeom prst="ellipse">
              <a:avLst/>
            </a:prstGeom>
            <a:solidFill>
              <a:srgbClr val="00800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FE9436-14FE-BC4F-BA03-CF9C841F987C}"/>
                </a:ext>
              </a:extLst>
            </p:cNvPr>
            <p:cNvSpPr/>
            <p:nvPr/>
          </p:nvSpPr>
          <p:spPr bwMode="auto">
            <a:xfrm>
              <a:off x="5029199" y="5613400"/>
              <a:ext cx="157797" cy="157798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D30912-B746-1244-A974-1166AF650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298" y="4889500"/>
              <a:ext cx="157798" cy="157798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 descr="Key">
            <a:extLst>
              <a:ext uri="{FF2B5EF4-FFF2-40B4-BE49-F238E27FC236}">
                <a16:creationId xmlns:a16="http://schemas.microsoft.com/office/drawing/2014/main" id="{F870FB9F-AC51-CE45-9713-0A7201B7C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72675-87C8-C14F-BCCC-0BC1E9A85B6F}"/>
              </a:ext>
            </a:extLst>
          </p:cNvPr>
          <p:cNvGrpSpPr/>
          <p:nvPr/>
        </p:nvGrpSpPr>
        <p:grpSpPr>
          <a:xfrm>
            <a:off x="5247787" y="3600680"/>
            <a:ext cx="2996599" cy="2495320"/>
            <a:chOff x="5247787" y="3600680"/>
            <a:chExt cx="2996599" cy="249532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EC1C3E4-DB04-E54A-BE93-0BC80039640C}"/>
                </a:ext>
              </a:extLst>
            </p:cNvPr>
            <p:cNvSpPr/>
            <p:nvPr/>
          </p:nvSpPr>
          <p:spPr bwMode="auto">
            <a:xfrm>
              <a:off x="5247787" y="3600680"/>
              <a:ext cx="2996599" cy="2495320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7B78B3-C98C-914A-9EDD-903EF0223B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9955" y="3938074"/>
              <a:ext cx="2045062" cy="1718433"/>
              <a:chOff x="1811426" y="1758317"/>
              <a:chExt cx="3373699" cy="2834866"/>
            </a:xfrm>
          </p:grpSpPr>
          <p:pic>
            <p:nvPicPr>
              <p:cNvPr id="49" name="Graphic 48" descr="Male profile">
                <a:extLst>
                  <a:ext uri="{FF2B5EF4-FFF2-40B4-BE49-F238E27FC236}">
                    <a16:creationId xmlns:a16="http://schemas.microsoft.com/office/drawing/2014/main" id="{3B490C6A-484F-F54B-A255-73FEED396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26989" y="2394659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50" name="Graphic 49" descr="Female Profile">
                <a:extLst>
                  <a:ext uri="{FF2B5EF4-FFF2-40B4-BE49-F238E27FC236}">
                    <a16:creationId xmlns:a16="http://schemas.microsoft.com/office/drawing/2014/main" id="{7556CDBE-91FD-8D46-BC2A-258855D21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26988" y="3088736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51" name="Graphic 50" descr="Box">
                <a:extLst>
                  <a:ext uri="{FF2B5EF4-FFF2-40B4-BE49-F238E27FC236}">
                    <a16:creationId xmlns:a16="http://schemas.microsoft.com/office/drawing/2014/main" id="{368643B5-A21F-D346-B08E-44E00E7A0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69923" y="4004229"/>
                <a:ext cx="588954" cy="588954"/>
              </a:xfrm>
              <a:prstGeom prst="rect">
                <a:avLst/>
              </a:prstGeom>
            </p:spPr>
          </p:pic>
          <p:pic>
            <p:nvPicPr>
              <p:cNvPr id="64" name="Graphic 63" descr="Factory">
                <a:extLst>
                  <a:ext uri="{FF2B5EF4-FFF2-40B4-BE49-F238E27FC236}">
                    <a16:creationId xmlns:a16="http://schemas.microsoft.com/office/drawing/2014/main" id="{26A73BB9-7F18-A445-B863-33923B803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99325" y="240293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65" name="Graphic 64" descr="Box">
                <a:extLst>
                  <a:ext uri="{FF2B5EF4-FFF2-40B4-BE49-F238E27FC236}">
                    <a16:creationId xmlns:a16="http://schemas.microsoft.com/office/drawing/2014/main" id="{E559802C-C468-0242-898E-CA684DC01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69923" y="3209914"/>
                <a:ext cx="588954" cy="588954"/>
              </a:xfrm>
              <a:prstGeom prst="rect">
                <a:avLst/>
              </a:prstGeom>
            </p:spPr>
          </p:pic>
          <p:pic>
            <p:nvPicPr>
              <p:cNvPr id="66" name="Graphic 65" descr="Factory">
                <a:extLst>
                  <a:ext uri="{FF2B5EF4-FFF2-40B4-BE49-F238E27FC236}">
                    <a16:creationId xmlns:a16="http://schemas.microsoft.com/office/drawing/2014/main" id="{F98DA7D2-05DC-4146-B253-87AE7673A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499325" y="364428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67" name="Graphic 66" descr="Box">
                <a:extLst>
                  <a:ext uri="{FF2B5EF4-FFF2-40B4-BE49-F238E27FC236}">
                    <a16:creationId xmlns:a16="http://schemas.microsoft.com/office/drawing/2014/main" id="{B4A173F4-5DC0-2543-B941-C72FA99DE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69923" y="2415599"/>
                <a:ext cx="588954" cy="588954"/>
              </a:xfrm>
              <a:prstGeom prst="rect">
                <a:avLst/>
              </a:prstGeom>
            </p:spPr>
          </p:pic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3C21DF1-2FF4-0A4E-9131-29377D30BF4E}"/>
                  </a:ext>
                </a:extLst>
              </p:cNvPr>
              <p:cNvCxnSpPr>
                <a:stCxn id="49" idx="3"/>
                <a:endCxn id="67" idx="1"/>
              </p:cNvCxnSpPr>
              <p:nvPr/>
            </p:nvCxnSpPr>
            <p:spPr>
              <a:xfrm>
                <a:off x="2415942" y="2689136"/>
                <a:ext cx="953981" cy="20940"/>
              </a:xfrm>
              <a:prstGeom prst="line">
                <a:avLst/>
              </a:prstGeom>
              <a:noFill/>
              <a:ln w="25400" cap="flat">
                <a:solidFill>
                  <a:srgbClr val="4E8F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69" name="Graphic 68" descr="Thumbs up sign">
                <a:extLst>
                  <a:ext uri="{FF2B5EF4-FFF2-40B4-BE49-F238E27FC236}">
                    <a16:creationId xmlns:a16="http://schemas.microsoft.com/office/drawing/2014/main" id="{78C7C289-F0B4-EC4A-9D73-21B42D37D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826113" y="2385347"/>
                <a:ext cx="298088" cy="298088"/>
              </a:xfrm>
              <a:prstGeom prst="rect">
                <a:avLst/>
              </a:prstGeom>
            </p:spPr>
          </p:pic>
          <p:pic>
            <p:nvPicPr>
              <p:cNvPr id="70" name="Graphic 69" descr="User">
                <a:extLst>
                  <a:ext uri="{FF2B5EF4-FFF2-40B4-BE49-F238E27FC236}">
                    <a16:creationId xmlns:a16="http://schemas.microsoft.com/office/drawing/2014/main" id="{A203E8FE-43B3-E74B-801D-F21B3C666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811426" y="3782813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0876A07-594C-EF4E-9A60-13D50EB0E46F}"/>
                  </a:ext>
                </a:extLst>
              </p:cNvPr>
              <p:cNvCxnSpPr>
                <a:stCxn id="49" idx="3"/>
                <a:endCxn id="65" idx="1"/>
              </p:cNvCxnSpPr>
              <p:nvPr/>
            </p:nvCxnSpPr>
            <p:spPr>
              <a:xfrm>
                <a:off x="2415942" y="2689136"/>
                <a:ext cx="953981" cy="815255"/>
              </a:xfrm>
              <a:prstGeom prst="line">
                <a:avLst/>
              </a:prstGeom>
              <a:noFill/>
              <a:ln w="25400" cap="flat">
                <a:solidFill>
                  <a:srgbClr val="4E8F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3BD2FA3-B4C4-124C-B272-B0642D1CCF44}"/>
                  </a:ext>
                </a:extLst>
              </p:cNvPr>
              <p:cNvCxnSpPr>
                <a:stCxn id="50" idx="3"/>
                <a:endCxn id="65" idx="1"/>
              </p:cNvCxnSpPr>
              <p:nvPr/>
            </p:nvCxnSpPr>
            <p:spPr>
              <a:xfrm>
                <a:off x="2415941" y="3383213"/>
                <a:ext cx="953982" cy="12117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2AC233-26F0-8646-838D-4DC3E53D37B6}"/>
                  </a:ext>
                </a:extLst>
              </p:cNvPr>
              <p:cNvCxnSpPr>
                <a:stCxn id="70" idx="3"/>
                <a:endCxn id="65" idx="1"/>
              </p:cNvCxnSpPr>
              <p:nvPr/>
            </p:nvCxnSpPr>
            <p:spPr>
              <a:xfrm flipV="1">
                <a:off x="2400379" y="3504391"/>
                <a:ext cx="969544" cy="572899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111830-C4CE-314D-9F49-BBC4752334BE}"/>
                  </a:ext>
                </a:extLst>
              </p:cNvPr>
              <p:cNvCxnSpPr>
                <a:stCxn id="70" idx="3"/>
                <a:endCxn id="51" idx="1"/>
              </p:cNvCxnSpPr>
              <p:nvPr/>
            </p:nvCxnSpPr>
            <p:spPr>
              <a:xfrm>
                <a:off x="2400379" y="4077290"/>
                <a:ext cx="969544" cy="221416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75" name="Graphic 74" descr="Thumbs up sign">
                <a:extLst>
                  <a:ext uri="{FF2B5EF4-FFF2-40B4-BE49-F238E27FC236}">
                    <a16:creationId xmlns:a16="http://schemas.microsoft.com/office/drawing/2014/main" id="{75E7EE98-4C95-7144-A846-591155B50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 flipV="1">
                <a:off x="2528025" y="3405050"/>
                <a:ext cx="298088" cy="366850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7934FB-F5B1-714B-81E5-D060653A2AE6}"/>
                  </a:ext>
                </a:extLst>
              </p:cNvPr>
              <p:cNvCxnSpPr>
                <a:stCxn id="64" idx="1"/>
                <a:endCxn id="67" idx="3"/>
              </p:cNvCxnSpPr>
              <p:nvPr/>
            </p:nvCxnSpPr>
            <p:spPr>
              <a:xfrm flipH="1" flipV="1">
                <a:off x="3958877" y="2710076"/>
                <a:ext cx="540448" cy="357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948DD55-986C-154A-A603-782077F069DB}"/>
                  </a:ext>
                </a:extLst>
              </p:cNvPr>
              <p:cNvCxnSpPr>
                <a:stCxn id="66" idx="1"/>
                <a:endCxn id="65" idx="3"/>
              </p:cNvCxnSpPr>
              <p:nvPr/>
            </p:nvCxnSpPr>
            <p:spPr>
              <a:xfrm flipH="1" flipV="1">
                <a:off x="3958877" y="3504391"/>
                <a:ext cx="540448" cy="48279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218DD0C-D619-1C46-BBE5-4A2080F99F51}"/>
                  </a:ext>
                </a:extLst>
              </p:cNvPr>
              <p:cNvCxnSpPr>
                <a:stCxn id="66" idx="1"/>
                <a:endCxn id="51" idx="3"/>
              </p:cNvCxnSpPr>
              <p:nvPr/>
            </p:nvCxnSpPr>
            <p:spPr>
              <a:xfrm flipH="1">
                <a:off x="3958877" y="3987186"/>
                <a:ext cx="540448" cy="3115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3C74412E-DE67-8E4D-90F8-F1EEA2FC977F}"/>
                  </a:ext>
                </a:extLst>
              </p:cNvPr>
              <p:cNvSpPr/>
              <p:nvPr/>
            </p:nvSpPr>
            <p:spPr>
              <a:xfrm>
                <a:off x="2414427" y="1921176"/>
                <a:ext cx="2095928" cy="791202"/>
              </a:xfrm>
              <a:custGeom>
                <a:avLst/>
                <a:gdLst>
                  <a:gd name="connsiteX0" fmla="*/ 0 w 2095928"/>
                  <a:gd name="connsiteY0" fmla="*/ 750105 h 791202"/>
                  <a:gd name="connsiteX1" fmla="*/ 873303 w 2095928"/>
                  <a:gd name="connsiteY1" fmla="*/ 91 h 791202"/>
                  <a:gd name="connsiteX2" fmla="*/ 2095928 w 2095928"/>
                  <a:gd name="connsiteY2" fmla="*/ 791202 h 79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928" h="791202">
                    <a:moveTo>
                      <a:pt x="0" y="750105"/>
                    </a:moveTo>
                    <a:cubicBezTo>
                      <a:pt x="261991" y="371673"/>
                      <a:pt x="523982" y="-6758"/>
                      <a:pt x="873303" y="91"/>
                    </a:cubicBezTo>
                    <a:cubicBezTo>
                      <a:pt x="1222624" y="6940"/>
                      <a:pt x="1659276" y="399071"/>
                      <a:pt x="2095928" y="791202"/>
                    </a:cubicBezTo>
                  </a:path>
                </a:pathLst>
              </a:custGeom>
              <a:noFill/>
              <a:ln w="25400" cap="flat" cmpd="dbl">
                <a:solidFill>
                  <a:srgbClr val="7030A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CDF2011-BC29-DA45-92BF-B58DFD386179}"/>
                  </a:ext>
                </a:extLst>
              </p:cNvPr>
              <p:cNvSpPr txBox="1"/>
              <p:nvPr/>
            </p:nvSpPr>
            <p:spPr>
              <a:xfrm>
                <a:off x="3700972" y="1758317"/>
                <a:ext cx="321561" cy="507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Times New Roman"/>
                  </a:rPr>
                  <a:t>+</a:t>
                </a:r>
                <a:endParaRPr kumimoji="0" lang="en-US" sz="2600" b="1" i="0" u="none" strike="noStrike" cap="none" spc="0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uFillTx/>
                  <a:latin typeface="+mj-lt"/>
                  <a:ea typeface="+mj-ea"/>
                  <a:cs typeface="+mj-cs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1385980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16731" y="4503793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1C176155-7273-054B-8E83-9CAB1F58CD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0295" y="3284478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9" name="Graphic 18" descr="Thumbs up sign">
            <a:extLst>
              <a:ext uri="{FF2B5EF4-FFF2-40B4-BE49-F238E27FC236}">
                <a16:creationId xmlns:a16="http://schemas.microsoft.com/office/drawing/2014/main" id="{CA28C9CA-C356-AF40-B216-FEFBC74B4C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498" y="3700697"/>
            <a:ext cx="336090" cy="336090"/>
          </a:xfrm>
          <a:prstGeom prst="rect">
            <a:avLst/>
          </a:prstGeom>
        </p:spPr>
      </p:pic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A9DA751A-9A89-364B-83AF-4992649BCC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370" y="4036787"/>
            <a:ext cx="336090" cy="336090"/>
          </a:xfrm>
          <a:prstGeom prst="rect">
            <a:avLst/>
          </a:prstGeom>
        </p:spPr>
      </p:pic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F4C87D7C-5C63-8445-A0ED-FB57C1B83C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5319" y="4476644"/>
            <a:ext cx="336090" cy="336090"/>
          </a:xfrm>
          <a:prstGeom prst="rect">
            <a:avLst/>
          </a:prstGeom>
        </p:spPr>
      </p:pic>
      <p:pic>
        <p:nvPicPr>
          <p:cNvPr id="24" name="Graphic 23" descr="Hummingbird">
            <a:extLst>
              <a:ext uri="{FF2B5EF4-FFF2-40B4-BE49-F238E27FC236}">
                <a16:creationId xmlns:a16="http://schemas.microsoft.com/office/drawing/2014/main" id="{71D26237-CDC7-E040-8E65-18BE16B45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C7B-E08A-7544-812F-7510E84F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for Part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A890-5BB8-D84E-B74B-7101E26C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Over-arching conclusion:</a:t>
            </a:r>
          </a:p>
          <a:p>
            <a:pPr lvl="1"/>
            <a:r>
              <a:rPr lang="en-US" dirty="0"/>
              <a:t>Many, time-tested tools for plain graphs (PR, SVD, BP)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3D72-277F-A442-AE8B-19B682A5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4E96-F424-F845-9D49-9CDF5A70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8E19-D240-7847-A8D2-22AC21CF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3612F-47AA-CA4D-9BBE-404A66AA70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8933" y="3824689"/>
            <a:ext cx="2706134" cy="22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44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CF9-29AB-C348-AAF6-32E50096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70E4-C7E8-3E49-8A8C-66DA5214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F1C4-DA36-824E-9BFE-EA46F12A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C40B-22FA-3B48-83A9-7FB5577D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D38DA-A76B-5746-A8B5-55D76C1353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431" y="1788495"/>
            <a:ext cx="1203652" cy="1209133"/>
          </a:xfrm>
          <a:prstGeom prst="rect">
            <a:avLst/>
          </a:prstGeom>
        </p:spPr>
      </p:pic>
      <p:pic>
        <p:nvPicPr>
          <p:cNvPr id="14" name="Picture 13" descr="dhivya-eswaran-231x231.png">
            <a:extLst>
              <a:ext uri="{FF2B5EF4-FFF2-40B4-BE49-F238E27FC236}">
                <a16:creationId xmlns:a16="http://schemas.microsoft.com/office/drawing/2014/main" id="{239B8F50-2DDF-F44F-AFE2-CD5DAA0DF7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431" y="3175287"/>
            <a:ext cx="1180447" cy="1209133"/>
          </a:xfrm>
          <a:prstGeom prst="rect">
            <a:avLst/>
          </a:prstGeom>
        </p:spPr>
      </p:pic>
      <p:pic>
        <p:nvPicPr>
          <p:cNvPr id="15" name="Picture 14" descr="vagelis-journal-photo.png">
            <a:extLst>
              <a:ext uri="{FF2B5EF4-FFF2-40B4-BE49-F238E27FC236}">
                <a16:creationId xmlns:a16="http://schemas.microsoft.com/office/drawing/2014/main" id="{FE09650C-FF22-3342-863D-16AF69486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914" y="4562080"/>
            <a:ext cx="988685" cy="12265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89F20F-1239-5344-BC6E-31F0AB14E52A}"/>
              </a:ext>
            </a:extLst>
          </p:cNvPr>
          <p:cNvSpPr txBox="1"/>
          <p:nvPr/>
        </p:nvSpPr>
        <p:spPr>
          <a:xfrm>
            <a:off x="1723681" y="2058244"/>
            <a:ext cx="233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+mn-lt"/>
                <a:ea typeface="ＭＳ Ｐゴシック" charset="-128"/>
                <a:cs typeface="ＭＳ Ｐゴシック" charset="-128"/>
              </a:rPr>
              <a:t>Danai </a:t>
            </a:r>
            <a:r>
              <a:rPr lang="en-US" sz="2800" dirty="0" err="1">
                <a:latin typeface="+mn-lt"/>
                <a:ea typeface="ＭＳ Ｐゴシック" charset="-128"/>
                <a:cs typeface="ＭＳ Ｐゴシック" charset="-128"/>
              </a:rPr>
              <a:t>Koutra</a:t>
            </a:r>
            <a:endParaRPr lang="en-US" sz="2800" dirty="0">
              <a:latin typeface="+mn-lt"/>
              <a:ea typeface="ＭＳ Ｐゴシック" charset="-128"/>
              <a:cs typeface="ＭＳ Ｐゴシック" charset="-128"/>
            </a:endParaRPr>
          </a:p>
          <a:p>
            <a:pPr algn="l"/>
            <a:r>
              <a:rPr lang="en-US" sz="2800" dirty="0">
                <a:latin typeface="+mn-lt"/>
                <a:ea typeface="ＭＳ Ｐゴシック" charset="-128"/>
                <a:cs typeface="ＭＳ Ｐゴシック" charset="-128"/>
              </a:rPr>
              <a:t>U. Michigan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A3DA6-5D23-5B4C-B03C-8D6470D4CA05}"/>
              </a:ext>
            </a:extLst>
          </p:cNvPr>
          <p:cNvSpPr txBox="1"/>
          <p:nvPr/>
        </p:nvSpPr>
        <p:spPr>
          <a:xfrm>
            <a:off x="1737968" y="3280776"/>
            <a:ext cx="303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+mn-lt"/>
                <a:ea typeface="ＭＳ Ｐゴシック" charset="-128"/>
              </a:rPr>
              <a:t>Dhivya</a:t>
            </a:r>
            <a:r>
              <a:rPr lang="en-US" sz="2800" dirty="0">
                <a:latin typeface="+mn-lt"/>
                <a:ea typeface="ＭＳ Ｐゴシック" charset="-128"/>
              </a:rPr>
              <a:t> Eswaran</a:t>
            </a:r>
          </a:p>
          <a:p>
            <a:pPr algn="l"/>
            <a:r>
              <a:rPr lang="en-US" sz="2800" dirty="0">
                <a:latin typeface="+mn-lt"/>
                <a:ea typeface="ＭＳ Ｐゴシック" charset="-128"/>
              </a:rPr>
              <a:t>CMU -&gt; Amazon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5B45A-3CEE-764E-A5FF-E9CCD5120FCF}"/>
              </a:ext>
            </a:extLst>
          </p:cNvPr>
          <p:cNvSpPr txBox="1"/>
          <p:nvPr/>
        </p:nvSpPr>
        <p:spPr>
          <a:xfrm>
            <a:off x="1728057" y="4503309"/>
            <a:ext cx="2336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+mn-lt"/>
                <a:ea typeface="ＭＳ Ｐゴシック" charset="-128"/>
              </a:rPr>
              <a:t>Vagelis</a:t>
            </a:r>
            <a:endParaRPr lang="en-US" sz="2800" dirty="0">
              <a:latin typeface="+mn-lt"/>
              <a:ea typeface="ＭＳ Ｐゴシック" charset="-128"/>
            </a:endParaRPr>
          </a:p>
          <a:p>
            <a:pPr algn="l"/>
            <a:r>
              <a:rPr lang="en-US" sz="2800" dirty="0" err="1">
                <a:latin typeface="+mn-lt"/>
                <a:ea typeface="ＭＳ Ｐゴシック" charset="-128"/>
              </a:rPr>
              <a:t>Papalexakis</a:t>
            </a:r>
            <a:endParaRPr lang="en-US" sz="2800" dirty="0">
              <a:latin typeface="+mn-lt"/>
              <a:ea typeface="ＭＳ Ｐゴシック" charset="-128"/>
            </a:endParaRPr>
          </a:p>
          <a:p>
            <a:pPr algn="l"/>
            <a:r>
              <a:rPr lang="en-US" sz="2800" dirty="0">
                <a:latin typeface="+mn-lt"/>
                <a:ea typeface="ＭＳ Ｐゴシック" charset="-128"/>
              </a:rPr>
              <a:t>UCR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CC39B-B8B9-BF4E-9209-906DB3990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680" y="1803218"/>
            <a:ext cx="903024" cy="12091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02872D-ABFB-CD48-847E-A6A9772949CB}"/>
              </a:ext>
            </a:extLst>
          </p:cNvPr>
          <p:cNvSpPr txBox="1"/>
          <p:nvPr/>
        </p:nvSpPr>
        <p:spPr>
          <a:xfrm>
            <a:off x="4756562" y="2058243"/>
            <a:ext cx="2663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+mn-lt"/>
                <a:ea typeface="ＭＳ Ｐゴシック" charset="-128"/>
              </a:rPr>
              <a:t>Namyong</a:t>
            </a:r>
            <a:r>
              <a:rPr lang="en-US" sz="2800" dirty="0">
                <a:latin typeface="+mn-lt"/>
                <a:ea typeface="ＭＳ Ｐゴシック" charset="-128"/>
              </a:rPr>
              <a:t> Park</a:t>
            </a:r>
          </a:p>
          <a:p>
            <a:pPr algn="l"/>
            <a:r>
              <a:rPr lang="en-US" sz="2800" dirty="0">
                <a:latin typeface="+mn-lt"/>
                <a:ea typeface="ＭＳ Ｐゴシック" charset="-128"/>
              </a:rPr>
              <a:t>CMU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E08C9-0898-8E4F-AB17-8C7823D67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214" y="3175287"/>
            <a:ext cx="947955" cy="12506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199F8D-B4D7-CE47-BEE6-1E95E9CE768D}"/>
              </a:ext>
            </a:extLst>
          </p:cNvPr>
          <p:cNvSpPr txBox="1"/>
          <p:nvPr/>
        </p:nvSpPr>
        <p:spPr>
          <a:xfrm>
            <a:off x="4768408" y="3275209"/>
            <a:ext cx="2781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+mn-lt"/>
                <a:ea typeface="ＭＳ Ｐゴシック" charset="-128"/>
              </a:rPr>
              <a:t>Hyun Ah Song</a:t>
            </a:r>
          </a:p>
          <a:p>
            <a:pPr algn="l"/>
            <a:r>
              <a:rPr lang="en-US" sz="2800" dirty="0">
                <a:latin typeface="+mn-lt"/>
                <a:ea typeface="ＭＳ Ｐゴシック" charset="-128"/>
              </a:rPr>
              <a:t>CMU -&gt; Amazon</a:t>
            </a:r>
          </a:p>
        </p:txBody>
      </p:sp>
    </p:spTree>
    <p:extLst>
      <p:ext uri="{BB962C8B-B14F-4D97-AF65-F5344CB8AC3E}">
        <p14:creationId xmlns:p14="http://schemas.microsoft.com/office/powerpoint/2010/main" val="4090836924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8E46-46B9-D446-9A09-19DE0062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Graphs - 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5314-CF37-404E-BADA-E70B7205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Danai </a:t>
            </a:r>
            <a:r>
              <a:rPr lang="en-US" dirty="0" err="1"/>
              <a:t>Koutra</a:t>
            </a:r>
            <a:r>
              <a:rPr lang="en-US" dirty="0"/>
              <a:t> and Christos Faloutsos, </a:t>
            </a:r>
            <a:r>
              <a:rPr lang="en-US" i="1" dirty="0">
                <a:hlinkClick r:id="rId2"/>
              </a:rPr>
              <a:t>Individual and Collective Graph Mining: Principles, Algorithms, and Applications</a:t>
            </a:r>
            <a:r>
              <a:rPr lang="en-US" i="1" dirty="0"/>
              <a:t> </a:t>
            </a:r>
            <a:r>
              <a:rPr lang="en-US" dirty="0"/>
              <a:t>October 2017, Morgan Claypool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3965-B6B3-1048-B65A-80F82720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D86C-96D0-504F-AA8E-00F3967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E85F-7BAC-1A4B-8E89-614D796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C5693-1D97-1947-992B-E90FCA315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075" y="3986212"/>
            <a:ext cx="1359320" cy="1671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01234-DB78-C34A-9FE4-15524825AA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084" y="4217463"/>
            <a:ext cx="1203652" cy="12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4057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8E46-46B9-D446-9A09-19DE0062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Graphs - 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5314-CF37-404E-BADA-E70B7205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Deepayan</a:t>
            </a:r>
            <a:r>
              <a:rPr lang="en-US" dirty="0"/>
              <a:t> Chakrabarti and Christos Faloutsos, </a:t>
            </a:r>
            <a:r>
              <a:rPr lang="en-US" i="1" dirty="0">
                <a:hlinkClick r:id="rId2"/>
              </a:rPr>
              <a:t>Graph Mining: Laws, Tools, and Case Studies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Oct. 2012, Morgan Claypool.</a:t>
            </a:r>
            <a:endParaRPr lang="en-US" dirty="0">
              <a:hlinkClick r:id="rId3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3965-B6B3-1048-B65A-80F82720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D86C-96D0-504F-AA8E-00F3967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E85F-7BAC-1A4B-8E89-614D796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  <p:pic>
        <p:nvPicPr>
          <p:cNvPr id="7" name="Picture 6" descr="book-gm.jpg">
            <a:extLst>
              <a:ext uri="{FF2B5EF4-FFF2-40B4-BE49-F238E27FC236}">
                <a16:creationId xmlns:a16="http://schemas.microsoft.com/office/drawing/2014/main" id="{AD140A27-F8D5-0840-B6B4-83938306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247" y="3929260"/>
            <a:ext cx="1363453" cy="1693665"/>
          </a:xfrm>
          <a:prstGeom prst="rect">
            <a:avLst/>
          </a:prstGeom>
        </p:spPr>
      </p:pic>
      <p:pic>
        <p:nvPicPr>
          <p:cNvPr id="8" name="Picture 7" descr="deepayface.jpg">
            <a:extLst>
              <a:ext uri="{FF2B5EF4-FFF2-40B4-BE49-F238E27FC236}">
                <a16:creationId xmlns:a16="http://schemas.microsoft.com/office/drawing/2014/main" id="{41202A3F-15D2-9F43-8968-01898E09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999" y="4226817"/>
            <a:ext cx="994477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20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99BB-06B6-C743-BD4A-0F3307031A2D}"/>
              </a:ext>
            </a:extLst>
          </p:cNvPr>
          <p:cNvSpPr txBox="1"/>
          <p:nvPr/>
        </p:nvSpPr>
        <p:spPr>
          <a:xfrm>
            <a:off x="945693" y="111928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54D27-B43D-3E4B-A4BC-DB077608B474}"/>
              </a:ext>
            </a:extLst>
          </p:cNvPr>
          <p:cNvSpPr txBox="1"/>
          <p:nvPr/>
        </p:nvSpPr>
        <p:spPr>
          <a:xfrm>
            <a:off x="3633212" y="1821316"/>
            <a:ext cx="1525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Node-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2EBD-2C38-304E-B05A-2FF86FEDDAF4}"/>
              </a:ext>
            </a:extLst>
          </p:cNvPr>
          <p:cNvSpPr txBox="1"/>
          <p:nvPr/>
        </p:nvSpPr>
        <p:spPr>
          <a:xfrm>
            <a:off x="7022275" y="1804106"/>
            <a:ext cx="14887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Edge-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3B15691-2B8F-6C49-890C-8830486693C2}"/>
              </a:ext>
            </a:extLst>
          </p:cNvPr>
          <p:cNvGrpSpPr>
            <a:grpSpLocks noChangeAspect="1"/>
          </p:cNvGrpSpPr>
          <p:nvPr/>
        </p:nvGrpSpPr>
        <p:grpSpPr>
          <a:xfrm>
            <a:off x="3683488" y="2597717"/>
            <a:ext cx="168378" cy="167013"/>
            <a:chOff x="3811979" y="4990918"/>
            <a:chExt cx="241078" cy="23912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A88453-76D6-724F-BBBC-2B8F3263C0B4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B69D2C-EE26-C14A-84BC-03744CC5426F}"/>
                </a:ext>
              </a:extLst>
            </p:cNvPr>
            <p:cNvCxnSpPr>
              <a:stCxn id="47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6AFA2BE-B99D-4740-9EF7-A99014CB42A8}"/>
              </a:ext>
            </a:extLst>
          </p:cNvPr>
          <p:cNvGrpSpPr>
            <a:grpSpLocks noChangeAspect="1"/>
          </p:cNvGrpSpPr>
          <p:nvPr/>
        </p:nvGrpSpPr>
        <p:grpSpPr>
          <a:xfrm>
            <a:off x="3587271" y="3005526"/>
            <a:ext cx="104394" cy="177957"/>
            <a:chOff x="5555931" y="4930158"/>
            <a:chExt cx="159092" cy="2711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1F873E-1B85-944C-9306-115E57205A29}"/>
                </a:ext>
              </a:extLst>
            </p:cNvPr>
            <p:cNvSpPr/>
            <p:nvPr/>
          </p:nvSpPr>
          <p:spPr bwMode="auto">
            <a:xfrm>
              <a:off x="5560644" y="4930158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31E126-0934-3D46-9244-F8C049DCD818}"/>
                </a:ext>
              </a:extLst>
            </p:cNvPr>
            <p:cNvCxnSpPr>
              <a:stCxn id="52" idx="4"/>
            </p:cNvCxnSpPr>
            <p:nvPr/>
          </p:nvCxnSpPr>
          <p:spPr bwMode="auto">
            <a:xfrm flipH="1">
              <a:off x="5637833" y="5064839"/>
              <a:ext cx="1" cy="1365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595F31-080E-4E4D-AC67-62AD6C604F7A}"/>
                </a:ext>
              </a:extLst>
            </p:cNvPr>
            <p:cNvCxnSpPr/>
            <p:nvPr/>
          </p:nvCxnSpPr>
          <p:spPr bwMode="auto">
            <a:xfrm>
              <a:off x="5555931" y="5134422"/>
              <a:ext cx="15437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27D458-92DB-B943-A807-871D17C3C428}"/>
              </a:ext>
            </a:extLst>
          </p:cNvPr>
          <p:cNvGrpSpPr>
            <a:grpSpLocks noChangeAspect="1"/>
          </p:cNvGrpSpPr>
          <p:nvPr/>
        </p:nvGrpSpPr>
        <p:grpSpPr>
          <a:xfrm>
            <a:off x="3737400" y="3489406"/>
            <a:ext cx="168378" cy="167013"/>
            <a:chOff x="3811979" y="4990918"/>
            <a:chExt cx="241078" cy="2391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BA6788-BD85-4948-825C-2A06763F28A2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3D1DA0-201B-0048-A9A0-6A0C68D60CE9}"/>
                </a:ext>
              </a:extLst>
            </p:cNvPr>
            <p:cNvCxnSpPr>
              <a:stCxn id="60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A112770-1DE4-C540-B0C5-3D0CC33101DE}"/>
              </a:ext>
            </a:extLst>
          </p:cNvPr>
          <p:cNvSpPr/>
          <p:nvPr/>
        </p:nvSpPr>
        <p:spPr bwMode="auto">
          <a:xfrm>
            <a:off x="3434543" y="2675354"/>
            <a:ext cx="107824" cy="94067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3D5CA0-4462-CE4D-A690-FAEBBF67AA76}"/>
              </a:ext>
            </a:extLst>
          </p:cNvPr>
          <p:cNvSpPr/>
          <p:nvPr/>
        </p:nvSpPr>
        <p:spPr bwMode="auto">
          <a:xfrm>
            <a:off x="3377401" y="3005526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88E771-55B2-5E45-A60D-24BF107CC6D6}"/>
              </a:ext>
            </a:extLst>
          </p:cNvPr>
          <p:cNvSpPr/>
          <p:nvPr/>
        </p:nvSpPr>
        <p:spPr bwMode="auto">
          <a:xfrm>
            <a:off x="3508698" y="3558674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37CAF6-9EA0-B241-A88D-8CDB296D677A}"/>
              </a:ext>
            </a:extLst>
          </p:cNvPr>
          <p:cNvGrpSpPr/>
          <p:nvPr/>
        </p:nvGrpSpPr>
        <p:grpSpPr>
          <a:xfrm>
            <a:off x="3198774" y="4196105"/>
            <a:ext cx="821470" cy="1476510"/>
            <a:chOff x="3198774" y="4196105"/>
            <a:chExt cx="821470" cy="14765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BA5C7C-7E70-704E-A560-9A6222FF14D2}"/>
                </a:ext>
              </a:extLst>
            </p:cNvPr>
            <p:cNvSpPr/>
            <p:nvPr/>
          </p:nvSpPr>
          <p:spPr bwMode="auto">
            <a:xfrm>
              <a:off x="3198774" y="4496958"/>
              <a:ext cx="806184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F13951-8E4E-9F43-BAA5-AD11D5438F36}"/>
                </a:ext>
              </a:extLst>
            </p:cNvPr>
            <p:cNvSpPr txBox="1"/>
            <p:nvPr/>
          </p:nvSpPr>
          <p:spPr>
            <a:xfrm>
              <a:off x="3431313" y="4838811"/>
              <a:ext cx="3882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F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405050D-508C-4C49-9204-5C507E8225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1866" y="4196105"/>
              <a:ext cx="168378" cy="167013"/>
              <a:chOff x="3811979" y="4990918"/>
              <a:chExt cx="241078" cy="23912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BA5AC7E-B567-BC4E-BE10-0E940259AAEF}"/>
                  </a:ext>
                </a:extLst>
              </p:cNvPr>
              <p:cNvSpPr/>
              <p:nvPr/>
            </p:nvSpPr>
            <p:spPr bwMode="auto">
              <a:xfrm>
                <a:off x="3811979" y="5095360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E3A5D15-AA89-FA4D-A052-4F855958515E}"/>
                  </a:ext>
                </a:extLst>
              </p:cNvPr>
              <p:cNvCxnSpPr>
                <a:stCxn id="81" idx="7"/>
              </p:cNvCxnSpPr>
              <p:nvPr/>
            </p:nvCxnSpPr>
            <p:spPr bwMode="auto">
              <a:xfrm flipV="1">
                <a:off x="3943750" y="4990918"/>
                <a:ext cx="109307" cy="12416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446C43E-E836-9048-B758-E560EF93F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820" y="4262253"/>
              <a:ext cx="104394" cy="177957"/>
              <a:chOff x="5555931" y="4930158"/>
              <a:chExt cx="159092" cy="27119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2268F7-502B-8E48-BD0B-5FA1405A29E2}"/>
                  </a:ext>
                </a:extLst>
              </p:cNvPr>
              <p:cNvSpPr/>
              <p:nvPr/>
            </p:nvSpPr>
            <p:spPr bwMode="auto">
              <a:xfrm>
                <a:off x="5560644" y="4930158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963629-E4D0-4E48-95D1-699E7053CE5E}"/>
                  </a:ext>
                </a:extLst>
              </p:cNvPr>
              <p:cNvCxnSpPr>
                <a:stCxn id="84" idx="4"/>
              </p:cNvCxnSpPr>
              <p:nvPr/>
            </p:nvCxnSpPr>
            <p:spPr bwMode="auto">
              <a:xfrm flipH="1">
                <a:off x="5637833" y="5064839"/>
                <a:ext cx="1" cy="136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8170140-0F5D-6E4A-9178-925EBCCE82A1}"/>
                  </a:ext>
                </a:extLst>
              </p:cNvPr>
              <p:cNvCxnSpPr/>
              <p:nvPr/>
            </p:nvCxnSpPr>
            <p:spPr bwMode="auto">
              <a:xfrm>
                <a:off x="5555931" y="5134422"/>
                <a:ext cx="154379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0FCC8D9-7DB7-0A4E-BF47-D82074983F08}"/>
                </a:ext>
              </a:extLst>
            </p:cNvPr>
            <p:cNvSpPr/>
            <p:nvPr/>
          </p:nvSpPr>
          <p:spPr bwMode="auto">
            <a:xfrm>
              <a:off x="3446868" y="4256562"/>
              <a:ext cx="107824" cy="94067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D612FF7-D391-004D-AD25-9EF9B9E4A435}"/>
                </a:ext>
              </a:extLst>
            </p:cNvPr>
            <p:cNvSpPr/>
            <p:nvPr/>
          </p:nvSpPr>
          <p:spPr bwMode="auto">
            <a:xfrm>
              <a:off x="3198774" y="4256562"/>
              <a:ext cx="107824" cy="94067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BE5090-D622-1543-A284-420BB92D8B7A}"/>
              </a:ext>
            </a:extLst>
          </p:cNvPr>
          <p:cNvCxnSpPr>
            <a:cxnSpLocks/>
          </p:cNvCxnSpPr>
          <p:nvPr/>
        </p:nvCxnSpPr>
        <p:spPr bwMode="auto">
          <a:xfrm>
            <a:off x="2590800" y="1295400"/>
            <a:ext cx="6563" cy="4737624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0B9C39-9880-BE49-85FB-8EBCAA8DB2BD}"/>
              </a:ext>
            </a:extLst>
          </p:cNvPr>
          <p:cNvCxnSpPr/>
          <p:nvPr/>
        </p:nvCxnSpPr>
        <p:spPr bwMode="auto">
          <a:xfrm>
            <a:off x="6372639" y="1804106"/>
            <a:ext cx="0" cy="4352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DFB9274-91CB-2B43-AB64-321ADE8507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54346-E3B3-6A46-8C66-511919367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59B898-5579-F944-BE82-7D8B394F9FDD}"/>
              </a:ext>
            </a:extLst>
          </p:cNvPr>
          <p:cNvSpPr txBox="1"/>
          <p:nvPr/>
        </p:nvSpPr>
        <p:spPr>
          <a:xfrm>
            <a:off x="7850831" y="5746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EEDC30-A716-C444-B800-E55D08203C2A}"/>
              </a:ext>
            </a:extLst>
          </p:cNvPr>
          <p:cNvSpPr txBox="1"/>
          <p:nvPr/>
        </p:nvSpPr>
        <p:spPr>
          <a:xfrm>
            <a:off x="5491848" y="1155929"/>
            <a:ext cx="1407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Complex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F2775A6-8C4B-0344-9C6C-01D07C6B22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6FB45E2-624D-4840-B06E-60B572D145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ADE16A9-296A-FB48-AA1F-4EA48903CFF9}"/>
              </a:ext>
            </a:extLst>
          </p:cNvPr>
          <p:cNvSpPr txBox="1"/>
          <p:nvPr/>
        </p:nvSpPr>
        <p:spPr>
          <a:xfrm>
            <a:off x="3186851" y="5815937"/>
            <a:ext cx="2563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Coupled Matrices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60AB50-4451-5D42-BF0E-965889E274C5}"/>
              </a:ext>
            </a:extLst>
          </p:cNvPr>
          <p:cNvSpPr txBox="1"/>
          <p:nvPr/>
        </p:nvSpPr>
        <p:spPr>
          <a:xfrm>
            <a:off x="7181066" y="5852614"/>
            <a:ext cx="108632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Tensor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E4D8D3-16D5-EA46-8EDF-83A6DB2FBDAA}"/>
              </a:ext>
            </a:extLst>
          </p:cNvPr>
          <p:cNvSpPr txBox="1"/>
          <p:nvPr/>
        </p:nvSpPr>
        <p:spPr>
          <a:xfrm>
            <a:off x="810866" y="5815108"/>
            <a:ext cx="1091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Matrix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DD0642-01C5-F341-849C-DDFDD38BDBA0}"/>
              </a:ext>
            </a:extLst>
          </p:cNvPr>
          <p:cNvGrpSpPr/>
          <p:nvPr/>
        </p:nvGrpSpPr>
        <p:grpSpPr>
          <a:xfrm>
            <a:off x="274564" y="3986079"/>
            <a:ext cx="1681057" cy="1733367"/>
            <a:chOff x="274564" y="3986079"/>
            <a:chExt cx="1681057" cy="173336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56C1F2-139E-FB4F-B40C-7B7A9AE57590}"/>
                </a:ext>
              </a:extLst>
            </p:cNvPr>
            <p:cNvGrpSpPr/>
            <p:nvPr/>
          </p:nvGrpSpPr>
          <p:grpSpPr>
            <a:xfrm>
              <a:off x="274564" y="3986079"/>
              <a:ext cx="1681057" cy="1733367"/>
              <a:chOff x="274564" y="3986079"/>
              <a:chExt cx="1681057" cy="17333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D6AB8E-7F33-1A44-992F-548A10C95284}"/>
                  </a:ext>
                </a:extLst>
              </p:cNvPr>
              <p:cNvSpPr/>
              <p:nvPr/>
            </p:nvSpPr>
            <p:spPr bwMode="auto">
              <a:xfrm>
                <a:off x="848698" y="4500748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8A4452-D827-8140-8D39-CAFEEAD3574B}"/>
                  </a:ext>
                </a:extLst>
              </p:cNvPr>
              <p:cNvSpPr txBox="1"/>
              <p:nvPr/>
            </p:nvSpPr>
            <p:spPr>
              <a:xfrm rot="5400000">
                <a:off x="261740" y="52141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C1989D-6FD0-BC42-B94C-BDACF7CB4672}"/>
                  </a:ext>
                </a:extLst>
              </p:cNvPr>
              <p:cNvSpPr txBox="1"/>
              <p:nvPr/>
            </p:nvSpPr>
            <p:spPr>
              <a:xfrm>
                <a:off x="1437530" y="39860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FBF42B-F017-BC43-8B57-35D58B94A078}"/>
                  </a:ext>
                </a:extLst>
              </p:cNvPr>
              <p:cNvSpPr txBox="1"/>
              <p:nvPr/>
            </p:nvSpPr>
            <p:spPr>
              <a:xfrm>
                <a:off x="1169814" y="4851586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A</a:t>
                </a:r>
              </a:p>
            </p:txBody>
          </p:sp>
        </p:grpSp>
        <p:pic>
          <p:nvPicPr>
            <p:cNvPr id="142" name="Graphic 141" descr="Female Profile">
              <a:extLst>
                <a:ext uri="{FF2B5EF4-FFF2-40B4-BE49-F238E27FC236}">
                  <a16:creationId xmlns:a16="http://schemas.microsoft.com/office/drawing/2014/main" id="{0E04D072-0EAA-7B47-8D49-75B0A55A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455" y="4136193"/>
              <a:ext cx="256867" cy="256867"/>
            </a:xfrm>
            <a:prstGeom prst="rect">
              <a:avLst/>
            </a:prstGeom>
          </p:spPr>
        </p:pic>
        <p:pic>
          <p:nvPicPr>
            <p:cNvPr id="143" name="Graphic 142" descr="Male profile">
              <a:extLst>
                <a:ext uri="{FF2B5EF4-FFF2-40B4-BE49-F238E27FC236}">
                  <a16:creationId xmlns:a16="http://schemas.microsoft.com/office/drawing/2014/main" id="{8F5D41B4-692B-7846-AD81-4B2007C3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3719" y="4136192"/>
              <a:ext cx="256867" cy="256867"/>
            </a:xfrm>
            <a:prstGeom prst="rect">
              <a:avLst/>
            </a:prstGeom>
          </p:spPr>
        </p:pic>
        <p:pic>
          <p:nvPicPr>
            <p:cNvPr id="144" name="Graphic 143" descr="Female Profile">
              <a:extLst>
                <a:ext uri="{FF2B5EF4-FFF2-40B4-BE49-F238E27FC236}">
                  <a16:creationId xmlns:a16="http://schemas.microsoft.com/office/drawing/2014/main" id="{717C23AC-488F-3042-B2C6-3CE8DD45E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401" y="4479517"/>
              <a:ext cx="256867" cy="256867"/>
            </a:xfrm>
            <a:prstGeom prst="rect">
              <a:avLst/>
            </a:prstGeom>
          </p:spPr>
        </p:pic>
        <p:pic>
          <p:nvPicPr>
            <p:cNvPr id="145" name="Graphic 144" descr="Male profile">
              <a:extLst>
                <a:ext uri="{FF2B5EF4-FFF2-40B4-BE49-F238E27FC236}">
                  <a16:creationId xmlns:a16="http://schemas.microsoft.com/office/drawing/2014/main" id="{3C9206C4-9FC0-2940-9F6D-BEA8F3A1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2634" y="4766088"/>
              <a:ext cx="256867" cy="2568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B955-4ADC-4749-BEB0-47B054992D65}"/>
              </a:ext>
            </a:extLst>
          </p:cNvPr>
          <p:cNvGrpSpPr/>
          <p:nvPr/>
        </p:nvGrpSpPr>
        <p:grpSpPr>
          <a:xfrm>
            <a:off x="4204801" y="3996798"/>
            <a:ext cx="1681057" cy="1733367"/>
            <a:chOff x="4204801" y="3996798"/>
            <a:chExt cx="1681057" cy="173336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3C25158-9EC4-374F-A777-0C17C87CB8ED}"/>
                </a:ext>
              </a:extLst>
            </p:cNvPr>
            <p:cNvGrpSpPr/>
            <p:nvPr/>
          </p:nvGrpSpPr>
          <p:grpSpPr>
            <a:xfrm>
              <a:off x="4204801" y="3996798"/>
              <a:ext cx="1681057" cy="1733367"/>
              <a:chOff x="274564" y="3986079"/>
              <a:chExt cx="1681057" cy="173336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A7B4BD-CF21-6C45-B7C9-BB8860F58607}"/>
                  </a:ext>
                </a:extLst>
              </p:cNvPr>
              <p:cNvSpPr/>
              <p:nvPr/>
            </p:nvSpPr>
            <p:spPr bwMode="auto">
              <a:xfrm>
                <a:off x="848698" y="4500748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89054D-3395-E440-B614-73FC1EB7033B}"/>
                  </a:ext>
                </a:extLst>
              </p:cNvPr>
              <p:cNvSpPr txBox="1"/>
              <p:nvPr/>
            </p:nvSpPr>
            <p:spPr>
              <a:xfrm rot="5400000">
                <a:off x="261740" y="52141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04C2AB7-E483-8F4A-8E56-7384C2BF6F2C}"/>
                  </a:ext>
                </a:extLst>
              </p:cNvPr>
              <p:cNvSpPr txBox="1"/>
              <p:nvPr/>
            </p:nvSpPr>
            <p:spPr>
              <a:xfrm>
                <a:off x="1437530" y="39860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9D86278-1F43-EF40-AF1A-99D7330ADF54}"/>
                  </a:ext>
                </a:extLst>
              </p:cNvPr>
              <p:cNvSpPr txBox="1"/>
              <p:nvPr/>
            </p:nvSpPr>
            <p:spPr>
              <a:xfrm>
                <a:off x="1169814" y="4851586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A</a:t>
                </a:r>
              </a:p>
            </p:txBody>
          </p:sp>
        </p:grpSp>
        <p:pic>
          <p:nvPicPr>
            <p:cNvPr id="151" name="Graphic 150" descr="Female Profile">
              <a:extLst>
                <a:ext uri="{FF2B5EF4-FFF2-40B4-BE49-F238E27FC236}">
                  <a16:creationId xmlns:a16="http://schemas.microsoft.com/office/drawing/2014/main" id="{E698CCC7-4309-3942-A56B-DA99073F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5692" y="4146912"/>
              <a:ext cx="256867" cy="256867"/>
            </a:xfrm>
            <a:prstGeom prst="rect">
              <a:avLst/>
            </a:prstGeom>
          </p:spPr>
        </p:pic>
        <p:pic>
          <p:nvPicPr>
            <p:cNvPr id="152" name="Graphic 151" descr="Male profile">
              <a:extLst>
                <a:ext uri="{FF2B5EF4-FFF2-40B4-BE49-F238E27FC236}">
                  <a16:creationId xmlns:a16="http://schemas.microsoft.com/office/drawing/2014/main" id="{8CE2C2CF-12DB-E542-9B26-DC4728430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23956" y="4146911"/>
              <a:ext cx="256867" cy="256867"/>
            </a:xfrm>
            <a:prstGeom prst="rect">
              <a:avLst/>
            </a:prstGeom>
          </p:spPr>
        </p:pic>
        <p:pic>
          <p:nvPicPr>
            <p:cNvPr id="153" name="Graphic 152" descr="Female Profile">
              <a:extLst>
                <a:ext uri="{FF2B5EF4-FFF2-40B4-BE49-F238E27FC236}">
                  <a16:creationId xmlns:a16="http://schemas.microsoft.com/office/drawing/2014/main" id="{9ABAC446-860D-0D41-B223-C3519CA5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6638" y="4490236"/>
              <a:ext cx="256867" cy="256867"/>
            </a:xfrm>
            <a:prstGeom prst="rect">
              <a:avLst/>
            </a:prstGeom>
          </p:spPr>
        </p:pic>
        <p:pic>
          <p:nvPicPr>
            <p:cNvPr id="154" name="Graphic 153" descr="Male profile">
              <a:extLst>
                <a:ext uri="{FF2B5EF4-FFF2-40B4-BE49-F238E27FC236}">
                  <a16:creationId xmlns:a16="http://schemas.microsoft.com/office/drawing/2014/main" id="{9390D06C-F4FD-1545-983A-6B7B6976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62871" y="4776807"/>
              <a:ext cx="256867" cy="2568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5C7451-FF24-9C43-942A-CDF9C36E753F}"/>
              </a:ext>
            </a:extLst>
          </p:cNvPr>
          <p:cNvGrpSpPr/>
          <p:nvPr/>
        </p:nvGrpSpPr>
        <p:grpSpPr>
          <a:xfrm>
            <a:off x="6640720" y="4090625"/>
            <a:ext cx="2122450" cy="1653161"/>
            <a:chOff x="6640720" y="4090625"/>
            <a:chExt cx="2122450" cy="165316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0D877B-E437-9E42-BAF6-6B965B4DF7E6}"/>
                </a:ext>
              </a:extLst>
            </p:cNvPr>
            <p:cNvSpPr/>
            <p:nvPr/>
          </p:nvSpPr>
          <p:spPr bwMode="auto">
            <a:xfrm>
              <a:off x="7648720" y="4192597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998893-3899-0A4E-A23B-FDCCC9C51392}"/>
                </a:ext>
              </a:extLst>
            </p:cNvPr>
            <p:cNvSpPr/>
            <p:nvPr/>
          </p:nvSpPr>
          <p:spPr bwMode="auto">
            <a:xfrm>
              <a:off x="7438886" y="4376704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7E2654-7E8C-D94F-B954-F545C8CC9013}"/>
                </a:ext>
              </a:extLst>
            </p:cNvPr>
            <p:cNvSpPr/>
            <p:nvPr/>
          </p:nvSpPr>
          <p:spPr bwMode="auto">
            <a:xfrm>
              <a:off x="7261999" y="4525088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24571-31D9-234B-BF8C-F633CF6BBE0E}"/>
                </a:ext>
              </a:extLst>
            </p:cNvPr>
            <p:cNvSpPr txBox="1"/>
            <p:nvPr/>
          </p:nvSpPr>
          <p:spPr>
            <a:xfrm rot="5400000">
              <a:off x="6675041" y="523851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6526731-D8C9-F241-9675-1813CB0652B6}"/>
                </a:ext>
              </a:extLst>
            </p:cNvPr>
            <p:cNvSpPr txBox="1"/>
            <p:nvPr/>
          </p:nvSpPr>
          <p:spPr>
            <a:xfrm>
              <a:off x="7591931" y="4875926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T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36B1DD8-E07B-0A4A-85B2-C536A1F620EB}"/>
                </a:ext>
              </a:extLst>
            </p:cNvPr>
            <p:cNvCxnSpPr/>
            <p:nvPr/>
          </p:nvCxnSpPr>
          <p:spPr bwMode="auto">
            <a:xfrm flipV="1">
              <a:off x="7254472" y="4192597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C3A66D-C7EF-FB4F-9A46-104010A8B655}"/>
                </a:ext>
              </a:extLst>
            </p:cNvPr>
            <p:cNvCxnSpPr/>
            <p:nvPr/>
          </p:nvCxnSpPr>
          <p:spPr bwMode="auto">
            <a:xfrm flipV="1">
              <a:off x="8356212" y="4193154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905A31-F25F-8740-A290-49E268FD68C6}"/>
                </a:ext>
              </a:extLst>
            </p:cNvPr>
            <p:cNvCxnSpPr/>
            <p:nvPr/>
          </p:nvCxnSpPr>
          <p:spPr bwMode="auto">
            <a:xfrm flipV="1">
              <a:off x="8368922" y="5341598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6100DC-7453-F244-A1BF-75DCDCFAFD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0720" y="4364040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435A561-1133-B74C-AA17-9EECA044D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194" y="42208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BA03645-F55F-8B40-B3DB-3FBB1C46C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01467" y="40906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55" name="Graphic 154" descr="Female Profile">
              <a:extLst>
                <a:ext uri="{FF2B5EF4-FFF2-40B4-BE49-F238E27FC236}">
                  <a16:creationId xmlns:a16="http://schemas.microsoft.com/office/drawing/2014/main" id="{744F32FB-96EA-624F-9EF6-B452F896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01063" y="4540505"/>
              <a:ext cx="256867" cy="256867"/>
            </a:xfrm>
            <a:prstGeom prst="rect">
              <a:avLst/>
            </a:prstGeom>
          </p:spPr>
        </p:pic>
        <p:pic>
          <p:nvPicPr>
            <p:cNvPr id="156" name="Graphic 155" descr="Male profile">
              <a:extLst>
                <a:ext uri="{FF2B5EF4-FFF2-40B4-BE49-F238E27FC236}">
                  <a16:creationId xmlns:a16="http://schemas.microsoft.com/office/drawing/2014/main" id="{3856B5D5-21BC-ED4F-8A2A-83FDB5DF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07296" y="4827076"/>
              <a:ext cx="256867" cy="256867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21E611-3522-194D-B697-FB8210D600D7}"/>
              </a:ext>
            </a:extLst>
          </p:cNvPr>
          <p:cNvGrpSpPr>
            <a:grpSpLocks noChangeAspect="1"/>
          </p:cNvGrpSpPr>
          <p:nvPr/>
        </p:nvGrpSpPr>
        <p:grpSpPr>
          <a:xfrm>
            <a:off x="3963972" y="2602173"/>
            <a:ext cx="1259812" cy="1104249"/>
            <a:chOff x="5808325" y="1697110"/>
            <a:chExt cx="2888540" cy="2531860"/>
          </a:xfrm>
        </p:grpSpPr>
        <p:pic>
          <p:nvPicPr>
            <p:cNvPr id="158" name="Graphic 157" descr="Male profile">
              <a:extLst>
                <a:ext uri="{FF2B5EF4-FFF2-40B4-BE49-F238E27FC236}">
                  <a16:creationId xmlns:a16="http://schemas.microsoft.com/office/drawing/2014/main" id="{E94CA93B-37A7-E942-9D5E-E18913B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59" name="Graphic 158" descr="Female Profile">
              <a:extLst>
                <a:ext uri="{FF2B5EF4-FFF2-40B4-BE49-F238E27FC236}">
                  <a16:creationId xmlns:a16="http://schemas.microsoft.com/office/drawing/2014/main" id="{73877A81-381B-2444-988F-2E29FA02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60" name="Graphic 159" descr="Male profile">
              <a:extLst>
                <a:ext uri="{FF2B5EF4-FFF2-40B4-BE49-F238E27FC236}">
                  <a16:creationId xmlns:a16="http://schemas.microsoft.com/office/drawing/2014/main" id="{1068083C-450D-4445-9878-FF158588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61" name="Graphic 160" descr="Male profile">
              <a:extLst>
                <a:ext uri="{FF2B5EF4-FFF2-40B4-BE49-F238E27FC236}">
                  <a16:creationId xmlns:a16="http://schemas.microsoft.com/office/drawing/2014/main" id="{E0C5A74A-EDFF-2541-BBA0-6C8226AAE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62" name="Graphic 161" descr="Female Profile">
              <a:extLst>
                <a:ext uri="{FF2B5EF4-FFF2-40B4-BE49-F238E27FC236}">
                  <a16:creationId xmlns:a16="http://schemas.microsoft.com/office/drawing/2014/main" id="{F6563EF9-6840-8F4A-BB78-FC08C3F2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63FA95-C998-7A45-9646-648FD4CE79C5}"/>
                </a:ext>
              </a:extLst>
            </p:cNvPr>
            <p:cNvCxnSpPr>
              <a:cxnSpLocks/>
              <a:stCxn id="159" idx="3"/>
              <a:endCxn id="161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10EFE51-1E17-444A-BC70-CED7AB5AA8E0}"/>
                </a:ext>
              </a:extLst>
            </p:cNvPr>
            <p:cNvCxnSpPr>
              <a:cxnSpLocks/>
              <a:stCxn id="161" idx="1"/>
              <a:endCxn id="160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3B7871F-C0B9-0A4A-987E-728B9EC55AE3}"/>
                </a:ext>
              </a:extLst>
            </p:cNvPr>
            <p:cNvCxnSpPr>
              <a:cxnSpLocks/>
              <a:stCxn id="158" idx="3"/>
              <a:endCxn id="161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ABFD11-E4CE-954C-87DC-A7141EEFAE55}"/>
                </a:ext>
              </a:extLst>
            </p:cNvPr>
            <p:cNvCxnSpPr>
              <a:cxnSpLocks/>
              <a:stCxn id="159" idx="3"/>
              <a:endCxn id="162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104580-AF9D-2E4A-BDF8-7310A0A23B30}"/>
                </a:ext>
              </a:extLst>
            </p:cNvPr>
            <p:cNvCxnSpPr>
              <a:cxnSpLocks/>
              <a:stCxn id="160" idx="3"/>
              <a:endCxn id="168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68" name="Graphic 167" descr="Female Profile">
              <a:extLst>
                <a:ext uri="{FF2B5EF4-FFF2-40B4-BE49-F238E27FC236}">
                  <a16:creationId xmlns:a16="http://schemas.microsoft.com/office/drawing/2014/main" id="{3176E5BB-2B14-1E44-899B-1695F27A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19EF9A-04ED-744F-8297-2DD23527996F}"/>
              </a:ext>
            </a:extLst>
          </p:cNvPr>
          <p:cNvGrpSpPr>
            <a:grpSpLocks noChangeAspect="1"/>
          </p:cNvGrpSpPr>
          <p:nvPr/>
        </p:nvGrpSpPr>
        <p:grpSpPr>
          <a:xfrm>
            <a:off x="7245286" y="2602173"/>
            <a:ext cx="1259812" cy="1104249"/>
            <a:chOff x="5808325" y="1697110"/>
            <a:chExt cx="2888540" cy="2531860"/>
          </a:xfrm>
        </p:grpSpPr>
        <p:pic>
          <p:nvPicPr>
            <p:cNvPr id="170" name="Graphic 169" descr="Male profile">
              <a:extLst>
                <a:ext uri="{FF2B5EF4-FFF2-40B4-BE49-F238E27FC236}">
                  <a16:creationId xmlns:a16="http://schemas.microsoft.com/office/drawing/2014/main" id="{5EB890B6-8CAF-3847-BAFB-1C5EDA8D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71" name="Graphic 170" descr="Female Profile">
              <a:extLst>
                <a:ext uri="{FF2B5EF4-FFF2-40B4-BE49-F238E27FC236}">
                  <a16:creationId xmlns:a16="http://schemas.microsoft.com/office/drawing/2014/main" id="{49108FA2-532B-BD42-9886-A9EC0DF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72" name="Graphic 171" descr="Male profile">
              <a:extLst>
                <a:ext uri="{FF2B5EF4-FFF2-40B4-BE49-F238E27FC236}">
                  <a16:creationId xmlns:a16="http://schemas.microsoft.com/office/drawing/2014/main" id="{23BB8196-1190-2547-A8FD-CEADF832B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73" name="Graphic 172" descr="Male profile">
              <a:extLst>
                <a:ext uri="{FF2B5EF4-FFF2-40B4-BE49-F238E27FC236}">
                  <a16:creationId xmlns:a16="http://schemas.microsoft.com/office/drawing/2014/main" id="{399A5FDF-8D55-C343-8B92-D6A2BA4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74" name="Graphic 173" descr="Female Profile">
              <a:extLst>
                <a:ext uri="{FF2B5EF4-FFF2-40B4-BE49-F238E27FC236}">
                  <a16:creationId xmlns:a16="http://schemas.microsoft.com/office/drawing/2014/main" id="{F9EDF7B4-B796-CC41-B1FA-2458469E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9BB102-B7EE-8F49-B415-9BFEB08ACFDD}"/>
                </a:ext>
              </a:extLst>
            </p:cNvPr>
            <p:cNvCxnSpPr>
              <a:cxnSpLocks/>
              <a:stCxn id="171" idx="3"/>
              <a:endCxn id="173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04A9D98-8A48-6848-AC3A-88F8C2F5391B}"/>
                </a:ext>
              </a:extLst>
            </p:cNvPr>
            <p:cNvCxnSpPr>
              <a:cxnSpLocks/>
              <a:stCxn id="173" idx="1"/>
              <a:endCxn id="172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6BE637-DE8F-E542-AA71-C750C8420EC9}"/>
                </a:ext>
              </a:extLst>
            </p:cNvPr>
            <p:cNvCxnSpPr>
              <a:cxnSpLocks/>
              <a:stCxn id="170" idx="3"/>
              <a:endCxn id="173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00A5FF9-7D0D-8848-BCCF-DA0C60F814FD}"/>
                </a:ext>
              </a:extLst>
            </p:cNvPr>
            <p:cNvCxnSpPr>
              <a:cxnSpLocks/>
              <a:stCxn id="171" idx="3"/>
              <a:endCxn id="174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D41F366-DA6C-8641-AEF9-71624538E682}"/>
                </a:ext>
              </a:extLst>
            </p:cNvPr>
            <p:cNvCxnSpPr>
              <a:cxnSpLocks/>
              <a:stCxn id="172" idx="3"/>
              <a:endCxn id="180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80" name="Graphic 179" descr="Female Profile">
              <a:extLst>
                <a:ext uri="{FF2B5EF4-FFF2-40B4-BE49-F238E27FC236}">
                  <a16:creationId xmlns:a16="http://schemas.microsoft.com/office/drawing/2014/main" id="{7AF5A559-874D-7C45-89BE-56F13D83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3D01A1A-8392-6B4D-9D4B-28C273C57DA1}"/>
              </a:ext>
            </a:extLst>
          </p:cNvPr>
          <p:cNvSpPr/>
          <p:nvPr/>
        </p:nvSpPr>
        <p:spPr bwMode="auto">
          <a:xfrm>
            <a:off x="2832652" y="1255644"/>
            <a:ext cx="6172200" cy="501215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19422D4-D61E-B742-8AD3-3401E616E107}"/>
              </a:ext>
            </a:extLst>
          </p:cNvPr>
          <p:cNvSpPr/>
          <p:nvPr/>
        </p:nvSpPr>
        <p:spPr bwMode="auto">
          <a:xfrm>
            <a:off x="342743" y="4117699"/>
            <a:ext cx="1996377" cy="215009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7E38AF-BB0F-B04E-AED0-10898C28FACA}"/>
              </a:ext>
            </a:extLst>
          </p:cNvPr>
          <p:cNvGrpSpPr/>
          <p:nvPr/>
        </p:nvGrpSpPr>
        <p:grpSpPr>
          <a:xfrm>
            <a:off x="799143" y="2513153"/>
            <a:ext cx="1267320" cy="1110977"/>
            <a:chOff x="799143" y="2513153"/>
            <a:chExt cx="1267320" cy="1110977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0FC3C45-A15F-1F4B-B5F3-FE676F4E60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651" y="2513153"/>
              <a:ext cx="1259812" cy="1104249"/>
              <a:chOff x="5808325" y="1697110"/>
              <a:chExt cx="2888540" cy="2531860"/>
            </a:xfrm>
          </p:grpSpPr>
          <p:pic>
            <p:nvPicPr>
              <p:cNvPr id="131" name="Graphic 130" descr="Male profile">
                <a:extLst>
                  <a:ext uri="{FF2B5EF4-FFF2-40B4-BE49-F238E27FC236}">
                    <a16:creationId xmlns:a16="http://schemas.microsoft.com/office/drawing/2014/main" id="{7EA70F6C-0A22-FA45-A563-A931D586E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2" name="Graphic 131" descr="Female Profile">
                <a:extLst>
                  <a:ext uri="{FF2B5EF4-FFF2-40B4-BE49-F238E27FC236}">
                    <a16:creationId xmlns:a16="http://schemas.microsoft.com/office/drawing/2014/main" id="{70223FF4-7102-9544-B669-BB071E388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3" name="Graphic 132" descr="Male profile">
                <a:extLst>
                  <a:ext uri="{FF2B5EF4-FFF2-40B4-BE49-F238E27FC236}">
                    <a16:creationId xmlns:a16="http://schemas.microsoft.com/office/drawing/2014/main" id="{4F86BF84-4490-CD4D-83C1-712A1AA55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4" name="Graphic 133" descr="Male profile">
                <a:extLst>
                  <a:ext uri="{FF2B5EF4-FFF2-40B4-BE49-F238E27FC236}">
                    <a16:creationId xmlns:a16="http://schemas.microsoft.com/office/drawing/2014/main" id="{DE97A92F-D444-674B-9A4A-BCBD97636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5" name="Graphic 134" descr="Female Profile">
                <a:extLst>
                  <a:ext uri="{FF2B5EF4-FFF2-40B4-BE49-F238E27FC236}">
                    <a16:creationId xmlns:a16="http://schemas.microsoft.com/office/drawing/2014/main" id="{ABD29780-0804-3743-8AC2-37B6CAAE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8250272-27A0-7244-ABC1-E6190D855F84}"/>
                  </a:ext>
                </a:extLst>
              </p:cNvPr>
              <p:cNvCxnSpPr>
                <a:cxnSpLocks/>
                <a:stCxn id="132" idx="3"/>
                <a:endCxn id="134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73F5613-6665-9741-AB75-126562FD0593}"/>
                  </a:ext>
                </a:extLst>
              </p:cNvPr>
              <p:cNvCxnSpPr>
                <a:cxnSpLocks/>
                <a:stCxn id="134" idx="1"/>
                <a:endCxn id="133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D1C17F-046C-AE45-9FF0-849A4FAF24B4}"/>
                  </a:ext>
                </a:extLst>
              </p:cNvPr>
              <p:cNvCxnSpPr>
                <a:cxnSpLocks/>
                <a:stCxn id="131" idx="3"/>
                <a:endCxn id="134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464FE8F-752B-FA46-8B84-852416930090}"/>
                  </a:ext>
                </a:extLst>
              </p:cNvPr>
              <p:cNvCxnSpPr>
                <a:cxnSpLocks/>
                <a:stCxn id="132" idx="3"/>
                <a:endCxn id="135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5CD5B50-E6A3-BF47-8D31-3CE74EC5453D}"/>
                  </a:ext>
                </a:extLst>
              </p:cNvPr>
              <p:cNvCxnSpPr>
                <a:cxnSpLocks/>
                <a:stCxn id="133" idx="3"/>
                <a:endCxn id="141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141" name="Graphic 140" descr="Female Profile">
                <a:extLst>
                  <a:ext uri="{FF2B5EF4-FFF2-40B4-BE49-F238E27FC236}">
                    <a16:creationId xmlns:a16="http://schemas.microsoft.com/office/drawing/2014/main" id="{786BABFC-CF69-1E44-8D3F-DAAD34307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D4726D-039F-C045-8CDC-F650A8E9952B}"/>
                </a:ext>
              </a:extLst>
            </p:cNvPr>
            <p:cNvSpPr/>
            <p:nvPr/>
          </p:nvSpPr>
          <p:spPr bwMode="auto">
            <a:xfrm>
              <a:off x="1064287" y="2524403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5EB483C-A71C-A145-A9C1-C95BABB6C888}"/>
                </a:ext>
              </a:extLst>
            </p:cNvPr>
            <p:cNvSpPr/>
            <p:nvPr/>
          </p:nvSpPr>
          <p:spPr bwMode="auto">
            <a:xfrm>
              <a:off x="799143" y="2886989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02BF378-EFFC-014F-BCB5-69BC3A987CDD}"/>
                </a:ext>
              </a:extLst>
            </p:cNvPr>
            <p:cNvSpPr/>
            <p:nvPr/>
          </p:nvSpPr>
          <p:spPr bwMode="auto">
            <a:xfrm>
              <a:off x="1090467" y="3384981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FC9988-9C4B-1E47-BC1D-ED7147906E79}"/>
                </a:ext>
              </a:extLst>
            </p:cNvPr>
            <p:cNvSpPr/>
            <p:nvPr/>
          </p:nvSpPr>
          <p:spPr bwMode="auto">
            <a:xfrm>
              <a:off x="1622100" y="2523623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B41E8D7-D504-024C-A189-1E2C35C03018}"/>
                </a:ext>
              </a:extLst>
            </p:cNvPr>
            <p:cNvSpPr/>
            <p:nvPr/>
          </p:nvSpPr>
          <p:spPr bwMode="auto">
            <a:xfrm>
              <a:off x="1794581" y="2936002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2C9220-53A1-D947-A355-D9989220590F}"/>
                </a:ext>
              </a:extLst>
            </p:cNvPr>
            <p:cNvSpPr/>
            <p:nvPr/>
          </p:nvSpPr>
          <p:spPr bwMode="auto">
            <a:xfrm>
              <a:off x="1657699" y="3384816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2364019"/>
      </p:ext>
    </p:extLst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8E46-46B9-D446-9A09-19DE0062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Graphs - 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5314-CF37-404E-BADA-E70B7205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Anomaly detection</a:t>
            </a:r>
          </a:p>
          <a:p>
            <a:r>
              <a:rPr lang="en-US" dirty="0"/>
              <a:t>Leman </a:t>
            </a:r>
            <a:r>
              <a:rPr lang="en-US" dirty="0" err="1"/>
              <a:t>Akoglu</a:t>
            </a:r>
            <a:r>
              <a:rPr lang="en-US" dirty="0"/>
              <a:t>, </a:t>
            </a:r>
            <a:r>
              <a:rPr lang="en-US" dirty="0" err="1"/>
              <a:t>Hanghang</a:t>
            </a:r>
            <a:r>
              <a:rPr lang="en-US" dirty="0"/>
              <a:t> Tong, &amp; Danai </a:t>
            </a:r>
            <a:r>
              <a:rPr lang="en-US" dirty="0" err="1"/>
              <a:t>Koutra</a:t>
            </a:r>
            <a:r>
              <a:rPr lang="en-US" dirty="0"/>
              <a:t>, </a:t>
            </a:r>
            <a:r>
              <a:rPr lang="en-US" i="1" dirty="0">
                <a:hlinkClick r:id="rId2"/>
              </a:rPr>
              <a:t>Graph based anomaly detection and description: a survey</a:t>
            </a:r>
            <a:r>
              <a:rPr lang="en-US" i="1" dirty="0"/>
              <a:t> </a:t>
            </a:r>
            <a:r>
              <a:rPr lang="en-US" dirty="0"/>
              <a:t>Data Mining and Knowledge Discovery (2015) 29: 626.</a:t>
            </a:r>
          </a:p>
          <a:p>
            <a:endParaRPr lang="en-US" dirty="0"/>
          </a:p>
          <a:p>
            <a:r>
              <a:rPr lang="en-US" dirty="0" err="1"/>
              <a:t>Arxiv</a:t>
            </a:r>
            <a:r>
              <a:rPr lang="en-US" dirty="0"/>
              <a:t> version: </a:t>
            </a:r>
            <a:r>
              <a:rPr lang="en-US" dirty="0">
                <a:hlinkClick r:id="rId3"/>
              </a:rPr>
              <a:t>https://arxiv.org/abs/1404.4679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3965-B6B3-1048-B65A-80F82720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D86C-96D0-504F-AA8E-00F3967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E85F-7BAC-1A4B-8E89-614D796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7362"/>
      </p:ext>
    </p:extLst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6263641" y="2973366"/>
            <a:ext cx="2509155" cy="3884634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161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1C176155-7273-054B-8E83-9CAB1F58CD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0295" y="3284478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9" name="Graphic 18" descr="Thumbs up sign">
            <a:extLst>
              <a:ext uri="{FF2B5EF4-FFF2-40B4-BE49-F238E27FC236}">
                <a16:creationId xmlns:a16="http://schemas.microsoft.com/office/drawing/2014/main" id="{CA28C9CA-C356-AF40-B216-FEFBC74B4C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498" y="3700697"/>
            <a:ext cx="336090" cy="336090"/>
          </a:xfrm>
          <a:prstGeom prst="rect">
            <a:avLst/>
          </a:prstGeom>
        </p:spPr>
      </p:pic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A9DA751A-9A89-364B-83AF-4992649BCC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370" y="4036787"/>
            <a:ext cx="336090" cy="336090"/>
          </a:xfrm>
          <a:prstGeom prst="rect">
            <a:avLst/>
          </a:prstGeom>
        </p:spPr>
      </p:pic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F4C87D7C-5C63-8445-A0ED-FB57C1B83C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5319" y="4476644"/>
            <a:ext cx="336090" cy="3360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EF71FE-67F9-5D49-9DD8-61DED56240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038" y="6008280"/>
            <a:ext cx="749027" cy="74902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32D7A9-BED0-B447-B412-7073A9252265}"/>
              </a:ext>
            </a:extLst>
          </p:cNvPr>
          <p:cNvSpPr/>
          <p:nvPr/>
        </p:nvSpPr>
        <p:spPr bwMode="auto">
          <a:xfrm>
            <a:off x="6367749" y="3258433"/>
            <a:ext cx="2090451" cy="1478819"/>
          </a:xfrm>
          <a:prstGeom prst="round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Hummingbird">
            <a:extLst>
              <a:ext uri="{FF2B5EF4-FFF2-40B4-BE49-F238E27FC236}">
                <a16:creationId xmlns:a16="http://schemas.microsoft.com/office/drawing/2014/main" id="{8E70C2D2-8B04-5549-B3B1-F39A7CBCF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FB1FCDCC-3E15-EA41-BFE0-C715F45C115E}"/>
              </a:ext>
            </a:extLst>
          </p:cNvPr>
          <p:cNvGrpSpPr/>
          <p:nvPr/>
        </p:nvGrpSpPr>
        <p:grpSpPr>
          <a:xfrm>
            <a:off x="6615031" y="3495015"/>
            <a:ext cx="1711454" cy="1104249"/>
            <a:chOff x="6615031" y="1924632"/>
            <a:chExt cx="1711454" cy="110424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6132DE-EA51-5F41-B1CA-55A46CD82E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66673" y="1924632"/>
              <a:ext cx="1259812" cy="1104249"/>
              <a:chOff x="5808325" y="1697110"/>
              <a:chExt cx="2888540" cy="2531860"/>
            </a:xfrm>
          </p:grpSpPr>
          <p:pic>
            <p:nvPicPr>
              <p:cNvPr id="82" name="Graphic 81" descr="Male profile">
                <a:extLst>
                  <a:ext uri="{FF2B5EF4-FFF2-40B4-BE49-F238E27FC236}">
                    <a16:creationId xmlns:a16="http://schemas.microsoft.com/office/drawing/2014/main" id="{FF82A345-1C23-7242-9989-E6880C59D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83" name="Graphic 82" descr="Female Profile">
                <a:extLst>
                  <a:ext uri="{FF2B5EF4-FFF2-40B4-BE49-F238E27FC236}">
                    <a16:creationId xmlns:a16="http://schemas.microsoft.com/office/drawing/2014/main" id="{E50F8F1A-A081-E248-AE85-202BF7262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84" name="Graphic 83" descr="Male profile">
                <a:extLst>
                  <a:ext uri="{FF2B5EF4-FFF2-40B4-BE49-F238E27FC236}">
                    <a16:creationId xmlns:a16="http://schemas.microsoft.com/office/drawing/2014/main" id="{4789D389-50A2-7445-92AD-29DFEFC7E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85" name="Graphic 84" descr="Male profile">
                <a:extLst>
                  <a:ext uri="{FF2B5EF4-FFF2-40B4-BE49-F238E27FC236}">
                    <a16:creationId xmlns:a16="http://schemas.microsoft.com/office/drawing/2014/main" id="{CADC420F-6F93-0C44-91A1-25E477A81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86" name="Graphic 85" descr="Female Profile">
                <a:extLst>
                  <a:ext uri="{FF2B5EF4-FFF2-40B4-BE49-F238E27FC236}">
                    <a16:creationId xmlns:a16="http://schemas.microsoft.com/office/drawing/2014/main" id="{43BC8F1C-62EF-2F4B-B529-0F92C0891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43663F0-313A-CF43-BFB3-B0501FE49F18}"/>
                  </a:ext>
                </a:extLst>
              </p:cNvPr>
              <p:cNvCxnSpPr>
                <a:cxnSpLocks/>
                <a:stCxn id="83" idx="3"/>
                <a:endCxn id="85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280B13-551E-5245-AEED-B8BA4A2C930D}"/>
                  </a:ext>
                </a:extLst>
              </p:cNvPr>
              <p:cNvCxnSpPr>
                <a:cxnSpLocks/>
                <a:stCxn id="85" idx="1"/>
                <a:endCxn id="84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B3D8EF2-ABDD-764A-8D7A-4A9EDAC8C5E9}"/>
                  </a:ext>
                </a:extLst>
              </p:cNvPr>
              <p:cNvCxnSpPr>
                <a:cxnSpLocks/>
                <a:stCxn id="82" idx="3"/>
                <a:endCxn id="85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0D3BE40-51CB-0348-A2FB-32ABD15BF202}"/>
                  </a:ext>
                </a:extLst>
              </p:cNvPr>
              <p:cNvCxnSpPr>
                <a:cxnSpLocks/>
                <a:stCxn id="83" idx="3"/>
                <a:endCxn id="86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28587CF-70EE-5A47-ACD0-C6F69A8A4571}"/>
                  </a:ext>
                </a:extLst>
              </p:cNvPr>
              <p:cNvCxnSpPr>
                <a:cxnSpLocks/>
                <a:stCxn id="84" idx="3"/>
                <a:endCxn id="92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92" name="Graphic 91" descr="Female Profile">
                <a:extLst>
                  <a:ext uri="{FF2B5EF4-FFF2-40B4-BE49-F238E27FC236}">
                    <a16:creationId xmlns:a16="http://schemas.microsoft.com/office/drawing/2014/main" id="{9F4A1C51-B287-DF43-92EE-B9D4B166E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7564348-DD81-2E49-AEBD-932227354D84}"/>
                </a:ext>
              </a:extLst>
            </p:cNvPr>
            <p:cNvGrpSpPr/>
            <p:nvPr/>
          </p:nvGrpSpPr>
          <p:grpSpPr>
            <a:xfrm>
              <a:off x="6615031" y="1970179"/>
              <a:ext cx="528377" cy="1058702"/>
              <a:chOff x="3377401" y="2597717"/>
              <a:chExt cx="528377" cy="105870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1E860A9-7DE1-884E-B8AC-AA500CA0DB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83488" y="2597717"/>
                <a:ext cx="168378" cy="167013"/>
                <a:chOff x="3811979" y="4990918"/>
                <a:chExt cx="241078" cy="239123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8D17E5C5-FD3E-0143-8E86-6F2A79F33AD9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87EC14AC-46A2-914F-97E4-62BBF7E1097B}"/>
                    </a:ext>
                  </a:extLst>
                </p:cNvPr>
                <p:cNvCxnSpPr>
                  <a:stCxn id="80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7049D00-63F6-B14A-B6D5-15C66AC9F35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87271" y="3005526"/>
                <a:ext cx="104394" cy="177957"/>
                <a:chOff x="5555931" y="4930158"/>
                <a:chExt cx="159092" cy="271197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5A97B9F-90C2-754B-AF14-A88A97250648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DA12B09-B777-8E44-BFCE-A375F2FC7643}"/>
                    </a:ext>
                  </a:extLst>
                </p:cNvPr>
                <p:cNvCxnSpPr>
                  <a:stCxn id="77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407FD1E-1559-0044-B8E1-1FC228941258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136BD92-A19B-014D-B461-E335D5C52D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37400" y="3489406"/>
                <a:ext cx="168378" cy="167013"/>
                <a:chOff x="3811979" y="4990918"/>
                <a:chExt cx="241078" cy="239123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2654250-9103-924A-B092-2CA147C5BCA7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4963BE72-F31A-AB49-87BE-FC8057865897}"/>
                    </a:ext>
                  </a:extLst>
                </p:cNvPr>
                <p:cNvCxnSpPr>
                  <a:stCxn id="75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CB2BB4E-F993-7A46-8EBA-A773F356B2F1}"/>
                  </a:ext>
                </a:extLst>
              </p:cNvPr>
              <p:cNvSpPr/>
              <p:nvPr/>
            </p:nvSpPr>
            <p:spPr bwMode="auto">
              <a:xfrm>
                <a:off x="3434543" y="2675354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B066546-E3DC-564C-9346-AFD2BC2F5184}"/>
                  </a:ext>
                </a:extLst>
              </p:cNvPr>
              <p:cNvSpPr/>
              <p:nvPr/>
            </p:nvSpPr>
            <p:spPr bwMode="auto">
              <a:xfrm>
                <a:off x="3377401" y="3005526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CB956B4-8DC3-C34D-B47B-5DE0FBF8DCFD}"/>
                  </a:ext>
                </a:extLst>
              </p:cNvPr>
              <p:cNvSpPr/>
              <p:nvPr/>
            </p:nvSpPr>
            <p:spPr bwMode="auto">
              <a:xfrm>
                <a:off x="3508698" y="3558674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451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99BB-06B6-C743-BD4A-0F3307031A2D}"/>
              </a:ext>
            </a:extLst>
          </p:cNvPr>
          <p:cNvSpPr txBox="1"/>
          <p:nvPr/>
        </p:nvSpPr>
        <p:spPr>
          <a:xfrm>
            <a:off x="945693" y="111928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54D27-B43D-3E4B-A4BC-DB077608B474}"/>
              </a:ext>
            </a:extLst>
          </p:cNvPr>
          <p:cNvSpPr txBox="1"/>
          <p:nvPr/>
        </p:nvSpPr>
        <p:spPr>
          <a:xfrm>
            <a:off x="3633212" y="1821316"/>
            <a:ext cx="1525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Node-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2EBD-2C38-304E-B05A-2FF86FEDDAF4}"/>
              </a:ext>
            </a:extLst>
          </p:cNvPr>
          <p:cNvSpPr txBox="1"/>
          <p:nvPr/>
        </p:nvSpPr>
        <p:spPr>
          <a:xfrm>
            <a:off x="7022275" y="1804106"/>
            <a:ext cx="14887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Edge-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3B15691-2B8F-6C49-890C-8830486693C2}"/>
              </a:ext>
            </a:extLst>
          </p:cNvPr>
          <p:cNvGrpSpPr>
            <a:grpSpLocks noChangeAspect="1"/>
          </p:cNvGrpSpPr>
          <p:nvPr/>
        </p:nvGrpSpPr>
        <p:grpSpPr>
          <a:xfrm>
            <a:off x="3683488" y="2597717"/>
            <a:ext cx="168378" cy="167013"/>
            <a:chOff x="3811979" y="4990918"/>
            <a:chExt cx="241078" cy="23912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A88453-76D6-724F-BBBC-2B8F3263C0B4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B69D2C-EE26-C14A-84BC-03744CC5426F}"/>
                </a:ext>
              </a:extLst>
            </p:cNvPr>
            <p:cNvCxnSpPr>
              <a:stCxn id="47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6AFA2BE-B99D-4740-9EF7-A99014CB42A8}"/>
              </a:ext>
            </a:extLst>
          </p:cNvPr>
          <p:cNvGrpSpPr>
            <a:grpSpLocks noChangeAspect="1"/>
          </p:cNvGrpSpPr>
          <p:nvPr/>
        </p:nvGrpSpPr>
        <p:grpSpPr>
          <a:xfrm>
            <a:off x="3587271" y="3005526"/>
            <a:ext cx="104394" cy="177957"/>
            <a:chOff x="5555931" y="4930158"/>
            <a:chExt cx="159092" cy="2711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1F873E-1B85-944C-9306-115E57205A29}"/>
                </a:ext>
              </a:extLst>
            </p:cNvPr>
            <p:cNvSpPr/>
            <p:nvPr/>
          </p:nvSpPr>
          <p:spPr bwMode="auto">
            <a:xfrm>
              <a:off x="5560644" y="4930158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31E126-0934-3D46-9244-F8C049DCD818}"/>
                </a:ext>
              </a:extLst>
            </p:cNvPr>
            <p:cNvCxnSpPr>
              <a:stCxn id="52" idx="4"/>
            </p:cNvCxnSpPr>
            <p:nvPr/>
          </p:nvCxnSpPr>
          <p:spPr bwMode="auto">
            <a:xfrm flipH="1">
              <a:off x="5637833" y="5064839"/>
              <a:ext cx="1" cy="1365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595F31-080E-4E4D-AC67-62AD6C604F7A}"/>
                </a:ext>
              </a:extLst>
            </p:cNvPr>
            <p:cNvCxnSpPr/>
            <p:nvPr/>
          </p:nvCxnSpPr>
          <p:spPr bwMode="auto">
            <a:xfrm>
              <a:off x="5555931" y="5134422"/>
              <a:ext cx="15437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27D458-92DB-B943-A807-871D17C3C428}"/>
              </a:ext>
            </a:extLst>
          </p:cNvPr>
          <p:cNvGrpSpPr>
            <a:grpSpLocks noChangeAspect="1"/>
          </p:cNvGrpSpPr>
          <p:nvPr/>
        </p:nvGrpSpPr>
        <p:grpSpPr>
          <a:xfrm>
            <a:off x="3737400" y="3489406"/>
            <a:ext cx="168378" cy="167013"/>
            <a:chOff x="3811979" y="4990918"/>
            <a:chExt cx="241078" cy="2391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BA6788-BD85-4948-825C-2A06763F28A2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3D1DA0-201B-0048-A9A0-6A0C68D60CE9}"/>
                </a:ext>
              </a:extLst>
            </p:cNvPr>
            <p:cNvCxnSpPr>
              <a:stCxn id="60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A112770-1DE4-C540-B0C5-3D0CC33101DE}"/>
              </a:ext>
            </a:extLst>
          </p:cNvPr>
          <p:cNvSpPr/>
          <p:nvPr/>
        </p:nvSpPr>
        <p:spPr bwMode="auto">
          <a:xfrm>
            <a:off x="3434543" y="2675354"/>
            <a:ext cx="107824" cy="94067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3D5CA0-4462-CE4D-A690-FAEBBF67AA76}"/>
              </a:ext>
            </a:extLst>
          </p:cNvPr>
          <p:cNvSpPr/>
          <p:nvPr/>
        </p:nvSpPr>
        <p:spPr bwMode="auto">
          <a:xfrm>
            <a:off x="3377401" y="3005526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88E771-55B2-5E45-A60D-24BF107CC6D6}"/>
              </a:ext>
            </a:extLst>
          </p:cNvPr>
          <p:cNvSpPr/>
          <p:nvPr/>
        </p:nvSpPr>
        <p:spPr bwMode="auto">
          <a:xfrm>
            <a:off x="3508698" y="3558674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37CAF6-9EA0-B241-A88D-8CDB296D677A}"/>
              </a:ext>
            </a:extLst>
          </p:cNvPr>
          <p:cNvGrpSpPr/>
          <p:nvPr/>
        </p:nvGrpSpPr>
        <p:grpSpPr>
          <a:xfrm>
            <a:off x="3198774" y="4196105"/>
            <a:ext cx="821470" cy="1476510"/>
            <a:chOff x="3198774" y="4196105"/>
            <a:chExt cx="821470" cy="14765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BA5C7C-7E70-704E-A560-9A6222FF14D2}"/>
                </a:ext>
              </a:extLst>
            </p:cNvPr>
            <p:cNvSpPr/>
            <p:nvPr/>
          </p:nvSpPr>
          <p:spPr bwMode="auto">
            <a:xfrm>
              <a:off x="3198774" y="4496958"/>
              <a:ext cx="806184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F13951-8E4E-9F43-BAA5-AD11D5438F36}"/>
                </a:ext>
              </a:extLst>
            </p:cNvPr>
            <p:cNvSpPr txBox="1"/>
            <p:nvPr/>
          </p:nvSpPr>
          <p:spPr>
            <a:xfrm>
              <a:off x="3431313" y="4838811"/>
              <a:ext cx="3882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F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405050D-508C-4C49-9204-5C507E8225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1866" y="4196105"/>
              <a:ext cx="168378" cy="167013"/>
              <a:chOff x="3811979" y="4990918"/>
              <a:chExt cx="241078" cy="23912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BA5AC7E-B567-BC4E-BE10-0E940259AAEF}"/>
                  </a:ext>
                </a:extLst>
              </p:cNvPr>
              <p:cNvSpPr/>
              <p:nvPr/>
            </p:nvSpPr>
            <p:spPr bwMode="auto">
              <a:xfrm>
                <a:off x="3811979" y="5095360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E3A5D15-AA89-FA4D-A052-4F855958515E}"/>
                  </a:ext>
                </a:extLst>
              </p:cNvPr>
              <p:cNvCxnSpPr>
                <a:stCxn id="81" idx="7"/>
              </p:cNvCxnSpPr>
              <p:nvPr/>
            </p:nvCxnSpPr>
            <p:spPr bwMode="auto">
              <a:xfrm flipV="1">
                <a:off x="3943750" y="4990918"/>
                <a:ext cx="109307" cy="12416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446C43E-E836-9048-B758-E560EF93F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820" y="4262253"/>
              <a:ext cx="104394" cy="177957"/>
              <a:chOff x="5555931" y="4930158"/>
              <a:chExt cx="159092" cy="27119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2268F7-502B-8E48-BD0B-5FA1405A29E2}"/>
                  </a:ext>
                </a:extLst>
              </p:cNvPr>
              <p:cNvSpPr/>
              <p:nvPr/>
            </p:nvSpPr>
            <p:spPr bwMode="auto">
              <a:xfrm>
                <a:off x="5560644" y="4930158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963629-E4D0-4E48-95D1-699E7053CE5E}"/>
                  </a:ext>
                </a:extLst>
              </p:cNvPr>
              <p:cNvCxnSpPr>
                <a:stCxn id="84" idx="4"/>
              </p:cNvCxnSpPr>
              <p:nvPr/>
            </p:nvCxnSpPr>
            <p:spPr bwMode="auto">
              <a:xfrm flipH="1">
                <a:off x="5637833" y="5064839"/>
                <a:ext cx="1" cy="136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8170140-0F5D-6E4A-9178-925EBCCE82A1}"/>
                  </a:ext>
                </a:extLst>
              </p:cNvPr>
              <p:cNvCxnSpPr/>
              <p:nvPr/>
            </p:nvCxnSpPr>
            <p:spPr bwMode="auto">
              <a:xfrm>
                <a:off x="5555931" y="5134422"/>
                <a:ext cx="154379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0FCC8D9-7DB7-0A4E-BF47-D82074983F08}"/>
                </a:ext>
              </a:extLst>
            </p:cNvPr>
            <p:cNvSpPr/>
            <p:nvPr/>
          </p:nvSpPr>
          <p:spPr bwMode="auto">
            <a:xfrm>
              <a:off x="3446868" y="4256562"/>
              <a:ext cx="107824" cy="94067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D612FF7-D391-004D-AD25-9EF9B9E4A435}"/>
                </a:ext>
              </a:extLst>
            </p:cNvPr>
            <p:cNvSpPr/>
            <p:nvPr/>
          </p:nvSpPr>
          <p:spPr bwMode="auto">
            <a:xfrm>
              <a:off x="3198774" y="4256562"/>
              <a:ext cx="107824" cy="94067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BE5090-D622-1543-A284-420BB92D8B7A}"/>
              </a:ext>
            </a:extLst>
          </p:cNvPr>
          <p:cNvCxnSpPr>
            <a:cxnSpLocks/>
          </p:cNvCxnSpPr>
          <p:nvPr/>
        </p:nvCxnSpPr>
        <p:spPr bwMode="auto">
          <a:xfrm>
            <a:off x="2590800" y="1295400"/>
            <a:ext cx="6563" cy="4737624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0B9C39-9880-BE49-85FB-8EBCAA8DB2BD}"/>
              </a:ext>
            </a:extLst>
          </p:cNvPr>
          <p:cNvCxnSpPr/>
          <p:nvPr/>
        </p:nvCxnSpPr>
        <p:spPr bwMode="auto">
          <a:xfrm>
            <a:off x="6372639" y="1804106"/>
            <a:ext cx="0" cy="4352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DFB9274-91CB-2B43-AB64-321ADE8507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54346-E3B3-6A46-8C66-511919367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59B898-5579-F944-BE82-7D8B394F9FDD}"/>
              </a:ext>
            </a:extLst>
          </p:cNvPr>
          <p:cNvSpPr txBox="1"/>
          <p:nvPr/>
        </p:nvSpPr>
        <p:spPr>
          <a:xfrm>
            <a:off x="7850831" y="5746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EEDC30-A716-C444-B800-E55D08203C2A}"/>
              </a:ext>
            </a:extLst>
          </p:cNvPr>
          <p:cNvSpPr txBox="1"/>
          <p:nvPr/>
        </p:nvSpPr>
        <p:spPr>
          <a:xfrm>
            <a:off x="5491848" y="1155929"/>
            <a:ext cx="1407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Complex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F2775A6-8C4B-0344-9C6C-01D07C6B22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6FB45E2-624D-4840-B06E-60B572D145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ADE16A9-296A-FB48-AA1F-4EA48903CFF9}"/>
              </a:ext>
            </a:extLst>
          </p:cNvPr>
          <p:cNvSpPr txBox="1"/>
          <p:nvPr/>
        </p:nvSpPr>
        <p:spPr>
          <a:xfrm>
            <a:off x="3186851" y="5815937"/>
            <a:ext cx="2563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Coupled Matrices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60AB50-4451-5D42-BF0E-965889E274C5}"/>
              </a:ext>
            </a:extLst>
          </p:cNvPr>
          <p:cNvSpPr txBox="1"/>
          <p:nvPr/>
        </p:nvSpPr>
        <p:spPr>
          <a:xfrm>
            <a:off x="7181066" y="5852614"/>
            <a:ext cx="108632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Tensor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E4D8D3-16D5-EA46-8EDF-83A6DB2FBDAA}"/>
              </a:ext>
            </a:extLst>
          </p:cNvPr>
          <p:cNvSpPr txBox="1"/>
          <p:nvPr/>
        </p:nvSpPr>
        <p:spPr>
          <a:xfrm>
            <a:off x="810866" y="5815108"/>
            <a:ext cx="1091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Matrix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FC3C45-A15F-1F4B-B5F3-FE676F4E602D}"/>
              </a:ext>
            </a:extLst>
          </p:cNvPr>
          <p:cNvGrpSpPr>
            <a:grpSpLocks noChangeAspect="1"/>
          </p:cNvGrpSpPr>
          <p:nvPr/>
        </p:nvGrpSpPr>
        <p:grpSpPr>
          <a:xfrm>
            <a:off x="806651" y="2513153"/>
            <a:ext cx="1259812" cy="1104249"/>
            <a:chOff x="5808325" y="1697110"/>
            <a:chExt cx="2888540" cy="2531860"/>
          </a:xfrm>
        </p:grpSpPr>
        <p:pic>
          <p:nvPicPr>
            <p:cNvPr id="131" name="Graphic 130" descr="Male profile">
              <a:extLst>
                <a:ext uri="{FF2B5EF4-FFF2-40B4-BE49-F238E27FC236}">
                  <a16:creationId xmlns:a16="http://schemas.microsoft.com/office/drawing/2014/main" id="{7EA70F6C-0A22-FA45-A563-A931D586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32" name="Graphic 131" descr="Female Profile">
              <a:extLst>
                <a:ext uri="{FF2B5EF4-FFF2-40B4-BE49-F238E27FC236}">
                  <a16:creationId xmlns:a16="http://schemas.microsoft.com/office/drawing/2014/main" id="{70223FF4-7102-9544-B669-BB071E388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33" name="Graphic 132" descr="Male profile">
              <a:extLst>
                <a:ext uri="{FF2B5EF4-FFF2-40B4-BE49-F238E27FC236}">
                  <a16:creationId xmlns:a16="http://schemas.microsoft.com/office/drawing/2014/main" id="{4F86BF84-4490-CD4D-83C1-712A1AA5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34" name="Graphic 133" descr="Male profile">
              <a:extLst>
                <a:ext uri="{FF2B5EF4-FFF2-40B4-BE49-F238E27FC236}">
                  <a16:creationId xmlns:a16="http://schemas.microsoft.com/office/drawing/2014/main" id="{DE97A92F-D444-674B-9A4A-BCBD9763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35" name="Graphic 134" descr="Female Profile">
              <a:extLst>
                <a:ext uri="{FF2B5EF4-FFF2-40B4-BE49-F238E27FC236}">
                  <a16:creationId xmlns:a16="http://schemas.microsoft.com/office/drawing/2014/main" id="{ABD29780-0804-3743-8AC2-37B6CAAEA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8250272-27A0-7244-ABC1-E6190D855F84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3F5613-6665-9741-AB75-126562FD0593}"/>
                </a:ext>
              </a:extLst>
            </p:cNvPr>
            <p:cNvCxnSpPr>
              <a:cxnSpLocks/>
              <a:stCxn id="134" idx="1"/>
              <a:endCxn id="133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CD1C17F-046C-AE45-9FF0-849A4FAF24B4}"/>
                </a:ext>
              </a:extLst>
            </p:cNvPr>
            <p:cNvCxnSpPr>
              <a:cxnSpLocks/>
              <a:stCxn id="131" idx="3"/>
              <a:endCxn id="134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4FE8F-752B-FA46-8B84-852416930090}"/>
                </a:ext>
              </a:extLst>
            </p:cNvPr>
            <p:cNvCxnSpPr>
              <a:cxnSpLocks/>
              <a:stCxn id="132" idx="3"/>
              <a:endCxn id="135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5CD5B50-E6A3-BF47-8D31-3CE74EC5453D}"/>
                </a:ext>
              </a:extLst>
            </p:cNvPr>
            <p:cNvCxnSpPr>
              <a:cxnSpLocks/>
              <a:stCxn id="133" idx="3"/>
              <a:endCxn id="141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41" name="Graphic 140" descr="Female Profile">
              <a:extLst>
                <a:ext uri="{FF2B5EF4-FFF2-40B4-BE49-F238E27FC236}">
                  <a16:creationId xmlns:a16="http://schemas.microsoft.com/office/drawing/2014/main" id="{786BABFC-CF69-1E44-8D3F-DAAD34307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DD0642-01C5-F341-849C-DDFDD38BDBA0}"/>
              </a:ext>
            </a:extLst>
          </p:cNvPr>
          <p:cNvGrpSpPr/>
          <p:nvPr/>
        </p:nvGrpSpPr>
        <p:grpSpPr>
          <a:xfrm>
            <a:off x="274564" y="3986079"/>
            <a:ext cx="1681057" cy="1733367"/>
            <a:chOff x="274564" y="3986079"/>
            <a:chExt cx="1681057" cy="173336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56C1F2-139E-FB4F-B40C-7B7A9AE57590}"/>
                </a:ext>
              </a:extLst>
            </p:cNvPr>
            <p:cNvGrpSpPr/>
            <p:nvPr/>
          </p:nvGrpSpPr>
          <p:grpSpPr>
            <a:xfrm>
              <a:off x="274564" y="3986079"/>
              <a:ext cx="1681057" cy="1733367"/>
              <a:chOff x="274564" y="3986079"/>
              <a:chExt cx="1681057" cy="17333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D6AB8E-7F33-1A44-992F-548A10C95284}"/>
                  </a:ext>
                </a:extLst>
              </p:cNvPr>
              <p:cNvSpPr/>
              <p:nvPr/>
            </p:nvSpPr>
            <p:spPr bwMode="auto">
              <a:xfrm>
                <a:off x="848698" y="4500748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8A4452-D827-8140-8D39-CAFEEAD3574B}"/>
                  </a:ext>
                </a:extLst>
              </p:cNvPr>
              <p:cNvSpPr txBox="1"/>
              <p:nvPr/>
            </p:nvSpPr>
            <p:spPr>
              <a:xfrm rot="5400000">
                <a:off x="261740" y="52141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C1989D-6FD0-BC42-B94C-BDACF7CB4672}"/>
                  </a:ext>
                </a:extLst>
              </p:cNvPr>
              <p:cNvSpPr txBox="1"/>
              <p:nvPr/>
            </p:nvSpPr>
            <p:spPr>
              <a:xfrm>
                <a:off x="1437530" y="39860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FBF42B-F017-BC43-8B57-35D58B94A078}"/>
                  </a:ext>
                </a:extLst>
              </p:cNvPr>
              <p:cNvSpPr txBox="1"/>
              <p:nvPr/>
            </p:nvSpPr>
            <p:spPr>
              <a:xfrm>
                <a:off x="1169814" y="4851586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A</a:t>
                </a:r>
              </a:p>
            </p:txBody>
          </p:sp>
        </p:grpSp>
        <p:pic>
          <p:nvPicPr>
            <p:cNvPr id="142" name="Graphic 141" descr="Female Profile">
              <a:extLst>
                <a:ext uri="{FF2B5EF4-FFF2-40B4-BE49-F238E27FC236}">
                  <a16:creationId xmlns:a16="http://schemas.microsoft.com/office/drawing/2014/main" id="{0E04D072-0EAA-7B47-8D49-75B0A55A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5455" y="4136193"/>
              <a:ext cx="256867" cy="256867"/>
            </a:xfrm>
            <a:prstGeom prst="rect">
              <a:avLst/>
            </a:prstGeom>
          </p:spPr>
        </p:pic>
        <p:pic>
          <p:nvPicPr>
            <p:cNvPr id="143" name="Graphic 142" descr="Male profile">
              <a:extLst>
                <a:ext uri="{FF2B5EF4-FFF2-40B4-BE49-F238E27FC236}">
                  <a16:creationId xmlns:a16="http://schemas.microsoft.com/office/drawing/2014/main" id="{8F5D41B4-692B-7846-AD81-4B2007C3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3719" y="4136192"/>
              <a:ext cx="256867" cy="256867"/>
            </a:xfrm>
            <a:prstGeom prst="rect">
              <a:avLst/>
            </a:prstGeom>
          </p:spPr>
        </p:pic>
        <p:pic>
          <p:nvPicPr>
            <p:cNvPr id="144" name="Graphic 143" descr="Female Profile">
              <a:extLst>
                <a:ext uri="{FF2B5EF4-FFF2-40B4-BE49-F238E27FC236}">
                  <a16:creationId xmlns:a16="http://schemas.microsoft.com/office/drawing/2014/main" id="{717C23AC-488F-3042-B2C6-3CE8DD45E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6401" y="4479517"/>
              <a:ext cx="256867" cy="256867"/>
            </a:xfrm>
            <a:prstGeom prst="rect">
              <a:avLst/>
            </a:prstGeom>
          </p:spPr>
        </p:pic>
        <p:pic>
          <p:nvPicPr>
            <p:cNvPr id="145" name="Graphic 144" descr="Male profile">
              <a:extLst>
                <a:ext uri="{FF2B5EF4-FFF2-40B4-BE49-F238E27FC236}">
                  <a16:creationId xmlns:a16="http://schemas.microsoft.com/office/drawing/2014/main" id="{3C9206C4-9FC0-2940-9F6D-BEA8F3A1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2634" y="4766088"/>
              <a:ext cx="256867" cy="2568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B955-4ADC-4749-BEB0-47B054992D65}"/>
              </a:ext>
            </a:extLst>
          </p:cNvPr>
          <p:cNvGrpSpPr/>
          <p:nvPr/>
        </p:nvGrpSpPr>
        <p:grpSpPr>
          <a:xfrm>
            <a:off x="4204801" y="3996798"/>
            <a:ext cx="1681057" cy="1733367"/>
            <a:chOff x="4204801" y="3996798"/>
            <a:chExt cx="1681057" cy="173336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3C25158-9EC4-374F-A777-0C17C87CB8ED}"/>
                </a:ext>
              </a:extLst>
            </p:cNvPr>
            <p:cNvGrpSpPr/>
            <p:nvPr/>
          </p:nvGrpSpPr>
          <p:grpSpPr>
            <a:xfrm>
              <a:off x="4204801" y="3996798"/>
              <a:ext cx="1681057" cy="1733367"/>
              <a:chOff x="274564" y="3986079"/>
              <a:chExt cx="1681057" cy="173336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A7B4BD-CF21-6C45-B7C9-BB8860F58607}"/>
                  </a:ext>
                </a:extLst>
              </p:cNvPr>
              <p:cNvSpPr/>
              <p:nvPr/>
            </p:nvSpPr>
            <p:spPr bwMode="auto">
              <a:xfrm>
                <a:off x="848698" y="4500748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89054D-3395-E440-B614-73FC1EB7033B}"/>
                  </a:ext>
                </a:extLst>
              </p:cNvPr>
              <p:cNvSpPr txBox="1"/>
              <p:nvPr/>
            </p:nvSpPr>
            <p:spPr>
              <a:xfrm rot="5400000">
                <a:off x="261740" y="52141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04C2AB7-E483-8F4A-8E56-7384C2BF6F2C}"/>
                  </a:ext>
                </a:extLst>
              </p:cNvPr>
              <p:cNvSpPr txBox="1"/>
              <p:nvPr/>
            </p:nvSpPr>
            <p:spPr>
              <a:xfrm>
                <a:off x="1437530" y="398607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9D86278-1F43-EF40-AF1A-99D7330ADF54}"/>
                  </a:ext>
                </a:extLst>
              </p:cNvPr>
              <p:cNvSpPr txBox="1"/>
              <p:nvPr/>
            </p:nvSpPr>
            <p:spPr>
              <a:xfrm>
                <a:off x="1169814" y="4851586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A</a:t>
                </a:r>
              </a:p>
            </p:txBody>
          </p:sp>
        </p:grpSp>
        <p:pic>
          <p:nvPicPr>
            <p:cNvPr id="151" name="Graphic 150" descr="Female Profile">
              <a:extLst>
                <a:ext uri="{FF2B5EF4-FFF2-40B4-BE49-F238E27FC236}">
                  <a16:creationId xmlns:a16="http://schemas.microsoft.com/office/drawing/2014/main" id="{E698CCC7-4309-3942-A56B-DA99073F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75692" y="4146912"/>
              <a:ext cx="256867" cy="256867"/>
            </a:xfrm>
            <a:prstGeom prst="rect">
              <a:avLst/>
            </a:prstGeom>
          </p:spPr>
        </p:pic>
        <p:pic>
          <p:nvPicPr>
            <p:cNvPr id="152" name="Graphic 151" descr="Male profile">
              <a:extLst>
                <a:ext uri="{FF2B5EF4-FFF2-40B4-BE49-F238E27FC236}">
                  <a16:creationId xmlns:a16="http://schemas.microsoft.com/office/drawing/2014/main" id="{8CE2C2CF-12DB-E542-9B26-DC4728430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23956" y="4146911"/>
              <a:ext cx="256867" cy="256867"/>
            </a:xfrm>
            <a:prstGeom prst="rect">
              <a:avLst/>
            </a:prstGeom>
          </p:spPr>
        </p:pic>
        <p:pic>
          <p:nvPicPr>
            <p:cNvPr id="153" name="Graphic 152" descr="Female Profile">
              <a:extLst>
                <a:ext uri="{FF2B5EF4-FFF2-40B4-BE49-F238E27FC236}">
                  <a16:creationId xmlns:a16="http://schemas.microsoft.com/office/drawing/2014/main" id="{9ABAC446-860D-0D41-B223-C3519CA5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6638" y="4490236"/>
              <a:ext cx="256867" cy="256867"/>
            </a:xfrm>
            <a:prstGeom prst="rect">
              <a:avLst/>
            </a:prstGeom>
          </p:spPr>
        </p:pic>
        <p:pic>
          <p:nvPicPr>
            <p:cNvPr id="154" name="Graphic 153" descr="Male profile">
              <a:extLst>
                <a:ext uri="{FF2B5EF4-FFF2-40B4-BE49-F238E27FC236}">
                  <a16:creationId xmlns:a16="http://schemas.microsoft.com/office/drawing/2014/main" id="{9390D06C-F4FD-1545-983A-6B7B6976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62871" y="4776807"/>
              <a:ext cx="256867" cy="2568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5C7451-FF24-9C43-942A-CDF9C36E753F}"/>
              </a:ext>
            </a:extLst>
          </p:cNvPr>
          <p:cNvGrpSpPr/>
          <p:nvPr/>
        </p:nvGrpSpPr>
        <p:grpSpPr>
          <a:xfrm>
            <a:off x="6640720" y="4090625"/>
            <a:ext cx="2122450" cy="1653161"/>
            <a:chOff x="6640720" y="4090625"/>
            <a:chExt cx="2122450" cy="165316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0D877B-E437-9E42-BAF6-6B965B4DF7E6}"/>
                </a:ext>
              </a:extLst>
            </p:cNvPr>
            <p:cNvSpPr/>
            <p:nvPr/>
          </p:nvSpPr>
          <p:spPr bwMode="auto">
            <a:xfrm>
              <a:off x="7648720" y="4192597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998893-3899-0A4E-A23B-FDCCC9C51392}"/>
                </a:ext>
              </a:extLst>
            </p:cNvPr>
            <p:cNvSpPr/>
            <p:nvPr/>
          </p:nvSpPr>
          <p:spPr bwMode="auto">
            <a:xfrm>
              <a:off x="7438886" y="4376704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7E2654-7E8C-D94F-B954-F545C8CC9013}"/>
                </a:ext>
              </a:extLst>
            </p:cNvPr>
            <p:cNvSpPr/>
            <p:nvPr/>
          </p:nvSpPr>
          <p:spPr bwMode="auto">
            <a:xfrm>
              <a:off x="7261999" y="4525088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24571-31D9-234B-BF8C-F633CF6BBE0E}"/>
                </a:ext>
              </a:extLst>
            </p:cNvPr>
            <p:cNvSpPr txBox="1"/>
            <p:nvPr/>
          </p:nvSpPr>
          <p:spPr>
            <a:xfrm rot="5400000">
              <a:off x="6675041" y="523851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6526731-D8C9-F241-9675-1813CB0652B6}"/>
                </a:ext>
              </a:extLst>
            </p:cNvPr>
            <p:cNvSpPr txBox="1"/>
            <p:nvPr/>
          </p:nvSpPr>
          <p:spPr>
            <a:xfrm>
              <a:off x="7591931" y="4875926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T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36B1DD8-E07B-0A4A-85B2-C536A1F620EB}"/>
                </a:ext>
              </a:extLst>
            </p:cNvPr>
            <p:cNvCxnSpPr/>
            <p:nvPr/>
          </p:nvCxnSpPr>
          <p:spPr bwMode="auto">
            <a:xfrm flipV="1">
              <a:off x="7254472" y="4192597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C3A66D-C7EF-FB4F-9A46-104010A8B655}"/>
                </a:ext>
              </a:extLst>
            </p:cNvPr>
            <p:cNvCxnSpPr/>
            <p:nvPr/>
          </p:nvCxnSpPr>
          <p:spPr bwMode="auto">
            <a:xfrm flipV="1">
              <a:off x="8356212" y="4193154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905A31-F25F-8740-A290-49E268FD68C6}"/>
                </a:ext>
              </a:extLst>
            </p:cNvPr>
            <p:cNvCxnSpPr/>
            <p:nvPr/>
          </p:nvCxnSpPr>
          <p:spPr bwMode="auto">
            <a:xfrm flipV="1">
              <a:off x="8368922" y="5341598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6100DC-7453-F244-A1BF-75DCDCFAFD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0720" y="4364040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435A561-1133-B74C-AA17-9EECA044D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194" y="42208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BA03645-F55F-8B40-B3DB-3FBB1C46C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01467" y="40906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55" name="Graphic 154" descr="Female Profile">
              <a:extLst>
                <a:ext uri="{FF2B5EF4-FFF2-40B4-BE49-F238E27FC236}">
                  <a16:creationId xmlns:a16="http://schemas.microsoft.com/office/drawing/2014/main" id="{744F32FB-96EA-624F-9EF6-B452F896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01063" y="4540505"/>
              <a:ext cx="256867" cy="256867"/>
            </a:xfrm>
            <a:prstGeom prst="rect">
              <a:avLst/>
            </a:prstGeom>
          </p:spPr>
        </p:pic>
        <p:pic>
          <p:nvPicPr>
            <p:cNvPr id="156" name="Graphic 155" descr="Male profile">
              <a:extLst>
                <a:ext uri="{FF2B5EF4-FFF2-40B4-BE49-F238E27FC236}">
                  <a16:creationId xmlns:a16="http://schemas.microsoft.com/office/drawing/2014/main" id="{3856B5D5-21BC-ED4F-8A2A-83FDB5DF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07296" y="4827076"/>
              <a:ext cx="256867" cy="256867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21E611-3522-194D-B697-FB8210D600D7}"/>
              </a:ext>
            </a:extLst>
          </p:cNvPr>
          <p:cNvGrpSpPr>
            <a:grpSpLocks noChangeAspect="1"/>
          </p:cNvGrpSpPr>
          <p:nvPr/>
        </p:nvGrpSpPr>
        <p:grpSpPr>
          <a:xfrm>
            <a:off x="3963972" y="2602173"/>
            <a:ext cx="1259812" cy="1104249"/>
            <a:chOff x="5808325" y="1697110"/>
            <a:chExt cx="2888540" cy="2531860"/>
          </a:xfrm>
        </p:grpSpPr>
        <p:pic>
          <p:nvPicPr>
            <p:cNvPr id="158" name="Graphic 157" descr="Male profile">
              <a:extLst>
                <a:ext uri="{FF2B5EF4-FFF2-40B4-BE49-F238E27FC236}">
                  <a16:creationId xmlns:a16="http://schemas.microsoft.com/office/drawing/2014/main" id="{E94CA93B-37A7-E942-9D5E-E18913B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59" name="Graphic 158" descr="Female Profile">
              <a:extLst>
                <a:ext uri="{FF2B5EF4-FFF2-40B4-BE49-F238E27FC236}">
                  <a16:creationId xmlns:a16="http://schemas.microsoft.com/office/drawing/2014/main" id="{73877A81-381B-2444-988F-2E29FA02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60" name="Graphic 159" descr="Male profile">
              <a:extLst>
                <a:ext uri="{FF2B5EF4-FFF2-40B4-BE49-F238E27FC236}">
                  <a16:creationId xmlns:a16="http://schemas.microsoft.com/office/drawing/2014/main" id="{1068083C-450D-4445-9878-FF158588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61" name="Graphic 160" descr="Male profile">
              <a:extLst>
                <a:ext uri="{FF2B5EF4-FFF2-40B4-BE49-F238E27FC236}">
                  <a16:creationId xmlns:a16="http://schemas.microsoft.com/office/drawing/2014/main" id="{E0C5A74A-EDFF-2541-BBA0-6C8226AAE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62" name="Graphic 161" descr="Female Profile">
              <a:extLst>
                <a:ext uri="{FF2B5EF4-FFF2-40B4-BE49-F238E27FC236}">
                  <a16:creationId xmlns:a16="http://schemas.microsoft.com/office/drawing/2014/main" id="{F6563EF9-6840-8F4A-BB78-FC08C3F2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63FA95-C998-7A45-9646-648FD4CE79C5}"/>
                </a:ext>
              </a:extLst>
            </p:cNvPr>
            <p:cNvCxnSpPr>
              <a:cxnSpLocks/>
              <a:stCxn id="159" idx="3"/>
              <a:endCxn id="161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10EFE51-1E17-444A-BC70-CED7AB5AA8E0}"/>
                </a:ext>
              </a:extLst>
            </p:cNvPr>
            <p:cNvCxnSpPr>
              <a:cxnSpLocks/>
              <a:stCxn id="161" idx="1"/>
              <a:endCxn id="160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3B7871F-C0B9-0A4A-987E-728B9EC55AE3}"/>
                </a:ext>
              </a:extLst>
            </p:cNvPr>
            <p:cNvCxnSpPr>
              <a:cxnSpLocks/>
              <a:stCxn id="158" idx="3"/>
              <a:endCxn id="161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ABFD11-E4CE-954C-87DC-A7141EEFAE55}"/>
                </a:ext>
              </a:extLst>
            </p:cNvPr>
            <p:cNvCxnSpPr>
              <a:cxnSpLocks/>
              <a:stCxn id="159" idx="3"/>
              <a:endCxn id="162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104580-AF9D-2E4A-BDF8-7310A0A23B30}"/>
                </a:ext>
              </a:extLst>
            </p:cNvPr>
            <p:cNvCxnSpPr>
              <a:cxnSpLocks/>
              <a:stCxn id="160" idx="3"/>
              <a:endCxn id="168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68" name="Graphic 167" descr="Female Profile">
              <a:extLst>
                <a:ext uri="{FF2B5EF4-FFF2-40B4-BE49-F238E27FC236}">
                  <a16:creationId xmlns:a16="http://schemas.microsoft.com/office/drawing/2014/main" id="{3176E5BB-2B14-1E44-899B-1695F27A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19EF9A-04ED-744F-8297-2DD23527996F}"/>
              </a:ext>
            </a:extLst>
          </p:cNvPr>
          <p:cNvGrpSpPr>
            <a:grpSpLocks noChangeAspect="1"/>
          </p:cNvGrpSpPr>
          <p:nvPr/>
        </p:nvGrpSpPr>
        <p:grpSpPr>
          <a:xfrm>
            <a:off x="7245286" y="2602173"/>
            <a:ext cx="1259812" cy="1104249"/>
            <a:chOff x="5808325" y="1697110"/>
            <a:chExt cx="2888540" cy="2531860"/>
          </a:xfrm>
        </p:grpSpPr>
        <p:pic>
          <p:nvPicPr>
            <p:cNvPr id="170" name="Graphic 169" descr="Male profile">
              <a:extLst>
                <a:ext uri="{FF2B5EF4-FFF2-40B4-BE49-F238E27FC236}">
                  <a16:creationId xmlns:a16="http://schemas.microsoft.com/office/drawing/2014/main" id="{5EB890B6-8CAF-3847-BAFB-1C5EDA8D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71" name="Graphic 170" descr="Female Profile">
              <a:extLst>
                <a:ext uri="{FF2B5EF4-FFF2-40B4-BE49-F238E27FC236}">
                  <a16:creationId xmlns:a16="http://schemas.microsoft.com/office/drawing/2014/main" id="{49108FA2-532B-BD42-9886-A9EC0DF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72" name="Graphic 171" descr="Male profile">
              <a:extLst>
                <a:ext uri="{FF2B5EF4-FFF2-40B4-BE49-F238E27FC236}">
                  <a16:creationId xmlns:a16="http://schemas.microsoft.com/office/drawing/2014/main" id="{23BB8196-1190-2547-A8FD-CEADF832B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73" name="Graphic 172" descr="Male profile">
              <a:extLst>
                <a:ext uri="{FF2B5EF4-FFF2-40B4-BE49-F238E27FC236}">
                  <a16:creationId xmlns:a16="http://schemas.microsoft.com/office/drawing/2014/main" id="{399A5FDF-8D55-C343-8B92-D6A2BA4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74" name="Graphic 173" descr="Female Profile">
              <a:extLst>
                <a:ext uri="{FF2B5EF4-FFF2-40B4-BE49-F238E27FC236}">
                  <a16:creationId xmlns:a16="http://schemas.microsoft.com/office/drawing/2014/main" id="{F9EDF7B4-B796-CC41-B1FA-2458469E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9BB102-B7EE-8F49-B415-9BFEB08ACFDD}"/>
                </a:ext>
              </a:extLst>
            </p:cNvPr>
            <p:cNvCxnSpPr>
              <a:cxnSpLocks/>
              <a:stCxn id="171" idx="3"/>
              <a:endCxn id="173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04A9D98-8A48-6848-AC3A-88F8C2F5391B}"/>
                </a:ext>
              </a:extLst>
            </p:cNvPr>
            <p:cNvCxnSpPr>
              <a:cxnSpLocks/>
              <a:stCxn id="173" idx="1"/>
              <a:endCxn id="172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6BE637-DE8F-E542-AA71-C750C8420EC9}"/>
                </a:ext>
              </a:extLst>
            </p:cNvPr>
            <p:cNvCxnSpPr>
              <a:cxnSpLocks/>
              <a:stCxn id="170" idx="3"/>
              <a:endCxn id="173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00A5FF9-7D0D-8848-BCCF-DA0C60F814FD}"/>
                </a:ext>
              </a:extLst>
            </p:cNvPr>
            <p:cNvCxnSpPr>
              <a:cxnSpLocks/>
              <a:stCxn id="171" idx="3"/>
              <a:endCxn id="174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D41F366-DA6C-8641-AEF9-71624538E682}"/>
                </a:ext>
              </a:extLst>
            </p:cNvPr>
            <p:cNvCxnSpPr>
              <a:cxnSpLocks/>
              <a:stCxn id="172" idx="3"/>
              <a:endCxn id="180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80" name="Graphic 179" descr="Female Profile">
              <a:extLst>
                <a:ext uri="{FF2B5EF4-FFF2-40B4-BE49-F238E27FC236}">
                  <a16:creationId xmlns:a16="http://schemas.microsoft.com/office/drawing/2014/main" id="{7AF5A559-874D-7C45-89BE-56F13D83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01369A-5987-1C43-B313-5771D5262BFE}"/>
              </a:ext>
            </a:extLst>
          </p:cNvPr>
          <p:cNvSpPr/>
          <p:nvPr/>
        </p:nvSpPr>
        <p:spPr bwMode="auto">
          <a:xfrm>
            <a:off x="2832652" y="1255644"/>
            <a:ext cx="6172200" cy="501215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85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40D877B-E437-9E42-BAF6-6B965B4DF7E6}"/>
              </a:ext>
            </a:extLst>
          </p:cNvPr>
          <p:cNvSpPr/>
          <p:nvPr/>
        </p:nvSpPr>
        <p:spPr bwMode="auto">
          <a:xfrm>
            <a:off x="7648720" y="4192597"/>
            <a:ext cx="1106923" cy="117565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6998893-3899-0A4E-A23B-FDCCC9C51392}"/>
              </a:ext>
            </a:extLst>
          </p:cNvPr>
          <p:cNvSpPr/>
          <p:nvPr/>
        </p:nvSpPr>
        <p:spPr bwMode="auto">
          <a:xfrm>
            <a:off x="7438886" y="4376704"/>
            <a:ext cx="1106923" cy="11756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99BB-06B6-C743-BD4A-0F3307031A2D}"/>
              </a:ext>
            </a:extLst>
          </p:cNvPr>
          <p:cNvSpPr txBox="1"/>
          <p:nvPr/>
        </p:nvSpPr>
        <p:spPr>
          <a:xfrm>
            <a:off x="945693" y="111928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54D27-B43D-3E4B-A4BC-DB077608B474}"/>
              </a:ext>
            </a:extLst>
          </p:cNvPr>
          <p:cNvSpPr txBox="1"/>
          <p:nvPr/>
        </p:nvSpPr>
        <p:spPr>
          <a:xfrm>
            <a:off x="3633212" y="1821316"/>
            <a:ext cx="1525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Node-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2EBD-2C38-304E-B05A-2FF86FEDDAF4}"/>
              </a:ext>
            </a:extLst>
          </p:cNvPr>
          <p:cNvSpPr txBox="1"/>
          <p:nvPr/>
        </p:nvSpPr>
        <p:spPr>
          <a:xfrm>
            <a:off x="7022275" y="1804106"/>
            <a:ext cx="14887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Edge-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3B15691-2B8F-6C49-890C-8830486693C2}"/>
              </a:ext>
            </a:extLst>
          </p:cNvPr>
          <p:cNvGrpSpPr>
            <a:grpSpLocks noChangeAspect="1"/>
          </p:cNvGrpSpPr>
          <p:nvPr/>
        </p:nvGrpSpPr>
        <p:grpSpPr>
          <a:xfrm>
            <a:off x="3683488" y="2597717"/>
            <a:ext cx="168378" cy="167013"/>
            <a:chOff x="3811979" y="4990918"/>
            <a:chExt cx="241078" cy="23912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A88453-76D6-724F-BBBC-2B8F3263C0B4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B69D2C-EE26-C14A-84BC-03744CC5426F}"/>
                </a:ext>
              </a:extLst>
            </p:cNvPr>
            <p:cNvCxnSpPr>
              <a:stCxn id="47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6AFA2BE-B99D-4740-9EF7-A99014CB42A8}"/>
              </a:ext>
            </a:extLst>
          </p:cNvPr>
          <p:cNvGrpSpPr>
            <a:grpSpLocks noChangeAspect="1"/>
          </p:cNvGrpSpPr>
          <p:nvPr/>
        </p:nvGrpSpPr>
        <p:grpSpPr>
          <a:xfrm>
            <a:off x="3587271" y="3005526"/>
            <a:ext cx="104394" cy="177957"/>
            <a:chOff x="5555931" y="4930158"/>
            <a:chExt cx="159092" cy="2711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1F873E-1B85-944C-9306-115E57205A29}"/>
                </a:ext>
              </a:extLst>
            </p:cNvPr>
            <p:cNvSpPr/>
            <p:nvPr/>
          </p:nvSpPr>
          <p:spPr bwMode="auto">
            <a:xfrm>
              <a:off x="5560644" y="4930158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31E126-0934-3D46-9244-F8C049DCD818}"/>
                </a:ext>
              </a:extLst>
            </p:cNvPr>
            <p:cNvCxnSpPr>
              <a:stCxn id="52" idx="4"/>
            </p:cNvCxnSpPr>
            <p:nvPr/>
          </p:nvCxnSpPr>
          <p:spPr bwMode="auto">
            <a:xfrm flipH="1">
              <a:off x="5637833" y="5064839"/>
              <a:ext cx="1" cy="1365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595F31-080E-4E4D-AC67-62AD6C604F7A}"/>
                </a:ext>
              </a:extLst>
            </p:cNvPr>
            <p:cNvCxnSpPr/>
            <p:nvPr/>
          </p:nvCxnSpPr>
          <p:spPr bwMode="auto">
            <a:xfrm>
              <a:off x="5555931" y="5134422"/>
              <a:ext cx="15437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27D458-92DB-B943-A807-871D17C3C428}"/>
              </a:ext>
            </a:extLst>
          </p:cNvPr>
          <p:cNvGrpSpPr>
            <a:grpSpLocks noChangeAspect="1"/>
          </p:cNvGrpSpPr>
          <p:nvPr/>
        </p:nvGrpSpPr>
        <p:grpSpPr>
          <a:xfrm>
            <a:off x="3737400" y="3489406"/>
            <a:ext cx="168378" cy="167013"/>
            <a:chOff x="3811979" y="4990918"/>
            <a:chExt cx="241078" cy="2391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BA6788-BD85-4948-825C-2A06763F28A2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3D1DA0-201B-0048-A9A0-6A0C68D60CE9}"/>
                </a:ext>
              </a:extLst>
            </p:cNvPr>
            <p:cNvCxnSpPr>
              <a:stCxn id="60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A112770-1DE4-C540-B0C5-3D0CC33101DE}"/>
              </a:ext>
            </a:extLst>
          </p:cNvPr>
          <p:cNvSpPr/>
          <p:nvPr/>
        </p:nvSpPr>
        <p:spPr bwMode="auto">
          <a:xfrm>
            <a:off x="3434543" y="2675354"/>
            <a:ext cx="107824" cy="94067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3D5CA0-4462-CE4D-A690-FAEBBF67AA76}"/>
              </a:ext>
            </a:extLst>
          </p:cNvPr>
          <p:cNvSpPr/>
          <p:nvPr/>
        </p:nvSpPr>
        <p:spPr bwMode="auto">
          <a:xfrm>
            <a:off x="3377401" y="3005526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88E771-55B2-5E45-A60D-24BF107CC6D6}"/>
              </a:ext>
            </a:extLst>
          </p:cNvPr>
          <p:cNvSpPr/>
          <p:nvPr/>
        </p:nvSpPr>
        <p:spPr bwMode="auto">
          <a:xfrm>
            <a:off x="3508698" y="3558674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56C1F2-139E-FB4F-B40C-7B7A9AE57590}"/>
              </a:ext>
            </a:extLst>
          </p:cNvPr>
          <p:cNvGrpSpPr/>
          <p:nvPr/>
        </p:nvGrpSpPr>
        <p:grpSpPr>
          <a:xfrm>
            <a:off x="274564" y="3986079"/>
            <a:ext cx="1681057" cy="1733367"/>
            <a:chOff x="274564" y="3986079"/>
            <a:chExt cx="1681057" cy="17333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D6AB8E-7F33-1A44-992F-548A10C95284}"/>
                </a:ext>
              </a:extLst>
            </p:cNvPr>
            <p:cNvSpPr/>
            <p:nvPr/>
          </p:nvSpPr>
          <p:spPr bwMode="auto">
            <a:xfrm>
              <a:off x="848698" y="4500748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A4452-D827-8140-8D39-CAFEEAD3574B}"/>
                </a:ext>
              </a:extLst>
            </p:cNvPr>
            <p:cNvSpPr txBox="1"/>
            <p:nvPr/>
          </p:nvSpPr>
          <p:spPr>
            <a:xfrm rot="5400000">
              <a:off x="261740" y="521417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C1989D-6FD0-BC42-B94C-BDACF7CB4672}"/>
                </a:ext>
              </a:extLst>
            </p:cNvPr>
            <p:cNvSpPr txBox="1"/>
            <p:nvPr/>
          </p:nvSpPr>
          <p:spPr>
            <a:xfrm>
              <a:off x="1437530" y="398607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0FBF42B-F017-BC43-8B57-35D58B94A078}"/>
                </a:ext>
              </a:extLst>
            </p:cNvPr>
            <p:cNvSpPr txBox="1"/>
            <p:nvPr/>
          </p:nvSpPr>
          <p:spPr>
            <a:xfrm>
              <a:off x="1169814" y="4851586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A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4BA5C7C-7E70-704E-A560-9A6222FF14D2}"/>
              </a:ext>
            </a:extLst>
          </p:cNvPr>
          <p:cNvSpPr/>
          <p:nvPr/>
        </p:nvSpPr>
        <p:spPr bwMode="auto">
          <a:xfrm>
            <a:off x="3198774" y="4496958"/>
            <a:ext cx="806184" cy="117565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F13951-8E4E-9F43-BAA5-AD11D5438F36}"/>
              </a:ext>
            </a:extLst>
          </p:cNvPr>
          <p:cNvSpPr txBox="1"/>
          <p:nvPr/>
        </p:nvSpPr>
        <p:spPr>
          <a:xfrm>
            <a:off x="3431313" y="4838811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F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05050D-508C-4C49-9204-5C507E82250A}"/>
              </a:ext>
            </a:extLst>
          </p:cNvPr>
          <p:cNvGrpSpPr>
            <a:grpSpLocks noChangeAspect="1"/>
          </p:cNvGrpSpPr>
          <p:nvPr/>
        </p:nvGrpSpPr>
        <p:grpSpPr>
          <a:xfrm>
            <a:off x="3851866" y="4196105"/>
            <a:ext cx="168378" cy="167013"/>
            <a:chOff x="3811979" y="4990918"/>
            <a:chExt cx="241078" cy="239123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BA5AC7E-B567-BC4E-BE10-0E940259AAEF}"/>
                </a:ext>
              </a:extLst>
            </p:cNvPr>
            <p:cNvSpPr/>
            <p:nvPr/>
          </p:nvSpPr>
          <p:spPr bwMode="auto">
            <a:xfrm>
              <a:off x="3811979" y="5095360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E3A5D15-AA89-FA4D-A052-4F855958515E}"/>
                </a:ext>
              </a:extLst>
            </p:cNvPr>
            <p:cNvCxnSpPr>
              <a:stCxn id="81" idx="7"/>
            </p:cNvCxnSpPr>
            <p:nvPr/>
          </p:nvCxnSpPr>
          <p:spPr bwMode="auto">
            <a:xfrm flipV="1">
              <a:off x="3943750" y="4990918"/>
              <a:ext cx="109307" cy="1241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46C43E-E836-9048-B758-E560EF93FA9A}"/>
              </a:ext>
            </a:extLst>
          </p:cNvPr>
          <p:cNvGrpSpPr>
            <a:grpSpLocks noChangeAspect="1"/>
          </p:cNvGrpSpPr>
          <p:nvPr/>
        </p:nvGrpSpPr>
        <p:grpSpPr>
          <a:xfrm>
            <a:off x="3655820" y="4262253"/>
            <a:ext cx="104394" cy="177957"/>
            <a:chOff x="5555931" y="4930158"/>
            <a:chExt cx="159092" cy="27119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E2268F7-502B-8E48-BD0B-5FA1405A29E2}"/>
                </a:ext>
              </a:extLst>
            </p:cNvPr>
            <p:cNvSpPr/>
            <p:nvPr/>
          </p:nvSpPr>
          <p:spPr bwMode="auto">
            <a:xfrm>
              <a:off x="5560644" y="4930158"/>
              <a:ext cx="154379" cy="134681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963629-E4D0-4E48-95D1-699E7053CE5E}"/>
                </a:ext>
              </a:extLst>
            </p:cNvPr>
            <p:cNvCxnSpPr>
              <a:stCxn id="84" idx="4"/>
            </p:cNvCxnSpPr>
            <p:nvPr/>
          </p:nvCxnSpPr>
          <p:spPr bwMode="auto">
            <a:xfrm flipH="1">
              <a:off x="5637833" y="5064839"/>
              <a:ext cx="1" cy="1365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8170140-0F5D-6E4A-9178-925EBCCE82A1}"/>
                </a:ext>
              </a:extLst>
            </p:cNvPr>
            <p:cNvCxnSpPr/>
            <p:nvPr/>
          </p:nvCxnSpPr>
          <p:spPr bwMode="auto">
            <a:xfrm>
              <a:off x="5555931" y="5134422"/>
              <a:ext cx="15437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0FCC8D9-7DB7-0A4E-BF47-D82074983F08}"/>
              </a:ext>
            </a:extLst>
          </p:cNvPr>
          <p:cNvSpPr/>
          <p:nvPr/>
        </p:nvSpPr>
        <p:spPr bwMode="auto">
          <a:xfrm>
            <a:off x="3446868" y="4256562"/>
            <a:ext cx="107824" cy="94067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D612FF7-D391-004D-AD25-9EF9B9E4A435}"/>
              </a:ext>
            </a:extLst>
          </p:cNvPr>
          <p:cNvSpPr/>
          <p:nvPr/>
        </p:nvSpPr>
        <p:spPr bwMode="auto">
          <a:xfrm>
            <a:off x="3198774" y="4256562"/>
            <a:ext cx="107824" cy="94067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BE5090-D622-1543-A284-420BB92D8B7A}"/>
              </a:ext>
            </a:extLst>
          </p:cNvPr>
          <p:cNvCxnSpPr>
            <a:cxnSpLocks/>
          </p:cNvCxnSpPr>
          <p:nvPr/>
        </p:nvCxnSpPr>
        <p:spPr bwMode="auto">
          <a:xfrm>
            <a:off x="2590800" y="1295400"/>
            <a:ext cx="6563" cy="4737624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0B9C39-9880-BE49-85FB-8EBCAA8DB2BD}"/>
              </a:ext>
            </a:extLst>
          </p:cNvPr>
          <p:cNvCxnSpPr/>
          <p:nvPr/>
        </p:nvCxnSpPr>
        <p:spPr bwMode="auto">
          <a:xfrm>
            <a:off x="6372639" y="1804106"/>
            <a:ext cx="0" cy="4352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17E2654-7E8C-D94F-B954-F545C8CC9013}"/>
              </a:ext>
            </a:extLst>
          </p:cNvPr>
          <p:cNvSpPr/>
          <p:nvPr/>
        </p:nvSpPr>
        <p:spPr bwMode="auto">
          <a:xfrm>
            <a:off x="7261999" y="4525088"/>
            <a:ext cx="1106923" cy="11756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624571-31D9-234B-BF8C-F633CF6BBE0E}"/>
              </a:ext>
            </a:extLst>
          </p:cNvPr>
          <p:cNvSpPr txBox="1"/>
          <p:nvPr/>
        </p:nvSpPr>
        <p:spPr>
          <a:xfrm rot="5400000">
            <a:off x="6675041" y="5238519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DFB9274-91CB-2B43-AB64-321ADE8507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54346-E3B3-6A46-8C66-511919367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59B898-5579-F944-BE82-7D8B394F9FDD}"/>
              </a:ext>
            </a:extLst>
          </p:cNvPr>
          <p:cNvSpPr txBox="1"/>
          <p:nvPr/>
        </p:nvSpPr>
        <p:spPr>
          <a:xfrm>
            <a:off x="7850831" y="5746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526731-D8C9-F241-9675-1813CB0652B6}"/>
              </a:ext>
            </a:extLst>
          </p:cNvPr>
          <p:cNvSpPr txBox="1"/>
          <p:nvPr/>
        </p:nvSpPr>
        <p:spPr>
          <a:xfrm>
            <a:off x="7591931" y="4875926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6B1DD8-E07B-0A4A-85B2-C536A1F620EB}"/>
              </a:ext>
            </a:extLst>
          </p:cNvPr>
          <p:cNvCxnSpPr/>
          <p:nvPr/>
        </p:nvCxnSpPr>
        <p:spPr bwMode="auto">
          <a:xfrm flipV="1">
            <a:off x="7254472" y="4192597"/>
            <a:ext cx="394248" cy="3324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2C3A66D-C7EF-FB4F-9A46-104010A8B655}"/>
              </a:ext>
            </a:extLst>
          </p:cNvPr>
          <p:cNvCxnSpPr/>
          <p:nvPr/>
        </p:nvCxnSpPr>
        <p:spPr bwMode="auto">
          <a:xfrm flipV="1">
            <a:off x="8356212" y="4193154"/>
            <a:ext cx="394248" cy="3324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0905A31-F25F-8740-A290-49E268FD68C6}"/>
              </a:ext>
            </a:extLst>
          </p:cNvPr>
          <p:cNvCxnSpPr/>
          <p:nvPr/>
        </p:nvCxnSpPr>
        <p:spPr bwMode="auto">
          <a:xfrm flipV="1">
            <a:off x="8368922" y="5341598"/>
            <a:ext cx="394248" cy="3324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6100DC-7453-F244-A1BF-75DCDCFAFD12}"/>
              </a:ext>
            </a:extLst>
          </p:cNvPr>
          <p:cNvCxnSpPr>
            <a:cxnSpLocks/>
          </p:cNvCxnSpPr>
          <p:nvPr/>
        </p:nvCxnSpPr>
        <p:spPr bwMode="auto">
          <a:xfrm>
            <a:off x="6640720" y="4364040"/>
            <a:ext cx="433114" cy="72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435A561-1133-B74C-AA17-9EECA044D468}"/>
              </a:ext>
            </a:extLst>
          </p:cNvPr>
          <p:cNvCxnSpPr>
            <a:cxnSpLocks/>
          </p:cNvCxnSpPr>
          <p:nvPr/>
        </p:nvCxnSpPr>
        <p:spPr bwMode="auto">
          <a:xfrm>
            <a:off x="6747194" y="4220825"/>
            <a:ext cx="433114" cy="7272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accent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BA03645-F55F-8B40-B3DB-3FBB1C46C5CE}"/>
              </a:ext>
            </a:extLst>
          </p:cNvPr>
          <p:cNvCxnSpPr>
            <a:cxnSpLocks/>
          </p:cNvCxnSpPr>
          <p:nvPr/>
        </p:nvCxnSpPr>
        <p:spPr bwMode="auto">
          <a:xfrm>
            <a:off x="6901467" y="4090625"/>
            <a:ext cx="433114" cy="72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EEDC30-A716-C444-B800-E55D08203C2A}"/>
              </a:ext>
            </a:extLst>
          </p:cNvPr>
          <p:cNvSpPr txBox="1"/>
          <p:nvPr/>
        </p:nvSpPr>
        <p:spPr>
          <a:xfrm>
            <a:off x="5491848" y="1155929"/>
            <a:ext cx="1407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Complex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F2775A6-8C4B-0344-9C6C-01D07C6B22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6FB45E2-624D-4840-B06E-60B572D145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ADE16A9-296A-FB48-AA1F-4EA48903CFF9}"/>
              </a:ext>
            </a:extLst>
          </p:cNvPr>
          <p:cNvSpPr txBox="1"/>
          <p:nvPr/>
        </p:nvSpPr>
        <p:spPr>
          <a:xfrm>
            <a:off x="3186851" y="5815937"/>
            <a:ext cx="2563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Coupled Matrices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60AB50-4451-5D42-BF0E-965889E274C5}"/>
              </a:ext>
            </a:extLst>
          </p:cNvPr>
          <p:cNvSpPr txBox="1"/>
          <p:nvPr/>
        </p:nvSpPr>
        <p:spPr>
          <a:xfrm>
            <a:off x="7181066" y="5852614"/>
            <a:ext cx="108632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Tensor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E4D8D3-16D5-EA46-8EDF-83A6DB2FBDAA}"/>
              </a:ext>
            </a:extLst>
          </p:cNvPr>
          <p:cNvSpPr txBox="1"/>
          <p:nvPr/>
        </p:nvSpPr>
        <p:spPr>
          <a:xfrm>
            <a:off x="810866" y="5815108"/>
            <a:ext cx="1091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Matrix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FC3C45-A15F-1F4B-B5F3-FE676F4E602D}"/>
              </a:ext>
            </a:extLst>
          </p:cNvPr>
          <p:cNvGrpSpPr>
            <a:grpSpLocks noChangeAspect="1"/>
          </p:cNvGrpSpPr>
          <p:nvPr/>
        </p:nvGrpSpPr>
        <p:grpSpPr>
          <a:xfrm>
            <a:off x="806651" y="2513153"/>
            <a:ext cx="1259812" cy="1104249"/>
            <a:chOff x="5808325" y="1697110"/>
            <a:chExt cx="2888540" cy="2531860"/>
          </a:xfrm>
        </p:grpSpPr>
        <p:pic>
          <p:nvPicPr>
            <p:cNvPr id="131" name="Graphic 130" descr="Male profile">
              <a:extLst>
                <a:ext uri="{FF2B5EF4-FFF2-40B4-BE49-F238E27FC236}">
                  <a16:creationId xmlns:a16="http://schemas.microsoft.com/office/drawing/2014/main" id="{7EA70F6C-0A22-FA45-A563-A931D586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32" name="Graphic 131" descr="Female Profile">
              <a:extLst>
                <a:ext uri="{FF2B5EF4-FFF2-40B4-BE49-F238E27FC236}">
                  <a16:creationId xmlns:a16="http://schemas.microsoft.com/office/drawing/2014/main" id="{70223FF4-7102-9544-B669-BB071E388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33" name="Graphic 132" descr="Male profile">
              <a:extLst>
                <a:ext uri="{FF2B5EF4-FFF2-40B4-BE49-F238E27FC236}">
                  <a16:creationId xmlns:a16="http://schemas.microsoft.com/office/drawing/2014/main" id="{4F86BF84-4490-CD4D-83C1-712A1AA5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34" name="Graphic 133" descr="Male profile">
              <a:extLst>
                <a:ext uri="{FF2B5EF4-FFF2-40B4-BE49-F238E27FC236}">
                  <a16:creationId xmlns:a16="http://schemas.microsoft.com/office/drawing/2014/main" id="{DE97A92F-D444-674B-9A4A-BCBD9763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35" name="Graphic 134" descr="Female Profile">
              <a:extLst>
                <a:ext uri="{FF2B5EF4-FFF2-40B4-BE49-F238E27FC236}">
                  <a16:creationId xmlns:a16="http://schemas.microsoft.com/office/drawing/2014/main" id="{ABD29780-0804-3743-8AC2-37B6CAAEA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8250272-27A0-7244-ABC1-E6190D855F84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3F5613-6665-9741-AB75-126562FD0593}"/>
                </a:ext>
              </a:extLst>
            </p:cNvPr>
            <p:cNvCxnSpPr>
              <a:cxnSpLocks/>
              <a:stCxn id="134" idx="1"/>
              <a:endCxn id="133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CD1C17F-046C-AE45-9FF0-849A4FAF24B4}"/>
                </a:ext>
              </a:extLst>
            </p:cNvPr>
            <p:cNvCxnSpPr>
              <a:cxnSpLocks/>
              <a:stCxn id="131" idx="3"/>
              <a:endCxn id="134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4FE8F-752B-FA46-8B84-852416930090}"/>
                </a:ext>
              </a:extLst>
            </p:cNvPr>
            <p:cNvCxnSpPr>
              <a:cxnSpLocks/>
              <a:stCxn id="132" idx="3"/>
              <a:endCxn id="135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5CD5B50-E6A3-BF47-8D31-3CE74EC5453D}"/>
                </a:ext>
              </a:extLst>
            </p:cNvPr>
            <p:cNvCxnSpPr>
              <a:cxnSpLocks/>
              <a:stCxn id="133" idx="3"/>
              <a:endCxn id="141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41" name="Graphic 140" descr="Female Profile">
              <a:extLst>
                <a:ext uri="{FF2B5EF4-FFF2-40B4-BE49-F238E27FC236}">
                  <a16:creationId xmlns:a16="http://schemas.microsoft.com/office/drawing/2014/main" id="{786BABFC-CF69-1E44-8D3F-DAAD34307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0E04D072-0EAA-7B47-8D49-75B0A55A3FB2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455" y="4136193"/>
            <a:ext cx="256867" cy="256867"/>
          </a:xfrm>
          <a:prstGeom prst="rect">
            <a:avLst/>
          </a:prstGeom>
        </p:spPr>
      </p:pic>
      <p:pic>
        <p:nvPicPr>
          <p:cNvPr id="143" name="Graphic 142" descr="Male profile">
            <a:extLst>
              <a:ext uri="{FF2B5EF4-FFF2-40B4-BE49-F238E27FC236}">
                <a16:creationId xmlns:a16="http://schemas.microsoft.com/office/drawing/2014/main" id="{8F5D41B4-692B-7846-AD81-4B2007C3A1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3719" y="4136192"/>
            <a:ext cx="256867" cy="256867"/>
          </a:xfrm>
          <a:prstGeom prst="rect">
            <a:avLst/>
          </a:prstGeom>
        </p:spPr>
      </p:pic>
      <p:pic>
        <p:nvPicPr>
          <p:cNvPr id="144" name="Graphic 143" descr="Female Profile">
            <a:extLst>
              <a:ext uri="{FF2B5EF4-FFF2-40B4-BE49-F238E27FC236}">
                <a16:creationId xmlns:a16="http://schemas.microsoft.com/office/drawing/2014/main" id="{717C23AC-488F-3042-B2C6-3CE8DD45E6B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6401" y="4479517"/>
            <a:ext cx="256867" cy="256867"/>
          </a:xfrm>
          <a:prstGeom prst="rect">
            <a:avLst/>
          </a:prstGeom>
        </p:spPr>
      </p:pic>
      <p:pic>
        <p:nvPicPr>
          <p:cNvPr id="145" name="Graphic 144" descr="Male profile">
            <a:extLst>
              <a:ext uri="{FF2B5EF4-FFF2-40B4-BE49-F238E27FC236}">
                <a16:creationId xmlns:a16="http://schemas.microsoft.com/office/drawing/2014/main" id="{3C9206C4-9FC0-2940-9F6D-BEA8F3A1FF2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34" y="4766088"/>
            <a:ext cx="256867" cy="256867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C25158-9EC4-374F-A777-0C17C87CB8ED}"/>
              </a:ext>
            </a:extLst>
          </p:cNvPr>
          <p:cNvGrpSpPr/>
          <p:nvPr/>
        </p:nvGrpSpPr>
        <p:grpSpPr>
          <a:xfrm>
            <a:off x="4204801" y="3996798"/>
            <a:ext cx="1681057" cy="1733367"/>
            <a:chOff x="274564" y="3986079"/>
            <a:chExt cx="1681057" cy="173336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9A7B4BD-CF21-6C45-B7C9-BB8860F58607}"/>
                </a:ext>
              </a:extLst>
            </p:cNvPr>
            <p:cNvSpPr/>
            <p:nvPr/>
          </p:nvSpPr>
          <p:spPr bwMode="auto">
            <a:xfrm>
              <a:off x="848698" y="4500748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89054D-3395-E440-B614-73FC1EB7033B}"/>
                </a:ext>
              </a:extLst>
            </p:cNvPr>
            <p:cNvSpPr txBox="1"/>
            <p:nvPr/>
          </p:nvSpPr>
          <p:spPr>
            <a:xfrm rot="5400000">
              <a:off x="261740" y="521417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04C2AB7-E483-8F4A-8E56-7384C2BF6F2C}"/>
                </a:ext>
              </a:extLst>
            </p:cNvPr>
            <p:cNvSpPr txBox="1"/>
            <p:nvPr/>
          </p:nvSpPr>
          <p:spPr>
            <a:xfrm>
              <a:off x="1437530" y="398607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D86278-1F43-EF40-AF1A-99D7330ADF54}"/>
                </a:ext>
              </a:extLst>
            </p:cNvPr>
            <p:cNvSpPr txBox="1"/>
            <p:nvPr/>
          </p:nvSpPr>
          <p:spPr>
            <a:xfrm>
              <a:off x="1169814" y="4851586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A</a:t>
              </a:r>
            </a:p>
          </p:txBody>
        </p:sp>
      </p:grpSp>
      <p:pic>
        <p:nvPicPr>
          <p:cNvPr id="151" name="Graphic 150" descr="Female Profile">
            <a:extLst>
              <a:ext uri="{FF2B5EF4-FFF2-40B4-BE49-F238E27FC236}">
                <a16:creationId xmlns:a16="http://schemas.microsoft.com/office/drawing/2014/main" id="{E698CCC7-4309-3942-A56B-DA99073F1F80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75692" y="4146912"/>
            <a:ext cx="256867" cy="256867"/>
          </a:xfrm>
          <a:prstGeom prst="rect">
            <a:avLst/>
          </a:prstGeom>
        </p:spPr>
      </p:pic>
      <p:pic>
        <p:nvPicPr>
          <p:cNvPr id="152" name="Graphic 151" descr="Male profile">
            <a:extLst>
              <a:ext uri="{FF2B5EF4-FFF2-40B4-BE49-F238E27FC236}">
                <a16:creationId xmlns:a16="http://schemas.microsoft.com/office/drawing/2014/main" id="{8CE2C2CF-12DB-E542-9B26-DC472843002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23956" y="4146911"/>
            <a:ext cx="256867" cy="256867"/>
          </a:xfrm>
          <a:prstGeom prst="rect">
            <a:avLst/>
          </a:prstGeom>
        </p:spPr>
      </p:pic>
      <p:pic>
        <p:nvPicPr>
          <p:cNvPr id="153" name="Graphic 152" descr="Female Profile">
            <a:extLst>
              <a:ext uri="{FF2B5EF4-FFF2-40B4-BE49-F238E27FC236}">
                <a16:creationId xmlns:a16="http://schemas.microsoft.com/office/drawing/2014/main" id="{9ABAC446-860D-0D41-B223-C3519CA5AEE3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6638" y="4490236"/>
            <a:ext cx="256867" cy="256867"/>
          </a:xfrm>
          <a:prstGeom prst="rect">
            <a:avLst/>
          </a:prstGeom>
        </p:spPr>
      </p:pic>
      <p:pic>
        <p:nvPicPr>
          <p:cNvPr id="154" name="Graphic 153" descr="Male profile">
            <a:extLst>
              <a:ext uri="{FF2B5EF4-FFF2-40B4-BE49-F238E27FC236}">
                <a16:creationId xmlns:a16="http://schemas.microsoft.com/office/drawing/2014/main" id="{9390D06C-F4FD-1545-983A-6B7B6976EED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2871" y="4776807"/>
            <a:ext cx="256867" cy="256867"/>
          </a:xfrm>
          <a:prstGeom prst="rect">
            <a:avLst/>
          </a:prstGeom>
        </p:spPr>
      </p:pic>
      <p:pic>
        <p:nvPicPr>
          <p:cNvPr id="155" name="Graphic 154" descr="Female Profile">
            <a:extLst>
              <a:ext uri="{FF2B5EF4-FFF2-40B4-BE49-F238E27FC236}">
                <a16:creationId xmlns:a16="http://schemas.microsoft.com/office/drawing/2014/main" id="{744F32FB-96EA-624F-9EF6-B452F8960958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1063" y="4540505"/>
            <a:ext cx="256867" cy="256867"/>
          </a:xfrm>
          <a:prstGeom prst="rect">
            <a:avLst/>
          </a:prstGeom>
        </p:spPr>
      </p:pic>
      <p:pic>
        <p:nvPicPr>
          <p:cNvPr id="156" name="Graphic 155" descr="Male profile">
            <a:extLst>
              <a:ext uri="{FF2B5EF4-FFF2-40B4-BE49-F238E27FC236}">
                <a16:creationId xmlns:a16="http://schemas.microsoft.com/office/drawing/2014/main" id="{3856B5D5-21BC-ED4F-8A2A-83FDB5DFCF4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7296" y="4827076"/>
            <a:ext cx="256867" cy="256867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21E611-3522-194D-B697-FB8210D600D7}"/>
              </a:ext>
            </a:extLst>
          </p:cNvPr>
          <p:cNvGrpSpPr>
            <a:grpSpLocks noChangeAspect="1"/>
          </p:cNvGrpSpPr>
          <p:nvPr/>
        </p:nvGrpSpPr>
        <p:grpSpPr>
          <a:xfrm>
            <a:off x="3963972" y="2602173"/>
            <a:ext cx="1259812" cy="1104249"/>
            <a:chOff x="5808325" y="1697110"/>
            <a:chExt cx="2888540" cy="2531860"/>
          </a:xfrm>
        </p:grpSpPr>
        <p:pic>
          <p:nvPicPr>
            <p:cNvPr id="158" name="Graphic 157" descr="Male profile">
              <a:extLst>
                <a:ext uri="{FF2B5EF4-FFF2-40B4-BE49-F238E27FC236}">
                  <a16:creationId xmlns:a16="http://schemas.microsoft.com/office/drawing/2014/main" id="{E94CA93B-37A7-E942-9D5E-E18913B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59" name="Graphic 158" descr="Female Profile">
              <a:extLst>
                <a:ext uri="{FF2B5EF4-FFF2-40B4-BE49-F238E27FC236}">
                  <a16:creationId xmlns:a16="http://schemas.microsoft.com/office/drawing/2014/main" id="{73877A81-381B-2444-988F-2E29FA02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60" name="Graphic 159" descr="Male profile">
              <a:extLst>
                <a:ext uri="{FF2B5EF4-FFF2-40B4-BE49-F238E27FC236}">
                  <a16:creationId xmlns:a16="http://schemas.microsoft.com/office/drawing/2014/main" id="{1068083C-450D-4445-9878-FF158588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61" name="Graphic 160" descr="Male profile">
              <a:extLst>
                <a:ext uri="{FF2B5EF4-FFF2-40B4-BE49-F238E27FC236}">
                  <a16:creationId xmlns:a16="http://schemas.microsoft.com/office/drawing/2014/main" id="{E0C5A74A-EDFF-2541-BBA0-6C8226AAE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62" name="Graphic 161" descr="Female Profile">
              <a:extLst>
                <a:ext uri="{FF2B5EF4-FFF2-40B4-BE49-F238E27FC236}">
                  <a16:creationId xmlns:a16="http://schemas.microsoft.com/office/drawing/2014/main" id="{F6563EF9-6840-8F4A-BB78-FC08C3F2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63FA95-C998-7A45-9646-648FD4CE79C5}"/>
                </a:ext>
              </a:extLst>
            </p:cNvPr>
            <p:cNvCxnSpPr>
              <a:cxnSpLocks/>
              <a:stCxn id="159" idx="3"/>
              <a:endCxn id="161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10EFE51-1E17-444A-BC70-CED7AB5AA8E0}"/>
                </a:ext>
              </a:extLst>
            </p:cNvPr>
            <p:cNvCxnSpPr>
              <a:cxnSpLocks/>
              <a:stCxn id="161" idx="1"/>
              <a:endCxn id="160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3B7871F-C0B9-0A4A-987E-728B9EC55AE3}"/>
                </a:ext>
              </a:extLst>
            </p:cNvPr>
            <p:cNvCxnSpPr>
              <a:cxnSpLocks/>
              <a:stCxn id="158" idx="3"/>
              <a:endCxn id="161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ABFD11-E4CE-954C-87DC-A7141EEFAE55}"/>
                </a:ext>
              </a:extLst>
            </p:cNvPr>
            <p:cNvCxnSpPr>
              <a:cxnSpLocks/>
              <a:stCxn id="159" idx="3"/>
              <a:endCxn id="162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104580-AF9D-2E4A-BDF8-7310A0A23B30}"/>
                </a:ext>
              </a:extLst>
            </p:cNvPr>
            <p:cNvCxnSpPr>
              <a:cxnSpLocks/>
              <a:stCxn id="160" idx="3"/>
              <a:endCxn id="168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68" name="Graphic 167" descr="Female Profile">
              <a:extLst>
                <a:ext uri="{FF2B5EF4-FFF2-40B4-BE49-F238E27FC236}">
                  <a16:creationId xmlns:a16="http://schemas.microsoft.com/office/drawing/2014/main" id="{3176E5BB-2B14-1E44-899B-1695F27A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19EF9A-04ED-744F-8297-2DD23527996F}"/>
              </a:ext>
            </a:extLst>
          </p:cNvPr>
          <p:cNvGrpSpPr>
            <a:grpSpLocks noChangeAspect="1"/>
          </p:cNvGrpSpPr>
          <p:nvPr/>
        </p:nvGrpSpPr>
        <p:grpSpPr>
          <a:xfrm>
            <a:off x="7245286" y="2602173"/>
            <a:ext cx="1259812" cy="1104249"/>
            <a:chOff x="5808325" y="1697110"/>
            <a:chExt cx="2888540" cy="2531860"/>
          </a:xfrm>
        </p:grpSpPr>
        <p:pic>
          <p:nvPicPr>
            <p:cNvPr id="170" name="Graphic 169" descr="Male profile">
              <a:extLst>
                <a:ext uri="{FF2B5EF4-FFF2-40B4-BE49-F238E27FC236}">
                  <a16:creationId xmlns:a16="http://schemas.microsoft.com/office/drawing/2014/main" id="{5EB890B6-8CAF-3847-BAFB-1C5EDA8D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71" name="Graphic 170" descr="Female Profile">
              <a:extLst>
                <a:ext uri="{FF2B5EF4-FFF2-40B4-BE49-F238E27FC236}">
                  <a16:creationId xmlns:a16="http://schemas.microsoft.com/office/drawing/2014/main" id="{49108FA2-532B-BD42-9886-A9EC0DF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72" name="Graphic 171" descr="Male profile">
              <a:extLst>
                <a:ext uri="{FF2B5EF4-FFF2-40B4-BE49-F238E27FC236}">
                  <a16:creationId xmlns:a16="http://schemas.microsoft.com/office/drawing/2014/main" id="{23BB8196-1190-2547-A8FD-CEADF832B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73" name="Graphic 172" descr="Male profile">
              <a:extLst>
                <a:ext uri="{FF2B5EF4-FFF2-40B4-BE49-F238E27FC236}">
                  <a16:creationId xmlns:a16="http://schemas.microsoft.com/office/drawing/2014/main" id="{399A5FDF-8D55-C343-8B92-D6A2BA4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74" name="Graphic 173" descr="Female Profile">
              <a:extLst>
                <a:ext uri="{FF2B5EF4-FFF2-40B4-BE49-F238E27FC236}">
                  <a16:creationId xmlns:a16="http://schemas.microsoft.com/office/drawing/2014/main" id="{F9EDF7B4-B796-CC41-B1FA-2458469E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9BB102-B7EE-8F49-B415-9BFEB08ACFDD}"/>
                </a:ext>
              </a:extLst>
            </p:cNvPr>
            <p:cNvCxnSpPr>
              <a:cxnSpLocks/>
              <a:stCxn id="171" idx="3"/>
              <a:endCxn id="173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04A9D98-8A48-6848-AC3A-88F8C2F5391B}"/>
                </a:ext>
              </a:extLst>
            </p:cNvPr>
            <p:cNvCxnSpPr>
              <a:cxnSpLocks/>
              <a:stCxn id="173" idx="1"/>
              <a:endCxn id="172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6BE637-DE8F-E542-AA71-C750C8420EC9}"/>
                </a:ext>
              </a:extLst>
            </p:cNvPr>
            <p:cNvCxnSpPr>
              <a:cxnSpLocks/>
              <a:stCxn id="170" idx="3"/>
              <a:endCxn id="173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00A5FF9-7D0D-8848-BCCF-DA0C60F814FD}"/>
                </a:ext>
              </a:extLst>
            </p:cNvPr>
            <p:cNvCxnSpPr>
              <a:cxnSpLocks/>
              <a:stCxn id="171" idx="3"/>
              <a:endCxn id="174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D41F366-DA6C-8641-AEF9-71624538E682}"/>
                </a:ext>
              </a:extLst>
            </p:cNvPr>
            <p:cNvCxnSpPr>
              <a:cxnSpLocks/>
              <a:stCxn id="172" idx="3"/>
              <a:endCxn id="180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80" name="Graphic 179" descr="Female Profile">
              <a:extLst>
                <a:ext uri="{FF2B5EF4-FFF2-40B4-BE49-F238E27FC236}">
                  <a16:creationId xmlns:a16="http://schemas.microsoft.com/office/drawing/2014/main" id="{7AF5A559-874D-7C45-89BE-56F13D83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F07E58-5126-A94F-93FE-CEBFB7EB3761}"/>
              </a:ext>
            </a:extLst>
          </p:cNvPr>
          <p:cNvSpPr/>
          <p:nvPr/>
        </p:nvSpPr>
        <p:spPr bwMode="auto">
          <a:xfrm>
            <a:off x="6252338" y="1691186"/>
            <a:ext cx="2752513" cy="45766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26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99BB-06B6-C743-BD4A-0F3307031A2D}"/>
              </a:ext>
            </a:extLst>
          </p:cNvPr>
          <p:cNvSpPr txBox="1"/>
          <p:nvPr/>
        </p:nvSpPr>
        <p:spPr>
          <a:xfrm>
            <a:off x="945693" y="111928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54D27-B43D-3E4B-A4BC-DB077608B474}"/>
              </a:ext>
            </a:extLst>
          </p:cNvPr>
          <p:cNvSpPr txBox="1"/>
          <p:nvPr/>
        </p:nvSpPr>
        <p:spPr>
          <a:xfrm>
            <a:off x="3633212" y="1821316"/>
            <a:ext cx="1525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Node-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2EBD-2C38-304E-B05A-2FF86FEDDAF4}"/>
              </a:ext>
            </a:extLst>
          </p:cNvPr>
          <p:cNvSpPr txBox="1"/>
          <p:nvPr/>
        </p:nvSpPr>
        <p:spPr>
          <a:xfrm>
            <a:off x="7022275" y="1804106"/>
            <a:ext cx="14887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Edge-</a:t>
            </a:r>
            <a:r>
              <a:rPr lang="en-US" dirty="0" err="1">
                <a:latin typeface="+mn-lt"/>
              </a:rPr>
              <a:t>attr</a:t>
            </a:r>
            <a:r>
              <a:rPr lang="en-US" dirty="0">
                <a:latin typeface="+mn-lt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29B31-5FA7-6F40-B51D-1896141AC883}"/>
              </a:ext>
            </a:extLst>
          </p:cNvPr>
          <p:cNvGrpSpPr/>
          <p:nvPr/>
        </p:nvGrpSpPr>
        <p:grpSpPr>
          <a:xfrm>
            <a:off x="3377401" y="2597717"/>
            <a:ext cx="528377" cy="1058702"/>
            <a:chOff x="3377401" y="2597717"/>
            <a:chExt cx="528377" cy="105870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3B15691-2B8F-6C49-890C-8830486693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83488" y="2597717"/>
              <a:ext cx="168378" cy="167013"/>
              <a:chOff x="3811979" y="4990918"/>
              <a:chExt cx="241078" cy="23912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A88453-76D6-724F-BBBC-2B8F3263C0B4}"/>
                  </a:ext>
                </a:extLst>
              </p:cNvPr>
              <p:cNvSpPr/>
              <p:nvPr/>
            </p:nvSpPr>
            <p:spPr bwMode="auto">
              <a:xfrm>
                <a:off x="3811979" y="5095360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EB69D2C-EE26-C14A-84BC-03744CC5426F}"/>
                  </a:ext>
                </a:extLst>
              </p:cNvPr>
              <p:cNvCxnSpPr>
                <a:stCxn id="47" idx="7"/>
              </p:cNvCxnSpPr>
              <p:nvPr/>
            </p:nvCxnSpPr>
            <p:spPr bwMode="auto">
              <a:xfrm flipV="1">
                <a:off x="3943750" y="4990918"/>
                <a:ext cx="109307" cy="12416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AFA2BE-B99D-4740-9EF7-A99014CB4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7271" y="3005526"/>
              <a:ext cx="104394" cy="177957"/>
              <a:chOff x="5555931" y="4930158"/>
              <a:chExt cx="159092" cy="27119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61F873E-1B85-944C-9306-115E57205A29}"/>
                  </a:ext>
                </a:extLst>
              </p:cNvPr>
              <p:cNvSpPr/>
              <p:nvPr/>
            </p:nvSpPr>
            <p:spPr bwMode="auto">
              <a:xfrm>
                <a:off x="5560644" y="4930158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131E126-0934-3D46-9244-F8C049DCD818}"/>
                  </a:ext>
                </a:extLst>
              </p:cNvPr>
              <p:cNvCxnSpPr>
                <a:stCxn id="52" idx="4"/>
              </p:cNvCxnSpPr>
              <p:nvPr/>
            </p:nvCxnSpPr>
            <p:spPr bwMode="auto">
              <a:xfrm flipH="1">
                <a:off x="5637833" y="5064839"/>
                <a:ext cx="1" cy="136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5595F31-080E-4E4D-AC67-62AD6C604F7A}"/>
                  </a:ext>
                </a:extLst>
              </p:cNvPr>
              <p:cNvCxnSpPr/>
              <p:nvPr/>
            </p:nvCxnSpPr>
            <p:spPr bwMode="auto">
              <a:xfrm>
                <a:off x="5555931" y="5134422"/>
                <a:ext cx="154379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27D458-92DB-B943-A807-871D17C3C4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7400" y="3489406"/>
              <a:ext cx="168378" cy="167013"/>
              <a:chOff x="3811979" y="4990918"/>
              <a:chExt cx="241078" cy="23912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EBA6788-BD85-4948-825C-2A06763F28A2}"/>
                  </a:ext>
                </a:extLst>
              </p:cNvPr>
              <p:cNvSpPr/>
              <p:nvPr/>
            </p:nvSpPr>
            <p:spPr bwMode="auto">
              <a:xfrm>
                <a:off x="3811979" y="5095360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B3D1DA0-201B-0048-A9A0-6A0C68D60CE9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 flipV="1">
                <a:off x="3943750" y="4990918"/>
                <a:ext cx="109307" cy="12416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112770-1DE4-C540-B0C5-3D0CC33101DE}"/>
                </a:ext>
              </a:extLst>
            </p:cNvPr>
            <p:cNvSpPr/>
            <p:nvPr/>
          </p:nvSpPr>
          <p:spPr bwMode="auto">
            <a:xfrm>
              <a:off x="3434543" y="2675354"/>
              <a:ext cx="107824" cy="94067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B3D5CA0-4462-CE4D-A690-FAEBBF67AA76}"/>
                </a:ext>
              </a:extLst>
            </p:cNvPr>
            <p:cNvSpPr/>
            <p:nvPr/>
          </p:nvSpPr>
          <p:spPr bwMode="auto">
            <a:xfrm>
              <a:off x="3377401" y="3005526"/>
              <a:ext cx="107824" cy="94067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988E771-55B2-5E45-A60D-24BF107CC6D6}"/>
                </a:ext>
              </a:extLst>
            </p:cNvPr>
            <p:cNvSpPr/>
            <p:nvPr/>
          </p:nvSpPr>
          <p:spPr bwMode="auto">
            <a:xfrm>
              <a:off x="3508698" y="3558674"/>
              <a:ext cx="107824" cy="94067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C29046-8608-C049-9B11-1747D69AD1D6}"/>
              </a:ext>
            </a:extLst>
          </p:cNvPr>
          <p:cNvGrpSpPr/>
          <p:nvPr/>
        </p:nvGrpSpPr>
        <p:grpSpPr>
          <a:xfrm>
            <a:off x="3198774" y="4196105"/>
            <a:ext cx="821470" cy="1476510"/>
            <a:chOff x="3198774" y="4196105"/>
            <a:chExt cx="821470" cy="14765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BA5C7C-7E70-704E-A560-9A6222FF14D2}"/>
                </a:ext>
              </a:extLst>
            </p:cNvPr>
            <p:cNvSpPr/>
            <p:nvPr/>
          </p:nvSpPr>
          <p:spPr bwMode="auto">
            <a:xfrm>
              <a:off x="3198774" y="4496958"/>
              <a:ext cx="806184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F13951-8E4E-9F43-BAA5-AD11D5438F36}"/>
                </a:ext>
              </a:extLst>
            </p:cNvPr>
            <p:cNvSpPr txBox="1"/>
            <p:nvPr/>
          </p:nvSpPr>
          <p:spPr>
            <a:xfrm>
              <a:off x="3431313" y="4838811"/>
              <a:ext cx="3882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F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405050D-508C-4C49-9204-5C507E8225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1866" y="4196105"/>
              <a:ext cx="168378" cy="167013"/>
              <a:chOff x="3811979" y="4990918"/>
              <a:chExt cx="241078" cy="23912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BA5AC7E-B567-BC4E-BE10-0E940259AAEF}"/>
                  </a:ext>
                </a:extLst>
              </p:cNvPr>
              <p:cNvSpPr/>
              <p:nvPr/>
            </p:nvSpPr>
            <p:spPr bwMode="auto">
              <a:xfrm>
                <a:off x="3811979" y="5095360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E3A5D15-AA89-FA4D-A052-4F855958515E}"/>
                  </a:ext>
                </a:extLst>
              </p:cNvPr>
              <p:cNvCxnSpPr>
                <a:stCxn id="81" idx="7"/>
              </p:cNvCxnSpPr>
              <p:nvPr/>
            </p:nvCxnSpPr>
            <p:spPr bwMode="auto">
              <a:xfrm flipV="1">
                <a:off x="3943750" y="4990918"/>
                <a:ext cx="109307" cy="12416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446C43E-E836-9048-B758-E560EF93F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820" y="4262253"/>
              <a:ext cx="104394" cy="177957"/>
              <a:chOff x="5555931" y="4930158"/>
              <a:chExt cx="159092" cy="27119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2268F7-502B-8E48-BD0B-5FA1405A29E2}"/>
                  </a:ext>
                </a:extLst>
              </p:cNvPr>
              <p:cNvSpPr/>
              <p:nvPr/>
            </p:nvSpPr>
            <p:spPr bwMode="auto">
              <a:xfrm>
                <a:off x="5560644" y="4930158"/>
                <a:ext cx="154379" cy="13468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963629-E4D0-4E48-95D1-699E7053CE5E}"/>
                  </a:ext>
                </a:extLst>
              </p:cNvPr>
              <p:cNvCxnSpPr>
                <a:stCxn id="84" idx="4"/>
              </p:cNvCxnSpPr>
              <p:nvPr/>
            </p:nvCxnSpPr>
            <p:spPr bwMode="auto">
              <a:xfrm flipH="1">
                <a:off x="5637833" y="5064839"/>
                <a:ext cx="1" cy="136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8170140-0F5D-6E4A-9178-925EBCCE82A1}"/>
                  </a:ext>
                </a:extLst>
              </p:cNvPr>
              <p:cNvCxnSpPr/>
              <p:nvPr/>
            </p:nvCxnSpPr>
            <p:spPr bwMode="auto">
              <a:xfrm>
                <a:off x="5555931" y="5134422"/>
                <a:ext cx="154379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0FCC8D9-7DB7-0A4E-BF47-D82074983F08}"/>
                </a:ext>
              </a:extLst>
            </p:cNvPr>
            <p:cNvSpPr/>
            <p:nvPr/>
          </p:nvSpPr>
          <p:spPr bwMode="auto">
            <a:xfrm>
              <a:off x="3446868" y="4256562"/>
              <a:ext cx="107824" cy="94067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D612FF7-D391-004D-AD25-9EF9B9E4A435}"/>
                </a:ext>
              </a:extLst>
            </p:cNvPr>
            <p:cNvSpPr/>
            <p:nvPr/>
          </p:nvSpPr>
          <p:spPr bwMode="auto">
            <a:xfrm>
              <a:off x="3198774" y="4256562"/>
              <a:ext cx="107824" cy="94067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BE5090-D622-1543-A284-420BB92D8B7A}"/>
              </a:ext>
            </a:extLst>
          </p:cNvPr>
          <p:cNvCxnSpPr>
            <a:cxnSpLocks/>
          </p:cNvCxnSpPr>
          <p:nvPr/>
        </p:nvCxnSpPr>
        <p:spPr bwMode="auto">
          <a:xfrm>
            <a:off x="2590800" y="1295400"/>
            <a:ext cx="6563" cy="4737624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0B9C39-9880-BE49-85FB-8EBCAA8DB2BD}"/>
              </a:ext>
            </a:extLst>
          </p:cNvPr>
          <p:cNvCxnSpPr/>
          <p:nvPr/>
        </p:nvCxnSpPr>
        <p:spPr bwMode="auto">
          <a:xfrm>
            <a:off x="6372639" y="1804106"/>
            <a:ext cx="0" cy="4352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DFB9274-91CB-2B43-AB64-321ADE8507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54346-E3B3-6A46-8C66-511919367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59B898-5579-F944-BE82-7D8B394F9FDD}"/>
              </a:ext>
            </a:extLst>
          </p:cNvPr>
          <p:cNvSpPr txBox="1"/>
          <p:nvPr/>
        </p:nvSpPr>
        <p:spPr>
          <a:xfrm>
            <a:off x="7850831" y="5746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EEDC30-A716-C444-B800-E55D08203C2A}"/>
              </a:ext>
            </a:extLst>
          </p:cNvPr>
          <p:cNvSpPr txBox="1"/>
          <p:nvPr/>
        </p:nvSpPr>
        <p:spPr>
          <a:xfrm>
            <a:off x="5491848" y="1155929"/>
            <a:ext cx="1407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Complex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F2775A6-8C4B-0344-9C6C-01D07C6B22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6FB45E2-624D-4840-B06E-60B572D145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ADE16A9-296A-FB48-AA1F-4EA48903CFF9}"/>
              </a:ext>
            </a:extLst>
          </p:cNvPr>
          <p:cNvSpPr txBox="1"/>
          <p:nvPr/>
        </p:nvSpPr>
        <p:spPr>
          <a:xfrm>
            <a:off x="3186851" y="5815937"/>
            <a:ext cx="2563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Coupled Matrices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60AB50-4451-5D42-BF0E-965889E274C5}"/>
              </a:ext>
            </a:extLst>
          </p:cNvPr>
          <p:cNvSpPr txBox="1"/>
          <p:nvPr/>
        </p:nvSpPr>
        <p:spPr>
          <a:xfrm>
            <a:off x="7181066" y="5852614"/>
            <a:ext cx="108632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Tensor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E4D8D3-16D5-EA46-8EDF-83A6DB2FBDAA}"/>
              </a:ext>
            </a:extLst>
          </p:cNvPr>
          <p:cNvSpPr txBox="1"/>
          <p:nvPr/>
        </p:nvSpPr>
        <p:spPr>
          <a:xfrm>
            <a:off x="810866" y="5815108"/>
            <a:ext cx="1091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Matrix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38D3E-3172-4A45-ACDA-8820BBFD326B}"/>
              </a:ext>
            </a:extLst>
          </p:cNvPr>
          <p:cNvGrpSpPr/>
          <p:nvPr/>
        </p:nvGrpSpPr>
        <p:grpSpPr>
          <a:xfrm>
            <a:off x="274564" y="2513153"/>
            <a:ext cx="1791899" cy="3206293"/>
            <a:chOff x="274564" y="2513153"/>
            <a:chExt cx="1791899" cy="3206293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0FC3C45-A15F-1F4B-B5F3-FE676F4E60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651" y="2513153"/>
              <a:ext cx="1259812" cy="1104249"/>
              <a:chOff x="5808325" y="1697110"/>
              <a:chExt cx="2888540" cy="2531860"/>
            </a:xfrm>
          </p:grpSpPr>
          <p:pic>
            <p:nvPicPr>
              <p:cNvPr id="131" name="Graphic 130" descr="Male profile">
                <a:extLst>
                  <a:ext uri="{FF2B5EF4-FFF2-40B4-BE49-F238E27FC236}">
                    <a16:creationId xmlns:a16="http://schemas.microsoft.com/office/drawing/2014/main" id="{7EA70F6C-0A22-FA45-A563-A931D586E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2" name="Graphic 131" descr="Female Profile">
                <a:extLst>
                  <a:ext uri="{FF2B5EF4-FFF2-40B4-BE49-F238E27FC236}">
                    <a16:creationId xmlns:a16="http://schemas.microsoft.com/office/drawing/2014/main" id="{70223FF4-7102-9544-B669-BB071E388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3" name="Graphic 132" descr="Male profile">
                <a:extLst>
                  <a:ext uri="{FF2B5EF4-FFF2-40B4-BE49-F238E27FC236}">
                    <a16:creationId xmlns:a16="http://schemas.microsoft.com/office/drawing/2014/main" id="{4F86BF84-4490-CD4D-83C1-712A1AA55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4" name="Graphic 133" descr="Male profile">
                <a:extLst>
                  <a:ext uri="{FF2B5EF4-FFF2-40B4-BE49-F238E27FC236}">
                    <a16:creationId xmlns:a16="http://schemas.microsoft.com/office/drawing/2014/main" id="{DE97A92F-D444-674B-9A4A-BCBD97636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35" name="Graphic 134" descr="Female Profile">
                <a:extLst>
                  <a:ext uri="{FF2B5EF4-FFF2-40B4-BE49-F238E27FC236}">
                    <a16:creationId xmlns:a16="http://schemas.microsoft.com/office/drawing/2014/main" id="{ABD29780-0804-3743-8AC2-37B6CAAE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8250272-27A0-7244-ABC1-E6190D855F84}"/>
                  </a:ext>
                </a:extLst>
              </p:cNvPr>
              <p:cNvCxnSpPr>
                <a:cxnSpLocks/>
                <a:stCxn id="132" idx="3"/>
                <a:endCxn id="134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73F5613-6665-9741-AB75-126562FD0593}"/>
                  </a:ext>
                </a:extLst>
              </p:cNvPr>
              <p:cNvCxnSpPr>
                <a:cxnSpLocks/>
                <a:stCxn id="134" idx="1"/>
                <a:endCxn id="133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D1C17F-046C-AE45-9FF0-849A4FAF24B4}"/>
                  </a:ext>
                </a:extLst>
              </p:cNvPr>
              <p:cNvCxnSpPr>
                <a:cxnSpLocks/>
                <a:stCxn id="131" idx="3"/>
                <a:endCxn id="134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464FE8F-752B-FA46-8B84-852416930090}"/>
                  </a:ext>
                </a:extLst>
              </p:cNvPr>
              <p:cNvCxnSpPr>
                <a:cxnSpLocks/>
                <a:stCxn id="132" idx="3"/>
                <a:endCxn id="135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5CD5B50-E6A3-BF47-8D31-3CE74EC5453D}"/>
                  </a:ext>
                </a:extLst>
              </p:cNvPr>
              <p:cNvCxnSpPr>
                <a:cxnSpLocks/>
                <a:stCxn id="133" idx="3"/>
                <a:endCxn id="141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141" name="Graphic 140" descr="Female Profile">
                <a:extLst>
                  <a:ext uri="{FF2B5EF4-FFF2-40B4-BE49-F238E27FC236}">
                    <a16:creationId xmlns:a16="http://schemas.microsoft.com/office/drawing/2014/main" id="{786BABFC-CF69-1E44-8D3F-DAAD34307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3F6E76-E790-5940-B6ED-0C1DFA62E755}"/>
                </a:ext>
              </a:extLst>
            </p:cNvPr>
            <p:cNvGrpSpPr/>
            <p:nvPr/>
          </p:nvGrpSpPr>
          <p:grpSpPr>
            <a:xfrm>
              <a:off x="274564" y="3986079"/>
              <a:ext cx="1681057" cy="1733367"/>
              <a:chOff x="274564" y="3986079"/>
              <a:chExt cx="1681057" cy="173336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C56C1F2-139E-FB4F-B40C-7B7A9AE57590}"/>
                  </a:ext>
                </a:extLst>
              </p:cNvPr>
              <p:cNvGrpSpPr/>
              <p:nvPr/>
            </p:nvGrpSpPr>
            <p:grpSpPr>
              <a:xfrm>
                <a:off x="274564" y="3986079"/>
                <a:ext cx="1681057" cy="1733367"/>
                <a:chOff x="274564" y="3986079"/>
                <a:chExt cx="1681057" cy="1733367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ED6AB8E-7F33-1A44-992F-548A10C95284}"/>
                    </a:ext>
                  </a:extLst>
                </p:cNvPr>
                <p:cNvSpPr/>
                <p:nvPr/>
              </p:nvSpPr>
              <p:spPr bwMode="auto">
                <a:xfrm>
                  <a:off x="848698" y="4500748"/>
                  <a:ext cx="1106923" cy="117565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98A4452-D827-8140-8D39-CAFEEAD3574B}"/>
                    </a:ext>
                  </a:extLst>
                </p:cNvPr>
                <p:cNvSpPr txBox="1"/>
                <p:nvPr/>
              </p:nvSpPr>
              <p:spPr>
                <a:xfrm rot="5400000">
                  <a:off x="261740" y="5214179"/>
                  <a:ext cx="51809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C1989D-6FD0-BC42-B94C-BDACF7CB4672}"/>
                    </a:ext>
                  </a:extLst>
                </p:cNvPr>
                <p:cNvSpPr txBox="1"/>
                <p:nvPr/>
              </p:nvSpPr>
              <p:spPr>
                <a:xfrm>
                  <a:off x="1437530" y="3986079"/>
                  <a:ext cx="51809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0FBF42B-F017-BC43-8B57-35D58B94A078}"/>
                    </a:ext>
                  </a:extLst>
                </p:cNvPr>
                <p:cNvSpPr txBox="1"/>
                <p:nvPr/>
              </p:nvSpPr>
              <p:spPr>
                <a:xfrm>
                  <a:off x="1169814" y="4851586"/>
                  <a:ext cx="425116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+mn-lt"/>
                    </a:rPr>
                    <a:t>A</a:t>
                  </a:r>
                </a:p>
              </p:txBody>
            </p:sp>
          </p:grpSp>
          <p:pic>
            <p:nvPicPr>
              <p:cNvPr id="142" name="Graphic 141" descr="Female Profile">
                <a:extLst>
                  <a:ext uri="{FF2B5EF4-FFF2-40B4-BE49-F238E27FC236}">
                    <a16:creationId xmlns:a16="http://schemas.microsoft.com/office/drawing/2014/main" id="{0E04D072-0EAA-7B47-8D49-75B0A55A3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45455" y="4136193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43" name="Graphic 142" descr="Male profile">
                <a:extLst>
                  <a:ext uri="{FF2B5EF4-FFF2-40B4-BE49-F238E27FC236}">
                    <a16:creationId xmlns:a16="http://schemas.microsoft.com/office/drawing/2014/main" id="{8F5D41B4-692B-7846-AD81-4B2007C3A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93719" y="4136192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44" name="Graphic 143" descr="Female Profile">
                <a:extLst>
                  <a:ext uri="{FF2B5EF4-FFF2-40B4-BE49-F238E27FC236}">
                    <a16:creationId xmlns:a16="http://schemas.microsoft.com/office/drawing/2014/main" id="{717C23AC-488F-3042-B2C6-3CE8DD45E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6401" y="4479517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45" name="Graphic 144" descr="Male profile">
                <a:extLst>
                  <a:ext uri="{FF2B5EF4-FFF2-40B4-BE49-F238E27FC236}">
                    <a16:creationId xmlns:a16="http://schemas.microsoft.com/office/drawing/2014/main" id="{3C9206C4-9FC0-2940-9F6D-BEA8F3A1F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2634" y="4766088"/>
                <a:ext cx="256867" cy="256867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C25158-9EC4-374F-A777-0C17C87CB8ED}"/>
              </a:ext>
            </a:extLst>
          </p:cNvPr>
          <p:cNvGrpSpPr/>
          <p:nvPr/>
        </p:nvGrpSpPr>
        <p:grpSpPr>
          <a:xfrm>
            <a:off x="4204801" y="3996798"/>
            <a:ext cx="1681057" cy="1733367"/>
            <a:chOff x="274564" y="3986079"/>
            <a:chExt cx="1681057" cy="173336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9A7B4BD-CF21-6C45-B7C9-BB8860F58607}"/>
                </a:ext>
              </a:extLst>
            </p:cNvPr>
            <p:cNvSpPr/>
            <p:nvPr/>
          </p:nvSpPr>
          <p:spPr bwMode="auto">
            <a:xfrm>
              <a:off x="848698" y="4500748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89054D-3395-E440-B614-73FC1EB7033B}"/>
                </a:ext>
              </a:extLst>
            </p:cNvPr>
            <p:cNvSpPr txBox="1"/>
            <p:nvPr/>
          </p:nvSpPr>
          <p:spPr>
            <a:xfrm rot="5400000">
              <a:off x="261740" y="521417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04C2AB7-E483-8F4A-8E56-7384C2BF6F2C}"/>
                </a:ext>
              </a:extLst>
            </p:cNvPr>
            <p:cNvSpPr txBox="1"/>
            <p:nvPr/>
          </p:nvSpPr>
          <p:spPr>
            <a:xfrm>
              <a:off x="1437530" y="398607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D86278-1F43-EF40-AF1A-99D7330ADF54}"/>
                </a:ext>
              </a:extLst>
            </p:cNvPr>
            <p:cNvSpPr txBox="1"/>
            <p:nvPr/>
          </p:nvSpPr>
          <p:spPr>
            <a:xfrm>
              <a:off x="1169814" y="4851586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A</a:t>
              </a:r>
            </a:p>
          </p:txBody>
        </p:sp>
      </p:grpSp>
      <p:pic>
        <p:nvPicPr>
          <p:cNvPr id="151" name="Graphic 150" descr="Female Profile">
            <a:extLst>
              <a:ext uri="{FF2B5EF4-FFF2-40B4-BE49-F238E27FC236}">
                <a16:creationId xmlns:a16="http://schemas.microsoft.com/office/drawing/2014/main" id="{E698CCC7-4309-3942-A56B-DA99073F1F80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75692" y="4146912"/>
            <a:ext cx="256867" cy="256867"/>
          </a:xfrm>
          <a:prstGeom prst="rect">
            <a:avLst/>
          </a:prstGeom>
        </p:spPr>
      </p:pic>
      <p:pic>
        <p:nvPicPr>
          <p:cNvPr id="152" name="Graphic 151" descr="Male profile">
            <a:extLst>
              <a:ext uri="{FF2B5EF4-FFF2-40B4-BE49-F238E27FC236}">
                <a16:creationId xmlns:a16="http://schemas.microsoft.com/office/drawing/2014/main" id="{8CE2C2CF-12DB-E542-9B26-DC472843002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23956" y="4146911"/>
            <a:ext cx="256867" cy="256867"/>
          </a:xfrm>
          <a:prstGeom prst="rect">
            <a:avLst/>
          </a:prstGeom>
        </p:spPr>
      </p:pic>
      <p:pic>
        <p:nvPicPr>
          <p:cNvPr id="153" name="Graphic 152" descr="Female Profile">
            <a:extLst>
              <a:ext uri="{FF2B5EF4-FFF2-40B4-BE49-F238E27FC236}">
                <a16:creationId xmlns:a16="http://schemas.microsoft.com/office/drawing/2014/main" id="{9ABAC446-860D-0D41-B223-C3519CA5AEE3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6638" y="4490236"/>
            <a:ext cx="256867" cy="256867"/>
          </a:xfrm>
          <a:prstGeom prst="rect">
            <a:avLst/>
          </a:prstGeom>
        </p:spPr>
      </p:pic>
      <p:pic>
        <p:nvPicPr>
          <p:cNvPr id="154" name="Graphic 153" descr="Male profile">
            <a:extLst>
              <a:ext uri="{FF2B5EF4-FFF2-40B4-BE49-F238E27FC236}">
                <a16:creationId xmlns:a16="http://schemas.microsoft.com/office/drawing/2014/main" id="{9390D06C-F4FD-1545-983A-6B7B6976EED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2871" y="4776807"/>
            <a:ext cx="256867" cy="2568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497825B-1AA5-7F43-A0EA-228FD0D80BCA}"/>
              </a:ext>
            </a:extLst>
          </p:cNvPr>
          <p:cNvGrpSpPr/>
          <p:nvPr/>
        </p:nvGrpSpPr>
        <p:grpSpPr>
          <a:xfrm>
            <a:off x="6640720" y="4090625"/>
            <a:ext cx="2122450" cy="1653161"/>
            <a:chOff x="6640720" y="4090625"/>
            <a:chExt cx="2122450" cy="165316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0D877B-E437-9E42-BAF6-6B965B4DF7E6}"/>
                </a:ext>
              </a:extLst>
            </p:cNvPr>
            <p:cNvSpPr/>
            <p:nvPr/>
          </p:nvSpPr>
          <p:spPr bwMode="auto">
            <a:xfrm>
              <a:off x="7648720" y="4192597"/>
              <a:ext cx="1106923" cy="117565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998893-3899-0A4E-A23B-FDCCC9C51392}"/>
                </a:ext>
              </a:extLst>
            </p:cNvPr>
            <p:cNvSpPr/>
            <p:nvPr/>
          </p:nvSpPr>
          <p:spPr bwMode="auto">
            <a:xfrm>
              <a:off x="7438886" y="4376704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7E2654-7E8C-D94F-B954-F545C8CC9013}"/>
                </a:ext>
              </a:extLst>
            </p:cNvPr>
            <p:cNvSpPr/>
            <p:nvPr/>
          </p:nvSpPr>
          <p:spPr bwMode="auto">
            <a:xfrm>
              <a:off x="7261999" y="4525088"/>
              <a:ext cx="1106923" cy="11756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24571-31D9-234B-BF8C-F633CF6BBE0E}"/>
                </a:ext>
              </a:extLst>
            </p:cNvPr>
            <p:cNvSpPr txBox="1"/>
            <p:nvPr/>
          </p:nvSpPr>
          <p:spPr>
            <a:xfrm rot="5400000">
              <a:off x="6675041" y="5238519"/>
              <a:ext cx="5180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6526731-D8C9-F241-9675-1813CB0652B6}"/>
                </a:ext>
              </a:extLst>
            </p:cNvPr>
            <p:cNvSpPr txBox="1"/>
            <p:nvPr/>
          </p:nvSpPr>
          <p:spPr>
            <a:xfrm>
              <a:off x="7591931" y="4875926"/>
              <a:ext cx="4074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T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36B1DD8-E07B-0A4A-85B2-C536A1F620EB}"/>
                </a:ext>
              </a:extLst>
            </p:cNvPr>
            <p:cNvCxnSpPr/>
            <p:nvPr/>
          </p:nvCxnSpPr>
          <p:spPr bwMode="auto">
            <a:xfrm flipV="1">
              <a:off x="7254472" y="4192597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C3A66D-C7EF-FB4F-9A46-104010A8B655}"/>
                </a:ext>
              </a:extLst>
            </p:cNvPr>
            <p:cNvCxnSpPr/>
            <p:nvPr/>
          </p:nvCxnSpPr>
          <p:spPr bwMode="auto">
            <a:xfrm flipV="1">
              <a:off x="8356212" y="4193154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905A31-F25F-8740-A290-49E268FD68C6}"/>
                </a:ext>
              </a:extLst>
            </p:cNvPr>
            <p:cNvCxnSpPr/>
            <p:nvPr/>
          </p:nvCxnSpPr>
          <p:spPr bwMode="auto">
            <a:xfrm flipV="1">
              <a:off x="8368922" y="5341598"/>
              <a:ext cx="394248" cy="3324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6100DC-7453-F244-A1BF-75DCDCFAFD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0720" y="4364040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435A561-1133-B74C-AA17-9EECA044D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194" y="42208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BA03645-F55F-8B40-B3DB-3FBB1C46C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01467" y="4090625"/>
              <a:ext cx="433114" cy="7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55" name="Graphic 154" descr="Female Profile">
              <a:extLst>
                <a:ext uri="{FF2B5EF4-FFF2-40B4-BE49-F238E27FC236}">
                  <a16:creationId xmlns:a16="http://schemas.microsoft.com/office/drawing/2014/main" id="{744F32FB-96EA-624F-9EF6-B452F896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01063" y="4540505"/>
              <a:ext cx="256867" cy="256867"/>
            </a:xfrm>
            <a:prstGeom prst="rect">
              <a:avLst/>
            </a:prstGeom>
          </p:spPr>
        </p:pic>
        <p:pic>
          <p:nvPicPr>
            <p:cNvPr id="156" name="Graphic 155" descr="Male profile">
              <a:extLst>
                <a:ext uri="{FF2B5EF4-FFF2-40B4-BE49-F238E27FC236}">
                  <a16:creationId xmlns:a16="http://schemas.microsoft.com/office/drawing/2014/main" id="{3856B5D5-21BC-ED4F-8A2A-83FDB5DF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07296" y="4827076"/>
              <a:ext cx="256867" cy="256867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21E611-3522-194D-B697-FB8210D600D7}"/>
              </a:ext>
            </a:extLst>
          </p:cNvPr>
          <p:cNvGrpSpPr>
            <a:grpSpLocks noChangeAspect="1"/>
          </p:cNvGrpSpPr>
          <p:nvPr/>
        </p:nvGrpSpPr>
        <p:grpSpPr>
          <a:xfrm>
            <a:off x="3963972" y="2602173"/>
            <a:ext cx="1259812" cy="1104249"/>
            <a:chOff x="5808325" y="1697110"/>
            <a:chExt cx="2888540" cy="2531860"/>
          </a:xfrm>
        </p:grpSpPr>
        <p:pic>
          <p:nvPicPr>
            <p:cNvPr id="158" name="Graphic 157" descr="Male profile">
              <a:extLst>
                <a:ext uri="{FF2B5EF4-FFF2-40B4-BE49-F238E27FC236}">
                  <a16:creationId xmlns:a16="http://schemas.microsoft.com/office/drawing/2014/main" id="{E94CA93B-37A7-E942-9D5E-E18913BD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59" name="Graphic 158" descr="Female Profile">
              <a:extLst>
                <a:ext uri="{FF2B5EF4-FFF2-40B4-BE49-F238E27FC236}">
                  <a16:creationId xmlns:a16="http://schemas.microsoft.com/office/drawing/2014/main" id="{73877A81-381B-2444-988F-2E29FA026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60" name="Graphic 159" descr="Male profile">
              <a:extLst>
                <a:ext uri="{FF2B5EF4-FFF2-40B4-BE49-F238E27FC236}">
                  <a16:creationId xmlns:a16="http://schemas.microsoft.com/office/drawing/2014/main" id="{1068083C-450D-4445-9878-FF158588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61" name="Graphic 160" descr="Male profile">
              <a:extLst>
                <a:ext uri="{FF2B5EF4-FFF2-40B4-BE49-F238E27FC236}">
                  <a16:creationId xmlns:a16="http://schemas.microsoft.com/office/drawing/2014/main" id="{E0C5A74A-EDFF-2541-BBA0-6C8226AAE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62" name="Graphic 161" descr="Female Profile">
              <a:extLst>
                <a:ext uri="{FF2B5EF4-FFF2-40B4-BE49-F238E27FC236}">
                  <a16:creationId xmlns:a16="http://schemas.microsoft.com/office/drawing/2014/main" id="{F6563EF9-6840-8F4A-BB78-FC08C3F2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63FA95-C998-7A45-9646-648FD4CE79C5}"/>
                </a:ext>
              </a:extLst>
            </p:cNvPr>
            <p:cNvCxnSpPr>
              <a:cxnSpLocks/>
              <a:stCxn id="159" idx="3"/>
              <a:endCxn id="161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10EFE51-1E17-444A-BC70-CED7AB5AA8E0}"/>
                </a:ext>
              </a:extLst>
            </p:cNvPr>
            <p:cNvCxnSpPr>
              <a:cxnSpLocks/>
              <a:stCxn id="161" idx="1"/>
              <a:endCxn id="160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3B7871F-C0B9-0A4A-987E-728B9EC55AE3}"/>
                </a:ext>
              </a:extLst>
            </p:cNvPr>
            <p:cNvCxnSpPr>
              <a:cxnSpLocks/>
              <a:stCxn id="158" idx="3"/>
              <a:endCxn id="161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ABFD11-E4CE-954C-87DC-A7141EEFAE55}"/>
                </a:ext>
              </a:extLst>
            </p:cNvPr>
            <p:cNvCxnSpPr>
              <a:cxnSpLocks/>
              <a:stCxn id="159" idx="3"/>
              <a:endCxn id="162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104580-AF9D-2E4A-BDF8-7310A0A23B30}"/>
                </a:ext>
              </a:extLst>
            </p:cNvPr>
            <p:cNvCxnSpPr>
              <a:cxnSpLocks/>
              <a:stCxn id="160" idx="3"/>
              <a:endCxn id="168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68" name="Graphic 167" descr="Female Profile">
              <a:extLst>
                <a:ext uri="{FF2B5EF4-FFF2-40B4-BE49-F238E27FC236}">
                  <a16:creationId xmlns:a16="http://schemas.microsoft.com/office/drawing/2014/main" id="{3176E5BB-2B14-1E44-899B-1695F27A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19EF9A-04ED-744F-8297-2DD23527996F}"/>
              </a:ext>
            </a:extLst>
          </p:cNvPr>
          <p:cNvGrpSpPr>
            <a:grpSpLocks noChangeAspect="1"/>
          </p:cNvGrpSpPr>
          <p:nvPr/>
        </p:nvGrpSpPr>
        <p:grpSpPr>
          <a:xfrm>
            <a:off x="7245286" y="2602173"/>
            <a:ext cx="1259812" cy="1104249"/>
            <a:chOff x="5808325" y="1697110"/>
            <a:chExt cx="2888540" cy="2531860"/>
          </a:xfrm>
        </p:grpSpPr>
        <p:pic>
          <p:nvPicPr>
            <p:cNvPr id="170" name="Graphic 169" descr="Male profile">
              <a:extLst>
                <a:ext uri="{FF2B5EF4-FFF2-40B4-BE49-F238E27FC236}">
                  <a16:creationId xmlns:a16="http://schemas.microsoft.com/office/drawing/2014/main" id="{5EB890B6-8CAF-3847-BAFB-1C5EDA8D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171" name="Graphic 170" descr="Female Profile">
              <a:extLst>
                <a:ext uri="{FF2B5EF4-FFF2-40B4-BE49-F238E27FC236}">
                  <a16:creationId xmlns:a16="http://schemas.microsoft.com/office/drawing/2014/main" id="{49108FA2-532B-BD42-9886-A9EC0DF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172" name="Graphic 171" descr="Male profile">
              <a:extLst>
                <a:ext uri="{FF2B5EF4-FFF2-40B4-BE49-F238E27FC236}">
                  <a16:creationId xmlns:a16="http://schemas.microsoft.com/office/drawing/2014/main" id="{23BB8196-1190-2547-A8FD-CEADF832B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173" name="Graphic 172" descr="Male profile">
              <a:extLst>
                <a:ext uri="{FF2B5EF4-FFF2-40B4-BE49-F238E27FC236}">
                  <a16:creationId xmlns:a16="http://schemas.microsoft.com/office/drawing/2014/main" id="{399A5FDF-8D55-C343-8B92-D6A2BA4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174" name="Graphic 173" descr="Female Profile">
              <a:extLst>
                <a:ext uri="{FF2B5EF4-FFF2-40B4-BE49-F238E27FC236}">
                  <a16:creationId xmlns:a16="http://schemas.microsoft.com/office/drawing/2014/main" id="{F9EDF7B4-B796-CC41-B1FA-2458469E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49BB102-B7EE-8F49-B415-9BFEB08ACFDD}"/>
                </a:ext>
              </a:extLst>
            </p:cNvPr>
            <p:cNvCxnSpPr>
              <a:cxnSpLocks/>
              <a:stCxn id="171" idx="3"/>
              <a:endCxn id="173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04A9D98-8A48-6848-AC3A-88F8C2F5391B}"/>
                </a:ext>
              </a:extLst>
            </p:cNvPr>
            <p:cNvCxnSpPr>
              <a:cxnSpLocks/>
              <a:stCxn id="173" idx="1"/>
              <a:endCxn id="172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36BE637-DE8F-E542-AA71-C750C8420EC9}"/>
                </a:ext>
              </a:extLst>
            </p:cNvPr>
            <p:cNvCxnSpPr>
              <a:cxnSpLocks/>
              <a:stCxn id="170" idx="3"/>
              <a:endCxn id="173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lgDash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00A5FF9-7D0D-8848-BCCF-DA0C60F814FD}"/>
                </a:ext>
              </a:extLst>
            </p:cNvPr>
            <p:cNvCxnSpPr>
              <a:cxnSpLocks/>
              <a:stCxn id="171" idx="3"/>
              <a:endCxn id="174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D41F366-DA6C-8641-AEF9-71624538E682}"/>
                </a:ext>
              </a:extLst>
            </p:cNvPr>
            <p:cNvCxnSpPr>
              <a:cxnSpLocks/>
              <a:stCxn id="172" idx="3"/>
              <a:endCxn id="180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accent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180" name="Graphic 179" descr="Female Profile">
              <a:extLst>
                <a:ext uri="{FF2B5EF4-FFF2-40B4-BE49-F238E27FC236}">
                  <a16:creationId xmlns:a16="http://schemas.microsoft.com/office/drawing/2014/main" id="{7AF5A559-874D-7C45-89BE-56F13D83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963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WWW’2021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61622"/>
              </p:ext>
            </p:extLst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756620C-46D9-D047-AA83-CE12A3EBF8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038" y="6008280"/>
            <a:ext cx="749027" cy="749027"/>
          </a:xfrm>
          <a:prstGeom prst="rect">
            <a:avLst/>
          </a:prstGeom>
        </p:spPr>
      </p:pic>
      <p:pic>
        <p:nvPicPr>
          <p:cNvPr id="24" name="Picture 2" descr="photo">
            <a:extLst>
              <a:ext uri="{FF2B5EF4-FFF2-40B4-BE49-F238E27FC236}">
                <a16:creationId xmlns:a16="http://schemas.microsoft.com/office/drawing/2014/main" id="{F8EDC52A-B9D0-B541-9A17-41600949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6935" y="6008280"/>
            <a:ext cx="641239" cy="7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Hummingbird">
            <a:extLst>
              <a:ext uri="{FF2B5EF4-FFF2-40B4-BE49-F238E27FC236}">
                <a16:creationId xmlns:a16="http://schemas.microsoft.com/office/drawing/2014/main" id="{4F2C154C-9280-CD4B-A315-1AC5EC25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817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DFB9274-91CB-2B43-AB64-321ADE8507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3" y="5900839"/>
            <a:ext cx="204243" cy="2437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754346-E3B3-6A46-8C66-511919367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17" y="5900131"/>
            <a:ext cx="163381" cy="2437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D59B898-5579-F944-BE82-7D8B394F9FDD}"/>
              </a:ext>
            </a:extLst>
          </p:cNvPr>
          <p:cNvSpPr txBox="1"/>
          <p:nvPr/>
        </p:nvSpPr>
        <p:spPr>
          <a:xfrm>
            <a:off x="7850831" y="5746618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1F0FA1-D382-C446-90A4-4CC7973C998A}"/>
              </a:ext>
            </a:extLst>
          </p:cNvPr>
          <p:cNvSpPr txBox="1"/>
          <p:nvPr/>
        </p:nvSpPr>
        <p:spPr>
          <a:xfrm>
            <a:off x="5341675" y="5842040"/>
            <a:ext cx="3317703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Coupled Matrix-Tensor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687FF-BA12-FE46-9DC2-8D0FAF6F9A7D}"/>
              </a:ext>
            </a:extLst>
          </p:cNvPr>
          <p:cNvSpPr txBox="1"/>
          <p:nvPr/>
        </p:nvSpPr>
        <p:spPr>
          <a:xfrm>
            <a:off x="355780" y="2091856"/>
            <a:ext cx="507632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‘Complex’ include any combination:</a:t>
            </a:r>
          </a:p>
          <a:p>
            <a:pPr marL="457200" indent="-457200" algn="l">
              <a:buFontTx/>
              <a:buChar char="-"/>
            </a:pPr>
            <a:r>
              <a:rPr lang="en-US" dirty="0">
                <a:latin typeface="+mn-lt"/>
              </a:rPr>
              <a:t>Edge AND node attributes</a:t>
            </a:r>
          </a:p>
          <a:p>
            <a:pPr marL="457200" indent="-457200" algn="l">
              <a:buFontTx/>
              <a:buChar char="-"/>
            </a:pPr>
            <a:r>
              <a:rPr lang="en-US" dirty="0">
                <a:latin typeface="+mn-lt"/>
              </a:rPr>
              <a:t>Timestamps</a:t>
            </a:r>
          </a:p>
          <a:p>
            <a:pPr marL="457200" indent="-457200" algn="l">
              <a:buFontTx/>
              <a:buChar char="-"/>
            </a:pPr>
            <a:r>
              <a:rPr lang="en-US" dirty="0">
                <a:latin typeface="+mn-lt"/>
              </a:rPr>
              <a:t>Locations</a:t>
            </a:r>
          </a:p>
          <a:p>
            <a:pPr marL="457200" indent="-457200" algn="l">
              <a:buFontTx/>
              <a:buChar char="-"/>
            </a:pPr>
            <a:r>
              <a:rPr lang="en-US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88D98-DB1D-E240-8356-2CBC88C59315}"/>
              </a:ext>
            </a:extLst>
          </p:cNvPr>
          <p:cNvGrpSpPr/>
          <p:nvPr/>
        </p:nvGrpSpPr>
        <p:grpSpPr>
          <a:xfrm>
            <a:off x="5449603" y="2342836"/>
            <a:ext cx="3313567" cy="3400950"/>
            <a:chOff x="5449603" y="2342836"/>
            <a:chExt cx="3313567" cy="340095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628CC47-DC1E-4544-BCAC-F5C0CC93E2D0}"/>
                </a:ext>
              </a:extLst>
            </p:cNvPr>
            <p:cNvGrpSpPr/>
            <p:nvPr/>
          </p:nvGrpSpPr>
          <p:grpSpPr>
            <a:xfrm>
              <a:off x="6640720" y="4090625"/>
              <a:ext cx="2122450" cy="1653161"/>
              <a:chOff x="6640720" y="4090625"/>
              <a:chExt cx="2122450" cy="165316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0EEDD1-4E33-7E4C-98EA-30C1B35F4558}"/>
                  </a:ext>
                </a:extLst>
              </p:cNvPr>
              <p:cNvSpPr/>
              <p:nvPr/>
            </p:nvSpPr>
            <p:spPr bwMode="auto">
              <a:xfrm>
                <a:off x="7648720" y="4192597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201EA15-1519-E344-AFDC-12EB6E63E0BF}"/>
                  </a:ext>
                </a:extLst>
              </p:cNvPr>
              <p:cNvSpPr/>
              <p:nvPr/>
            </p:nvSpPr>
            <p:spPr bwMode="auto">
              <a:xfrm>
                <a:off x="7438886" y="4376704"/>
                <a:ext cx="1106923" cy="117565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6D7F488-D025-624C-9EE4-19D0084128A4}"/>
                  </a:ext>
                </a:extLst>
              </p:cNvPr>
              <p:cNvSpPr/>
              <p:nvPr/>
            </p:nvSpPr>
            <p:spPr bwMode="auto">
              <a:xfrm>
                <a:off x="7261999" y="4525088"/>
                <a:ext cx="1106923" cy="117565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EC2374-4387-C743-B21B-4E73FAA3ECD8}"/>
                  </a:ext>
                </a:extLst>
              </p:cNvPr>
              <p:cNvSpPr txBox="1"/>
              <p:nvPr/>
            </p:nvSpPr>
            <p:spPr>
              <a:xfrm rot="5400000">
                <a:off x="6675041" y="523851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AD5C76-AB38-0D40-A6BE-0669F26548F8}"/>
                  </a:ext>
                </a:extLst>
              </p:cNvPr>
              <p:cNvSpPr txBox="1"/>
              <p:nvPr/>
            </p:nvSpPr>
            <p:spPr>
              <a:xfrm>
                <a:off x="7591931" y="4875926"/>
                <a:ext cx="40748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T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5EDB9C9-912E-7E4B-A1D9-F558DEAA534A}"/>
                  </a:ext>
                </a:extLst>
              </p:cNvPr>
              <p:cNvCxnSpPr/>
              <p:nvPr/>
            </p:nvCxnSpPr>
            <p:spPr bwMode="auto">
              <a:xfrm flipV="1">
                <a:off x="7254472" y="4192597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470AAA8-2C9A-624D-8925-9CD2B8D6F906}"/>
                  </a:ext>
                </a:extLst>
              </p:cNvPr>
              <p:cNvCxnSpPr/>
              <p:nvPr/>
            </p:nvCxnSpPr>
            <p:spPr bwMode="auto">
              <a:xfrm flipV="1">
                <a:off x="8356212" y="4193154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D26FF3-D320-734D-B598-5CD49721B268}"/>
                  </a:ext>
                </a:extLst>
              </p:cNvPr>
              <p:cNvCxnSpPr/>
              <p:nvPr/>
            </p:nvCxnSpPr>
            <p:spPr bwMode="auto">
              <a:xfrm flipV="1">
                <a:off x="8368922" y="5341598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E55922D-50BE-1D4C-8445-8794DD1E7C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40720" y="4364040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F76B126-B4D1-CC41-8761-4B78CCCF7B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47194" y="4220825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B6ABBB8-812B-534F-A9FC-94BDA0EBF3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01467" y="4090625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90" name="Graphic 89" descr="Female Profile">
                <a:extLst>
                  <a:ext uri="{FF2B5EF4-FFF2-40B4-BE49-F238E27FC236}">
                    <a16:creationId xmlns:a16="http://schemas.microsoft.com/office/drawing/2014/main" id="{12D371DE-CF93-7945-AC4F-61DD31C33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1063" y="4540505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91" name="Graphic 90" descr="Male profile">
                <a:extLst>
                  <a:ext uri="{FF2B5EF4-FFF2-40B4-BE49-F238E27FC236}">
                    <a16:creationId xmlns:a16="http://schemas.microsoft.com/office/drawing/2014/main" id="{26FEAB75-A6F4-0D4E-B7E5-A1F9E0BE3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07296" y="4827076"/>
                <a:ext cx="256867" cy="25686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341EF9-C7E1-F549-A23E-7118F2224A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8024" y="2342836"/>
              <a:ext cx="1259812" cy="1104249"/>
              <a:chOff x="5808325" y="1697110"/>
              <a:chExt cx="2888540" cy="2531860"/>
            </a:xfrm>
          </p:grpSpPr>
          <p:pic>
            <p:nvPicPr>
              <p:cNvPr id="118" name="Graphic 117" descr="Male profile">
                <a:extLst>
                  <a:ext uri="{FF2B5EF4-FFF2-40B4-BE49-F238E27FC236}">
                    <a16:creationId xmlns:a16="http://schemas.microsoft.com/office/drawing/2014/main" id="{544B7010-0983-BB49-9AA8-E4932771A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26" name="Graphic 125" descr="Female Profile">
                <a:extLst>
                  <a:ext uri="{FF2B5EF4-FFF2-40B4-BE49-F238E27FC236}">
                    <a16:creationId xmlns:a16="http://schemas.microsoft.com/office/drawing/2014/main" id="{3F11ED81-B4B3-3D4F-8162-53DDC7606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27" name="Graphic 126" descr="Male profile">
                <a:extLst>
                  <a:ext uri="{FF2B5EF4-FFF2-40B4-BE49-F238E27FC236}">
                    <a16:creationId xmlns:a16="http://schemas.microsoft.com/office/drawing/2014/main" id="{2A6131A1-3CE1-AF43-B09B-ECE0BDCF3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28" name="Graphic 127" descr="Male profile">
                <a:extLst>
                  <a:ext uri="{FF2B5EF4-FFF2-40B4-BE49-F238E27FC236}">
                    <a16:creationId xmlns:a16="http://schemas.microsoft.com/office/drawing/2014/main" id="{07923541-423D-BE4F-BDE3-1DCDE847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129" name="Graphic 128" descr="Female Profile">
                <a:extLst>
                  <a:ext uri="{FF2B5EF4-FFF2-40B4-BE49-F238E27FC236}">
                    <a16:creationId xmlns:a16="http://schemas.microsoft.com/office/drawing/2014/main" id="{E1699419-CE93-4B47-97F0-F72C0F642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5FC13D6-ED44-E646-9E45-6BE91720FAC9}"/>
                  </a:ext>
                </a:extLst>
              </p:cNvPr>
              <p:cNvCxnSpPr>
                <a:cxnSpLocks/>
                <a:stCxn id="126" idx="3"/>
                <a:endCxn id="128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83249B5-C114-E34F-A4ED-CB96DBBC87EE}"/>
                  </a:ext>
                </a:extLst>
              </p:cNvPr>
              <p:cNvCxnSpPr>
                <a:cxnSpLocks/>
                <a:stCxn id="128" idx="1"/>
                <a:endCxn id="127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E2D128-A35B-E04C-92EC-44263948C848}"/>
                  </a:ext>
                </a:extLst>
              </p:cNvPr>
              <p:cNvCxnSpPr>
                <a:cxnSpLocks/>
                <a:stCxn id="118" idx="3"/>
                <a:endCxn id="128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C92732B-463B-6246-BDE2-013CAE140DF6}"/>
                  </a:ext>
                </a:extLst>
              </p:cNvPr>
              <p:cNvCxnSpPr>
                <a:cxnSpLocks/>
                <a:stCxn id="126" idx="3"/>
                <a:endCxn id="129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7BB0D64-4590-A143-AE67-732909C08A45}"/>
                  </a:ext>
                </a:extLst>
              </p:cNvPr>
              <p:cNvCxnSpPr>
                <a:cxnSpLocks/>
                <a:stCxn id="127" idx="3"/>
                <a:endCxn id="135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135" name="Graphic 134" descr="Female Profile">
                <a:extLst>
                  <a:ext uri="{FF2B5EF4-FFF2-40B4-BE49-F238E27FC236}">
                    <a16:creationId xmlns:a16="http://schemas.microsoft.com/office/drawing/2014/main" id="{53EA6712-B9F2-844F-BA59-8D881BA36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ADE67D2-3731-1C42-834C-5262529D26E4}"/>
                </a:ext>
              </a:extLst>
            </p:cNvPr>
            <p:cNvGrpSpPr/>
            <p:nvPr/>
          </p:nvGrpSpPr>
          <p:grpSpPr>
            <a:xfrm>
              <a:off x="6500913" y="2366952"/>
              <a:ext cx="528377" cy="1058702"/>
              <a:chOff x="3377401" y="2597717"/>
              <a:chExt cx="528377" cy="105870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3673240-269C-9441-B24D-9A50D9FAB2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83488" y="2597717"/>
                <a:ext cx="168378" cy="167013"/>
                <a:chOff x="3811979" y="4990918"/>
                <a:chExt cx="241078" cy="239123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A5A536C-47A6-5946-BBC9-1BBED37329AC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7FCD38F-8C5C-C14A-BA30-294B139B5B08}"/>
                    </a:ext>
                  </a:extLst>
                </p:cNvPr>
                <p:cNvCxnSpPr>
                  <a:stCxn id="148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ECE898ED-2D4A-5D47-A60B-82C815E947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87271" y="3005526"/>
                <a:ext cx="104394" cy="177957"/>
                <a:chOff x="5555931" y="4930158"/>
                <a:chExt cx="159092" cy="271197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5EC3FAD8-9A3E-504B-B19D-F7B47A038B55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724CB9F-B439-C14A-8770-8015E4A8DCAF}"/>
                    </a:ext>
                  </a:extLst>
                </p:cNvPr>
                <p:cNvCxnSpPr>
                  <a:stCxn id="145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44DDDB81-0E22-3E47-AB72-467264167D2A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7418057-0AA8-F34C-8B1D-7B116707DCC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37400" y="3489406"/>
                <a:ext cx="168378" cy="167013"/>
                <a:chOff x="3811979" y="4990918"/>
                <a:chExt cx="241078" cy="239123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FB1BFD66-C12C-9A40-99F0-CF98913F0506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9A0F7B16-7F16-514C-A7B4-29E795636EB5}"/>
                    </a:ext>
                  </a:extLst>
                </p:cNvPr>
                <p:cNvCxnSpPr>
                  <a:stCxn id="143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0C375979-7041-D44F-B01D-D85BF47A3A55}"/>
                  </a:ext>
                </a:extLst>
              </p:cNvPr>
              <p:cNvSpPr/>
              <p:nvPr/>
            </p:nvSpPr>
            <p:spPr bwMode="auto">
              <a:xfrm>
                <a:off x="3434543" y="2675354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D10E3D4-4E50-6543-AEF9-CBCCE5851FC8}"/>
                  </a:ext>
                </a:extLst>
              </p:cNvPr>
              <p:cNvSpPr/>
              <p:nvPr/>
            </p:nvSpPr>
            <p:spPr bwMode="auto">
              <a:xfrm>
                <a:off x="3377401" y="3005526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4DB9E65-7C6E-4B4B-859B-6DA74BF17950}"/>
                  </a:ext>
                </a:extLst>
              </p:cNvPr>
              <p:cNvSpPr/>
              <p:nvPr/>
            </p:nvSpPr>
            <p:spPr bwMode="auto">
              <a:xfrm>
                <a:off x="3508698" y="3558674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C2D12D2-40A2-5B47-8475-64AA6C31D436}"/>
                </a:ext>
              </a:extLst>
            </p:cNvPr>
            <p:cNvGrpSpPr/>
            <p:nvPr/>
          </p:nvGrpSpPr>
          <p:grpSpPr>
            <a:xfrm>
              <a:off x="5449603" y="4231752"/>
              <a:ext cx="821470" cy="1476510"/>
              <a:chOff x="3198774" y="4196105"/>
              <a:chExt cx="821470" cy="147651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CF2D982-D1FB-E44C-B85F-4E377FCFDC1D}"/>
                  </a:ext>
                </a:extLst>
              </p:cNvPr>
              <p:cNvSpPr/>
              <p:nvPr/>
            </p:nvSpPr>
            <p:spPr bwMode="auto">
              <a:xfrm>
                <a:off x="3198774" y="4496958"/>
                <a:ext cx="806184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AC9DAD8-DDEF-C84D-974E-94016D24E5D3}"/>
                  </a:ext>
                </a:extLst>
              </p:cNvPr>
              <p:cNvSpPr txBox="1"/>
              <p:nvPr/>
            </p:nvSpPr>
            <p:spPr>
              <a:xfrm>
                <a:off x="3431313" y="4838811"/>
                <a:ext cx="3882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F</a:t>
                </a: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3C5498A-9071-8C48-AC82-DA3C0FC955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1866" y="4196105"/>
                <a:ext cx="168378" cy="167013"/>
                <a:chOff x="3811979" y="4990918"/>
                <a:chExt cx="241078" cy="239123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CDE76CA-1BCD-F54F-BC5E-BFB2025A5C7C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F5E2AAAC-9EE7-6F4E-8E71-2A9C25A3287D}"/>
                    </a:ext>
                  </a:extLst>
                </p:cNvPr>
                <p:cNvCxnSpPr>
                  <a:stCxn id="160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CD7DDE58-2FD1-A240-BE06-5F5EA45734E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820" y="4262253"/>
                <a:ext cx="104394" cy="177957"/>
                <a:chOff x="5555931" y="4930158"/>
                <a:chExt cx="159092" cy="271197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3FAE900-265B-7944-8DB1-84798BC1D15C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B7B5D95-7791-8E40-9399-126AAA9851B1}"/>
                    </a:ext>
                  </a:extLst>
                </p:cNvPr>
                <p:cNvCxnSpPr>
                  <a:stCxn id="157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27A98BE-7B67-F840-A422-F7DBE6BFE2B6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E9EF322-03BF-4342-A089-E5896F519097}"/>
                  </a:ext>
                </a:extLst>
              </p:cNvPr>
              <p:cNvSpPr/>
              <p:nvPr/>
            </p:nvSpPr>
            <p:spPr bwMode="auto">
              <a:xfrm>
                <a:off x="3446868" y="4256562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508BBA1-B008-6142-9F61-5240AF94077C}"/>
                  </a:ext>
                </a:extLst>
              </p:cNvPr>
              <p:cNvSpPr/>
              <p:nvPr/>
            </p:nvSpPr>
            <p:spPr bwMode="auto">
              <a:xfrm>
                <a:off x="3198774" y="4256562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8826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5678FF-6D09-3F40-83A1-0779677DC952}"/>
              </a:ext>
            </a:extLst>
          </p:cNvPr>
          <p:cNvCxnSpPr>
            <a:cxnSpLocks/>
          </p:cNvCxnSpPr>
          <p:nvPr/>
        </p:nvCxnSpPr>
        <p:spPr bwMode="auto">
          <a:xfrm>
            <a:off x="4628815" y="1414914"/>
            <a:ext cx="0" cy="46071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3AD01-29B5-9D4D-B3AC-7C97A4742AE8}"/>
              </a:ext>
            </a:extLst>
          </p:cNvPr>
          <p:cNvSpPr txBox="1"/>
          <p:nvPr/>
        </p:nvSpPr>
        <p:spPr>
          <a:xfrm>
            <a:off x="1349067" y="1272194"/>
            <a:ext cx="2115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PART 1</a:t>
            </a:r>
          </a:p>
          <a:p>
            <a:r>
              <a:rPr lang="en-US" sz="2000" dirty="0">
                <a:latin typeface="+mn-lt"/>
              </a:rPr>
              <a:t>Plain graphs</a:t>
            </a:r>
            <a:endParaRPr lang="en-US" sz="3600" dirty="0">
              <a:latin typeface="+mn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47987C-5B61-6946-B11D-208E32F4E57C}"/>
              </a:ext>
            </a:extLst>
          </p:cNvPr>
          <p:cNvSpPr txBox="1"/>
          <p:nvPr/>
        </p:nvSpPr>
        <p:spPr>
          <a:xfrm>
            <a:off x="5915740" y="1251812"/>
            <a:ext cx="21159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PART 2</a:t>
            </a:r>
          </a:p>
          <a:p>
            <a:r>
              <a:rPr lang="en-US" sz="2000" dirty="0">
                <a:latin typeface="+mn-lt"/>
              </a:rPr>
              <a:t>Complex graphs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97B26E-CAFC-7A46-B002-5A319B47E2B9}"/>
              </a:ext>
            </a:extLst>
          </p:cNvPr>
          <p:cNvGrpSpPr/>
          <p:nvPr/>
        </p:nvGrpSpPr>
        <p:grpSpPr>
          <a:xfrm>
            <a:off x="1170122" y="2546857"/>
            <a:ext cx="1791899" cy="3206293"/>
            <a:chOff x="274564" y="2513153"/>
            <a:chExt cx="1791899" cy="3206293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12B00DF-06B6-A544-A327-7E9BAEA0FF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651" y="2513153"/>
              <a:ext cx="1259812" cy="1104249"/>
              <a:chOff x="5808325" y="1697110"/>
              <a:chExt cx="2888540" cy="2531860"/>
            </a:xfrm>
          </p:grpSpPr>
          <p:pic>
            <p:nvPicPr>
              <p:cNvPr id="199" name="Graphic 198" descr="Male profile">
                <a:extLst>
                  <a:ext uri="{FF2B5EF4-FFF2-40B4-BE49-F238E27FC236}">
                    <a16:creationId xmlns:a16="http://schemas.microsoft.com/office/drawing/2014/main" id="{F282C3DF-E228-2748-94C8-291629EFA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0" name="Graphic 199" descr="Female Profile">
                <a:extLst>
                  <a:ext uri="{FF2B5EF4-FFF2-40B4-BE49-F238E27FC236}">
                    <a16:creationId xmlns:a16="http://schemas.microsoft.com/office/drawing/2014/main" id="{F9E09FC1-59D5-1541-9CF7-DA03911DE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1" name="Graphic 200" descr="Male profile">
                <a:extLst>
                  <a:ext uri="{FF2B5EF4-FFF2-40B4-BE49-F238E27FC236}">
                    <a16:creationId xmlns:a16="http://schemas.microsoft.com/office/drawing/2014/main" id="{029FADD7-98B6-E34C-8EF4-A43473050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2" name="Graphic 201" descr="Male profile">
                <a:extLst>
                  <a:ext uri="{FF2B5EF4-FFF2-40B4-BE49-F238E27FC236}">
                    <a16:creationId xmlns:a16="http://schemas.microsoft.com/office/drawing/2014/main" id="{D1666CF3-F36B-5046-A537-AE5C9FE84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3" name="Graphic 202" descr="Female Profile">
                <a:extLst>
                  <a:ext uri="{FF2B5EF4-FFF2-40B4-BE49-F238E27FC236}">
                    <a16:creationId xmlns:a16="http://schemas.microsoft.com/office/drawing/2014/main" id="{85A94B76-6E4D-7542-8A84-F0B24B25F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4BE22DD-58E4-3C4A-A760-7D3E2714C73E}"/>
                  </a:ext>
                </a:extLst>
              </p:cNvPr>
              <p:cNvCxnSpPr>
                <a:cxnSpLocks/>
                <a:stCxn id="200" idx="3"/>
                <a:endCxn id="202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87234C8-42A9-D842-8D9C-8A41AC815094}"/>
                  </a:ext>
                </a:extLst>
              </p:cNvPr>
              <p:cNvCxnSpPr>
                <a:cxnSpLocks/>
                <a:stCxn id="202" idx="1"/>
                <a:endCxn id="201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DE84E96-855E-A94F-B2E2-07762C9252F0}"/>
                  </a:ext>
                </a:extLst>
              </p:cNvPr>
              <p:cNvCxnSpPr>
                <a:cxnSpLocks/>
                <a:stCxn id="199" idx="3"/>
                <a:endCxn id="202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FD6D6AC5-2983-8348-8004-C13C7E33ECB9}"/>
                  </a:ext>
                </a:extLst>
              </p:cNvPr>
              <p:cNvCxnSpPr>
                <a:cxnSpLocks/>
                <a:stCxn id="200" idx="3"/>
                <a:endCxn id="203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8627EDE-AE3C-2E49-B8DE-F5375CD49A85}"/>
                  </a:ext>
                </a:extLst>
              </p:cNvPr>
              <p:cNvCxnSpPr>
                <a:cxnSpLocks/>
                <a:stCxn id="201" idx="3"/>
                <a:endCxn id="209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209" name="Graphic 208" descr="Female Profile">
                <a:extLst>
                  <a:ext uri="{FF2B5EF4-FFF2-40B4-BE49-F238E27FC236}">
                    <a16:creationId xmlns:a16="http://schemas.microsoft.com/office/drawing/2014/main" id="{1990379A-6D19-1C41-ACE8-65416325F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64A647-4221-5A4D-80FE-B6B64AF28ACC}"/>
                </a:ext>
              </a:extLst>
            </p:cNvPr>
            <p:cNvGrpSpPr/>
            <p:nvPr/>
          </p:nvGrpSpPr>
          <p:grpSpPr>
            <a:xfrm>
              <a:off x="274564" y="3986079"/>
              <a:ext cx="1681057" cy="1733367"/>
              <a:chOff x="274564" y="3986079"/>
              <a:chExt cx="1681057" cy="173336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B44CC71-3DB8-8D41-8DAF-B728679E768E}"/>
                  </a:ext>
                </a:extLst>
              </p:cNvPr>
              <p:cNvGrpSpPr/>
              <p:nvPr/>
            </p:nvGrpSpPr>
            <p:grpSpPr>
              <a:xfrm>
                <a:off x="274564" y="3986079"/>
                <a:ext cx="1681057" cy="1733367"/>
                <a:chOff x="274564" y="3986079"/>
                <a:chExt cx="1681057" cy="1733367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3E75629-723A-8E48-A10D-205DA36DCF5D}"/>
                    </a:ext>
                  </a:extLst>
                </p:cNvPr>
                <p:cNvSpPr/>
                <p:nvPr/>
              </p:nvSpPr>
              <p:spPr bwMode="auto">
                <a:xfrm>
                  <a:off x="848698" y="4500748"/>
                  <a:ext cx="1106923" cy="117565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69B9366-3EB2-0A4E-A9C2-E3A1AFF37AEE}"/>
                    </a:ext>
                  </a:extLst>
                </p:cNvPr>
                <p:cNvSpPr txBox="1"/>
                <p:nvPr/>
              </p:nvSpPr>
              <p:spPr>
                <a:xfrm rot="5400000">
                  <a:off x="261740" y="5214179"/>
                  <a:ext cx="51809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541D305-D311-DC4E-A1E8-E3691B21AB47}"/>
                    </a:ext>
                  </a:extLst>
                </p:cNvPr>
                <p:cNvSpPr txBox="1"/>
                <p:nvPr/>
              </p:nvSpPr>
              <p:spPr>
                <a:xfrm>
                  <a:off x="1437530" y="3986079"/>
                  <a:ext cx="51809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ABA2FDF-B96D-1D4A-BC62-9A97846AF04F}"/>
                    </a:ext>
                  </a:extLst>
                </p:cNvPr>
                <p:cNvSpPr txBox="1"/>
                <p:nvPr/>
              </p:nvSpPr>
              <p:spPr>
                <a:xfrm>
                  <a:off x="1169814" y="4851586"/>
                  <a:ext cx="425116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+mn-lt"/>
                    </a:rPr>
                    <a:t>A</a:t>
                  </a:r>
                </a:p>
              </p:txBody>
            </p:sp>
          </p:grpSp>
          <p:pic>
            <p:nvPicPr>
              <p:cNvPr id="191" name="Graphic 190" descr="Female Profile">
                <a:extLst>
                  <a:ext uri="{FF2B5EF4-FFF2-40B4-BE49-F238E27FC236}">
                    <a16:creationId xmlns:a16="http://schemas.microsoft.com/office/drawing/2014/main" id="{78A70B88-B401-CD4C-997F-59EBB8CB9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5455" y="4136193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92" name="Graphic 191" descr="Male profile">
                <a:extLst>
                  <a:ext uri="{FF2B5EF4-FFF2-40B4-BE49-F238E27FC236}">
                    <a16:creationId xmlns:a16="http://schemas.microsoft.com/office/drawing/2014/main" id="{6F5457C3-E8C2-914D-979B-3D3E0C82B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93719" y="4136192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93" name="Graphic 192" descr="Female Profile">
                <a:extLst>
                  <a:ext uri="{FF2B5EF4-FFF2-40B4-BE49-F238E27FC236}">
                    <a16:creationId xmlns:a16="http://schemas.microsoft.com/office/drawing/2014/main" id="{794A766A-63CD-8F48-8B04-142828238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6401" y="4479517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94" name="Graphic 193" descr="Male profile">
                <a:extLst>
                  <a:ext uri="{FF2B5EF4-FFF2-40B4-BE49-F238E27FC236}">
                    <a16:creationId xmlns:a16="http://schemas.microsoft.com/office/drawing/2014/main" id="{483D05D2-4028-174E-BDA1-EBF38C2CA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2634" y="4766088"/>
                <a:ext cx="256867" cy="256867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4C45784-8A12-1246-86D8-64B0E8361193}"/>
              </a:ext>
            </a:extLst>
          </p:cNvPr>
          <p:cNvGrpSpPr/>
          <p:nvPr/>
        </p:nvGrpSpPr>
        <p:grpSpPr>
          <a:xfrm>
            <a:off x="5247259" y="2469421"/>
            <a:ext cx="3313567" cy="3400950"/>
            <a:chOff x="5449603" y="2342836"/>
            <a:chExt cx="3313567" cy="3400950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5ED4CDA-0B86-8845-968A-2B5A62CB9A56}"/>
                </a:ext>
              </a:extLst>
            </p:cNvPr>
            <p:cNvGrpSpPr/>
            <p:nvPr/>
          </p:nvGrpSpPr>
          <p:grpSpPr>
            <a:xfrm>
              <a:off x="6640720" y="4090625"/>
              <a:ext cx="2122450" cy="1653161"/>
              <a:chOff x="6640720" y="4090625"/>
              <a:chExt cx="2122450" cy="1653161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E88B030-CFF3-9143-9372-FC6245A179A7}"/>
                  </a:ext>
                </a:extLst>
              </p:cNvPr>
              <p:cNvSpPr/>
              <p:nvPr/>
            </p:nvSpPr>
            <p:spPr bwMode="auto">
              <a:xfrm>
                <a:off x="7648720" y="4192597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BFDFE0FA-F6E8-A147-9262-6C261BB421FB}"/>
                  </a:ext>
                </a:extLst>
              </p:cNvPr>
              <p:cNvSpPr/>
              <p:nvPr/>
            </p:nvSpPr>
            <p:spPr bwMode="auto">
              <a:xfrm>
                <a:off x="7438886" y="4376704"/>
                <a:ext cx="1106923" cy="117565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9087FDA-B1AC-AF4F-84FF-0A265AA9FD76}"/>
                  </a:ext>
                </a:extLst>
              </p:cNvPr>
              <p:cNvSpPr/>
              <p:nvPr/>
            </p:nvSpPr>
            <p:spPr bwMode="auto">
              <a:xfrm>
                <a:off x="7261999" y="4525088"/>
                <a:ext cx="1106923" cy="117565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0901B3C-E338-514B-80B6-9AADE63D03DE}"/>
                  </a:ext>
                </a:extLst>
              </p:cNvPr>
              <p:cNvSpPr txBox="1"/>
              <p:nvPr/>
            </p:nvSpPr>
            <p:spPr>
              <a:xfrm rot="5400000">
                <a:off x="6675041" y="523851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3268ED6-382E-A74D-8BD1-BB9BE3735EA1}"/>
                  </a:ext>
                </a:extLst>
              </p:cNvPr>
              <p:cNvSpPr txBox="1"/>
              <p:nvPr/>
            </p:nvSpPr>
            <p:spPr>
              <a:xfrm>
                <a:off x="7591931" y="4875926"/>
                <a:ext cx="40748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T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F318DB0-9C34-9C49-BC4F-40F38F1DE5FF}"/>
                  </a:ext>
                </a:extLst>
              </p:cNvPr>
              <p:cNvCxnSpPr/>
              <p:nvPr/>
            </p:nvCxnSpPr>
            <p:spPr bwMode="auto">
              <a:xfrm flipV="1">
                <a:off x="7254472" y="4192597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14C6E05-73DF-344C-B864-35846536FEBA}"/>
                  </a:ext>
                </a:extLst>
              </p:cNvPr>
              <p:cNvCxnSpPr/>
              <p:nvPr/>
            </p:nvCxnSpPr>
            <p:spPr bwMode="auto">
              <a:xfrm flipV="1">
                <a:off x="8356212" y="4193154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66E59E9-8000-CD48-B7A5-23030E8C3058}"/>
                  </a:ext>
                </a:extLst>
              </p:cNvPr>
              <p:cNvCxnSpPr/>
              <p:nvPr/>
            </p:nvCxnSpPr>
            <p:spPr bwMode="auto">
              <a:xfrm flipV="1">
                <a:off x="8368922" y="5341598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9C7CC0D4-0B27-384A-BBBC-EE3E1F3A75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40720" y="4364040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15D974D-078C-E64B-9639-6566978E21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47194" y="4220825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88D8A67-7B0D-4540-BFA8-F259EC856E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01467" y="4090625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261" name="Graphic 260" descr="Female Profile">
                <a:extLst>
                  <a:ext uri="{FF2B5EF4-FFF2-40B4-BE49-F238E27FC236}">
                    <a16:creationId xmlns:a16="http://schemas.microsoft.com/office/drawing/2014/main" id="{2FD1D8B8-66AA-6E4B-8214-147F0B19A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01063" y="4540505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262" name="Graphic 261" descr="Male profile">
                <a:extLst>
                  <a:ext uri="{FF2B5EF4-FFF2-40B4-BE49-F238E27FC236}">
                    <a16:creationId xmlns:a16="http://schemas.microsoft.com/office/drawing/2014/main" id="{2E63ED22-0744-724F-80EB-A8630C953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07296" y="4827076"/>
                <a:ext cx="256867" cy="256867"/>
              </a:xfrm>
              <a:prstGeom prst="rect">
                <a:avLst/>
              </a:prstGeom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3644047-C967-2549-A88A-F5A2400D93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8024" y="2342836"/>
              <a:ext cx="1259812" cy="1104249"/>
              <a:chOff x="5808325" y="1697110"/>
              <a:chExt cx="2888540" cy="2531860"/>
            </a:xfrm>
          </p:grpSpPr>
          <p:pic>
            <p:nvPicPr>
              <p:cNvPr id="239" name="Graphic 238" descr="Male profile">
                <a:extLst>
                  <a:ext uri="{FF2B5EF4-FFF2-40B4-BE49-F238E27FC236}">
                    <a16:creationId xmlns:a16="http://schemas.microsoft.com/office/drawing/2014/main" id="{000A3612-AAED-4C4D-8B5D-207796675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0" name="Graphic 239" descr="Female Profile">
                <a:extLst>
                  <a:ext uri="{FF2B5EF4-FFF2-40B4-BE49-F238E27FC236}">
                    <a16:creationId xmlns:a16="http://schemas.microsoft.com/office/drawing/2014/main" id="{9D180EDC-F9DA-DE41-B4A1-5DD1312E8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1" name="Graphic 240" descr="Male profile">
                <a:extLst>
                  <a:ext uri="{FF2B5EF4-FFF2-40B4-BE49-F238E27FC236}">
                    <a16:creationId xmlns:a16="http://schemas.microsoft.com/office/drawing/2014/main" id="{DC77647E-5965-0749-9FD7-965139CC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2" name="Graphic 241" descr="Male profile">
                <a:extLst>
                  <a:ext uri="{FF2B5EF4-FFF2-40B4-BE49-F238E27FC236}">
                    <a16:creationId xmlns:a16="http://schemas.microsoft.com/office/drawing/2014/main" id="{ACAA9ACC-849D-C547-A399-02E835985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3" name="Graphic 242" descr="Female Profile">
                <a:extLst>
                  <a:ext uri="{FF2B5EF4-FFF2-40B4-BE49-F238E27FC236}">
                    <a16:creationId xmlns:a16="http://schemas.microsoft.com/office/drawing/2014/main" id="{66A3CC97-6ED7-194F-886F-909AFEE28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4E5D449-4679-B547-8A63-9471214EAC26}"/>
                  </a:ext>
                </a:extLst>
              </p:cNvPr>
              <p:cNvCxnSpPr>
                <a:cxnSpLocks/>
                <a:stCxn id="240" idx="3"/>
                <a:endCxn id="242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8AC101-9AC9-2441-A67F-4CB25B7B0468}"/>
                  </a:ext>
                </a:extLst>
              </p:cNvPr>
              <p:cNvCxnSpPr>
                <a:cxnSpLocks/>
                <a:stCxn id="242" idx="1"/>
                <a:endCxn id="241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6449374-5148-4B4A-91F3-8C2D0CF088C1}"/>
                  </a:ext>
                </a:extLst>
              </p:cNvPr>
              <p:cNvCxnSpPr>
                <a:cxnSpLocks/>
                <a:stCxn id="239" idx="3"/>
                <a:endCxn id="242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81E21CB-1F27-974E-B52E-88162C1BF671}"/>
                  </a:ext>
                </a:extLst>
              </p:cNvPr>
              <p:cNvCxnSpPr>
                <a:cxnSpLocks/>
                <a:stCxn id="240" idx="3"/>
                <a:endCxn id="243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0161C92-8D1A-0846-913C-059FD5B45C25}"/>
                  </a:ext>
                </a:extLst>
              </p:cNvPr>
              <p:cNvCxnSpPr>
                <a:cxnSpLocks/>
                <a:stCxn id="241" idx="3"/>
                <a:endCxn id="249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249" name="Graphic 248" descr="Female Profile">
                <a:extLst>
                  <a:ext uri="{FF2B5EF4-FFF2-40B4-BE49-F238E27FC236}">
                    <a16:creationId xmlns:a16="http://schemas.microsoft.com/office/drawing/2014/main" id="{B4EBDBB1-45E7-7849-ACB9-65894A308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612E98C-DC34-914A-997C-5D83C2D5E2A5}"/>
                </a:ext>
              </a:extLst>
            </p:cNvPr>
            <p:cNvGrpSpPr/>
            <p:nvPr/>
          </p:nvGrpSpPr>
          <p:grpSpPr>
            <a:xfrm>
              <a:off x="6500913" y="2366952"/>
              <a:ext cx="528377" cy="1058702"/>
              <a:chOff x="3377401" y="2597717"/>
              <a:chExt cx="528377" cy="1058702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82D76A29-D5C1-C44C-9EEC-8CD90DD17B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83488" y="2597717"/>
                <a:ext cx="168378" cy="167013"/>
                <a:chOff x="3811979" y="4990918"/>
                <a:chExt cx="241078" cy="239123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F2DB582-6BD9-AC41-B288-E0A1948D7BB8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69C3AB8-F74D-B94F-ACE9-07B8CE9FA89C}"/>
                    </a:ext>
                  </a:extLst>
                </p:cNvPr>
                <p:cNvCxnSpPr>
                  <a:stCxn id="237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00EA2438-FFF0-BF44-B5E2-4BBB530C4C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87271" y="3005526"/>
                <a:ext cx="104394" cy="177957"/>
                <a:chOff x="5555931" y="4930158"/>
                <a:chExt cx="159092" cy="271197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8379ECD-C232-E34B-800E-74323D57E6DC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5D15914-0CF0-A849-BEE9-3DFB879A4CCC}"/>
                    </a:ext>
                  </a:extLst>
                </p:cNvPr>
                <p:cNvCxnSpPr>
                  <a:stCxn id="234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20877FE-14C9-2D46-872F-303EC319600B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3E29102-52BE-1E46-B04D-06CBD7E97F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37400" y="3489406"/>
                <a:ext cx="168378" cy="167013"/>
                <a:chOff x="3811979" y="4990918"/>
                <a:chExt cx="241078" cy="239123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A6D8390B-1AE8-A349-BC11-72E64D3977AD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A862C89-6112-3D40-B1A6-286457C1A283}"/>
                    </a:ext>
                  </a:extLst>
                </p:cNvPr>
                <p:cNvCxnSpPr>
                  <a:stCxn id="232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86B3BAD-55F0-0448-A166-4B1FD70A784E}"/>
                  </a:ext>
                </a:extLst>
              </p:cNvPr>
              <p:cNvSpPr/>
              <p:nvPr/>
            </p:nvSpPr>
            <p:spPr bwMode="auto">
              <a:xfrm>
                <a:off x="3434543" y="2675354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F06EBAE7-EEEF-0549-AA06-9AAA6E8646C4}"/>
                  </a:ext>
                </a:extLst>
              </p:cNvPr>
              <p:cNvSpPr/>
              <p:nvPr/>
            </p:nvSpPr>
            <p:spPr bwMode="auto">
              <a:xfrm>
                <a:off x="3377401" y="3005526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2426863-089A-5E48-86CF-9D639537D7B2}"/>
                  </a:ext>
                </a:extLst>
              </p:cNvPr>
              <p:cNvSpPr/>
              <p:nvPr/>
            </p:nvSpPr>
            <p:spPr bwMode="auto">
              <a:xfrm>
                <a:off x="3508698" y="3558674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C138DF8-0C61-E049-82E8-735A417B71BE}"/>
                </a:ext>
              </a:extLst>
            </p:cNvPr>
            <p:cNvGrpSpPr/>
            <p:nvPr/>
          </p:nvGrpSpPr>
          <p:grpSpPr>
            <a:xfrm>
              <a:off x="5449603" y="4231752"/>
              <a:ext cx="821470" cy="1476510"/>
              <a:chOff x="3198774" y="4196105"/>
              <a:chExt cx="821470" cy="14765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41D7EB-6669-AA4B-8BD5-28A7CC68E419}"/>
                  </a:ext>
                </a:extLst>
              </p:cNvPr>
              <p:cNvSpPr/>
              <p:nvPr/>
            </p:nvSpPr>
            <p:spPr bwMode="auto">
              <a:xfrm>
                <a:off x="3198774" y="4496958"/>
                <a:ext cx="806184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51B718DA-90E4-CA4B-B713-606FD45E7FCA}"/>
                  </a:ext>
                </a:extLst>
              </p:cNvPr>
              <p:cNvSpPr txBox="1"/>
              <p:nvPr/>
            </p:nvSpPr>
            <p:spPr>
              <a:xfrm>
                <a:off x="3431313" y="4838811"/>
                <a:ext cx="3882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F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2BD63C2-C35B-A34F-8C70-3A070BD41E1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1866" y="4196105"/>
                <a:ext cx="168378" cy="167013"/>
                <a:chOff x="3811979" y="4990918"/>
                <a:chExt cx="241078" cy="239123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BD0BDB6-AE22-A04A-9B6E-6706673B6E9A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3E122D07-0F2A-DA47-86ED-6421B2609095}"/>
                    </a:ext>
                  </a:extLst>
                </p:cNvPr>
                <p:cNvCxnSpPr>
                  <a:stCxn id="224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3E18E7AD-64E0-F945-8499-CEFB1A4476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820" y="4262253"/>
                <a:ext cx="104394" cy="177957"/>
                <a:chOff x="5555931" y="4930158"/>
                <a:chExt cx="159092" cy="271197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D05D4E3-9986-9D49-896B-C7163BC049EB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96C150B1-AF18-F544-AA4C-05076DE09AAB}"/>
                    </a:ext>
                  </a:extLst>
                </p:cNvPr>
                <p:cNvCxnSpPr>
                  <a:stCxn id="221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25775464-7CC0-9C47-A6C0-D0C9BC90B71E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7E932E9-7B69-0643-AA3F-B2B4E2628622}"/>
                  </a:ext>
                </a:extLst>
              </p:cNvPr>
              <p:cNvSpPr/>
              <p:nvPr/>
            </p:nvSpPr>
            <p:spPr bwMode="auto">
              <a:xfrm>
                <a:off x="3446868" y="4256562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6B21213-580E-1345-A037-9ACAF027D9E4}"/>
                  </a:ext>
                </a:extLst>
              </p:cNvPr>
              <p:cNvSpPr/>
              <p:nvPr/>
            </p:nvSpPr>
            <p:spPr bwMode="auto">
              <a:xfrm>
                <a:off x="3198774" y="4256562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9739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6DD-A242-E743-A8BC-5F925FCB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E19-CB93-E849-9008-A595462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A8FA-0417-3F4A-B5DD-CE9FE93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11-2B6F-E242-9970-96EAC63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5678FF-6D09-3F40-83A1-0779677DC952}"/>
              </a:ext>
            </a:extLst>
          </p:cNvPr>
          <p:cNvCxnSpPr>
            <a:cxnSpLocks/>
          </p:cNvCxnSpPr>
          <p:nvPr/>
        </p:nvCxnSpPr>
        <p:spPr bwMode="auto">
          <a:xfrm>
            <a:off x="4628815" y="1414914"/>
            <a:ext cx="0" cy="46071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3AD01-29B5-9D4D-B3AC-7C97A4742AE8}"/>
              </a:ext>
            </a:extLst>
          </p:cNvPr>
          <p:cNvSpPr txBox="1"/>
          <p:nvPr/>
        </p:nvSpPr>
        <p:spPr>
          <a:xfrm>
            <a:off x="1349067" y="1272194"/>
            <a:ext cx="2115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PART 1</a:t>
            </a:r>
          </a:p>
          <a:p>
            <a:r>
              <a:rPr lang="en-US" sz="2000" dirty="0">
                <a:latin typeface="+mn-lt"/>
              </a:rPr>
              <a:t>Plain graphs</a:t>
            </a:r>
            <a:endParaRPr lang="en-US" sz="3600" dirty="0">
              <a:latin typeface="+mn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47987C-5B61-6946-B11D-208E32F4E57C}"/>
              </a:ext>
            </a:extLst>
          </p:cNvPr>
          <p:cNvSpPr txBox="1"/>
          <p:nvPr/>
        </p:nvSpPr>
        <p:spPr>
          <a:xfrm>
            <a:off x="5915740" y="1251812"/>
            <a:ext cx="21159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PART 2</a:t>
            </a:r>
          </a:p>
          <a:p>
            <a:r>
              <a:rPr lang="en-US" sz="2000" dirty="0">
                <a:latin typeface="+mn-lt"/>
              </a:rPr>
              <a:t>Complex graphs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97B26E-CAFC-7A46-B002-5A319B47E2B9}"/>
              </a:ext>
            </a:extLst>
          </p:cNvPr>
          <p:cNvGrpSpPr/>
          <p:nvPr/>
        </p:nvGrpSpPr>
        <p:grpSpPr>
          <a:xfrm>
            <a:off x="1170122" y="2546857"/>
            <a:ext cx="1791899" cy="3206293"/>
            <a:chOff x="274564" y="2513153"/>
            <a:chExt cx="1791899" cy="3206293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12B00DF-06B6-A544-A327-7E9BAEA0FF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651" y="2513153"/>
              <a:ext cx="1259812" cy="1104249"/>
              <a:chOff x="5808325" y="1697110"/>
              <a:chExt cx="2888540" cy="2531860"/>
            </a:xfrm>
          </p:grpSpPr>
          <p:pic>
            <p:nvPicPr>
              <p:cNvPr id="199" name="Graphic 198" descr="Male profile">
                <a:extLst>
                  <a:ext uri="{FF2B5EF4-FFF2-40B4-BE49-F238E27FC236}">
                    <a16:creationId xmlns:a16="http://schemas.microsoft.com/office/drawing/2014/main" id="{F282C3DF-E228-2748-94C8-291629EFA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0" name="Graphic 199" descr="Female Profile">
                <a:extLst>
                  <a:ext uri="{FF2B5EF4-FFF2-40B4-BE49-F238E27FC236}">
                    <a16:creationId xmlns:a16="http://schemas.microsoft.com/office/drawing/2014/main" id="{F9E09FC1-59D5-1541-9CF7-DA03911DE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1" name="Graphic 200" descr="Male profile">
                <a:extLst>
                  <a:ext uri="{FF2B5EF4-FFF2-40B4-BE49-F238E27FC236}">
                    <a16:creationId xmlns:a16="http://schemas.microsoft.com/office/drawing/2014/main" id="{029FADD7-98B6-E34C-8EF4-A43473050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2" name="Graphic 201" descr="Male profile">
                <a:extLst>
                  <a:ext uri="{FF2B5EF4-FFF2-40B4-BE49-F238E27FC236}">
                    <a16:creationId xmlns:a16="http://schemas.microsoft.com/office/drawing/2014/main" id="{D1666CF3-F36B-5046-A537-AE5C9FE84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03" name="Graphic 202" descr="Female Profile">
                <a:extLst>
                  <a:ext uri="{FF2B5EF4-FFF2-40B4-BE49-F238E27FC236}">
                    <a16:creationId xmlns:a16="http://schemas.microsoft.com/office/drawing/2014/main" id="{85A94B76-6E4D-7542-8A84-F0B24B25F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4BE22DD-58E4-3C4A-A760-7D3E2714C73E}"/>
                  </a:ext>
                </a:extLst>
              </p:cNvPr>
              <p:cNvCxnSpPr>
                <a:cxnSpLocks/>
                <a:stCxn id="200" idx="3"/>
                <a:endCxn id="202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87234C8-42A9-D842-8D9C-8A41AC815094}"/>
                  </a:ext>
                </a:extLst>
              </p:cNvPr>
              <p:cNvCxnSpPr>
                <a:cxnSpLocks/>
                <a:stCxn id="202" idx="1"/>
                <a:endCxn id="201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DE84E96-855E-A94F-B2E2-07762C9252F0}"/>
                  </a:ext>
                </a:extLst>
              </p:cNvPr>
              <p:cNvCxnSpPr>
                <a:cxnSpLocks/>
                <a:stCxn id="199" idx="3"/>
                <a:endCxn id="202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FD6D6AC5-2983-8348-8004-C13C7E33ECB9}"/>
                  </a:ext>
                </a:extLst>
              </p:cNvPr>
              <p:cNvCxnSpPr>
                <a:cxnSpLocks/>
                <a:stCxn id="200" idx="3"/>
                <a:endCxn id="203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8627EDE-AE3C-2E49-B8DE-F5375CD49A85}"/>
                  </a:ext>
                </a:extLst>
              </p:cNvPr>
              <p:cNvCxnSpPr>
                <a:cxnSpLocks/>
                <a:stCxn id="201" idx="3"/>
                <a:endCxn id="209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209" name="Graphic 208" descr="Female Profile">
                <a:extLst>
                  <a:ext uri="{FF2B5EF4-FFF2-40B4-BE49-F238E27FC236}">
                    <a16:creationId xmlns:a16="http://schemas.microsoft.com/office/drawing/2014/main" id="{1990379A-6D19-1C41-ACE8-65416325F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64A647-4221-5A4D-80FE-B6B64AF28ACC}"/>
                </a:ext>
              </a:extLst>
            </p:cNvPr>
            <p:cNvGrpSpPr/>
            <p:nvPr/>
          </p:nvGrpSpPr>
          <p:grpSpPr>
            <a:xfrm>
              <a:off x="274564" y="3986079"/>
              <a:ext cx="1681057" cy="1733367"/>
              <a:chOff x="274564" y="3986079"/>
              <a:chExt cx="1681057" cy="173336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B44CC71-3DB8-8D41-8DAF-B728679E768E}"/>
                  </a:ext>
                </a:extLst>
              </p:cNvPr>
              <p:cNvGrpSpPr/>
              <p:nvPr/>
            </p:nvGrpSpPr>
            <p:grpSpPr>
              <a:xfrm>
                <a:off x="274564" y="3986079"/>
                <a:ext cx="1681057" cy="1733367"/>
                <a:chOff x="274564" y="3986079"/>
                <a:chExt cx="1681057" cy="1733367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3E75629-723A-8E48-A10D-205DA36DCF5D}"/>
                    </a:ext>
                  </a:extLst>
                </p:cNvPr>
                <p:cNvSpPr/>
                <p:nvPr/>
              </p:nvSpPr>
              <p:spPr bwMode="auto">
                <a:xfrm>
                  <a:off x="848698" y="4500748"/>
                  <a:ext cx="1106923" cy="1175657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69B9366-3EB2-0A4E-A9C2-E3A1AFF37AEE}"/>
                    </a:ext>
                  </a:extLst>
                </p:cNvPr>
                <p:cNvSpPr txBox="1"/>
                <p:nvPr/>
              </p:nvSpPr>
              <p:spPr>
                <a:xfrm rot="5400000">
                  <a:off x="261740" y="5214179"/>
                  <a:ext cx="51809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541D305-D311-DC4E-A1E8-E3691B21AB47}"/>
                    </a:ext>
                  </a:extLst>
                </p:cNvPr>
                <p:cNvSpPr txBox="1"/>
                <p:nvPr/>
              </p:nvSpPr>
              <p:spPr>
                <a:xfrm>
                  <a:off x="1437530" y="3986079"/>
                  <a:ext cx="518091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ABA2FDF-B96D-1D4A-BC62-9A97846AF04F}"/>
                    </a:ext>
                  </a:extLst>
                </p:cNvPr>
                <p:cNvSpPr txBox="1"/>
                <p:nvPr/>
              </p:nvSpPr>
              <p:spPr>
                <a:xfrm>
                  <a:off x="1169814" y="4851586"/>
                  <a:ext cx="425116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+mn-lt"/>
                    </a:rPr>
                    <a:t>A</a:t>
                  </a:r>
                </a:p>
              </p:txBody>
            </p:sp>
          </p:grpSp>
          <p:pic>
            <p:nvPicPr>
              <p:cNvPr id="191" name="Graphic 190" descr="Female Profile">
                <a:extLst>
                  <a:ext uri="{FF2B5EF4-FFF2-40B4-BE49-F238E27FC236}">
                    <a16:creationId xmlns:a16="http://schemas.microsoft.com/office/drawing/2014/main" id="{78A70B88-B401-CD4C-997F-59EBB8CB9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5455" y="4136193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92" name="Graphic 191" descr="Male profile">
                <a:extLst>
                  <a:ext uri="{FF2B5EF4-FFF2-40B4-BE49-F238E27FC236}">
                    <a16:creationId xmlns:a16="http://schemas.microsoft.com/office/drawing/2014/main" id="{6F5457C3-E8C2-914D-979B-3D3E0C82B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93719" y="4136192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93" name="Graphic 192" descr="Female Profile">
                <a:extLst>
                  <a:ext uri="{FF2B5EF4-FFF2-40B4-BE49-F238E27FC236}">
                    <a16:creationId xmlns:a16="http://schemas.microsoft.com/office/drawing/2014/main" id="{794A766A-63CD-8F48-8B04-142828238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6401" y="4479517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194" name="Graphic 193" descr="Male profile">
                <a:extLst>
                  <a:ext uri="{FF2B5EF4-FFF2-40B4-BE49-F238E27FC236}">
                    <a16:creationId xmlns:a16="http://schemas.microsoft.com/office/drawing/2014/main" id="{483D05D2-4028-174E-BDA1-EBF38C2CA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2634" y="4766088"/>
                <a:ext cx="256867" cy="256867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4C45784-8A12-1246-86D8-64B0E8361193}"/>
              </a:ext>
            </a:extLst>
          </p:cNvPr>
          <p:cNvGrpSpPr/>
          <p:nvPr/>
        </p:nvGrpSpPr>
        <p:grpSpPr>
          <a:xfrm>
            <a:off x="5247259" y="2469421"/>
            <a:ext cx="3313567" cy="3400950"/>
            <a:chOff x="5449603" y="2342836"/>
            <a:chExt cx="3313567" cy="3400950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5ED4CDA-0B86-8845-968A-2B5A62CB9A56}"/>
                </a:ext>
              </a:extLst>
            </p:cNvPr>
            <p:cNvGrpSpPr/>
            <p:nvPr/>
          </p:nvGrpSpPr>
          <p:grpSpPr>
            <a:xfrm>
              <a:off x="6640720" y="4090625"/>
              <a:ext cx="2122450" cy="1653161"/>
              <a:chOff x="6640720" y="4090625"/>
              <a:chExt cx="2122450" cy="1653161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E88B030-CFF3-9143-9372-FC6245A179A7}"/>
                  </a:ext>
                </a:extLst>
              </p:cNvPr>
              <p:cNvSpPr/>
              <p:nvPr/>
            </p:nvSpPr>
            <p:spPr bwMode="auto">
              <a:xfrm>
                <a:off x="7648720" y="4192597"/>
                <a:ext cx="1106923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BFDFE0FA-F6E8-A147-9262-6C261BB421FB}"/>
                  </a:ext>
                </a:extLst>
              </p:cNvPr>
              <p:cNvSpPr/>
              <p:nvPr/>
            </p:nvSpPr>
            <p:spPr bwMode="auto">
              <a:xfrm>
                <a:off x="7438886" y="4376704"/>
                <a:ext cx="1106923" cy="117565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9087FDA-B1AC-AF4F-84FF-0A265AA9FD76}"/>
                  </a:ext>
                </a:extLst>
              </p:cNvPr>
              <p:cNvSpPr/>
              <p:nvPr/>
            </p:nvSpPr>
            <p:spPr bwMode="auto">
              <a:xfrm>
                <a:off x="7261999" y="4525088"/>
                <a:ext cx="1106923" cy="117565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0901B3C-E338-514B-80B6-9AADE63D03DE}"/>
                  </a:ext>
                </a:extLst>
              </p:cNvPr>
              <p:cNvSpPr txBox="1"/>
              <p:nvPr/>
            </p:nvSpPr>
            <p:spPr>
              <a:xfrm rot="5400000">
                <a:off x="6675041" y="5238519"/>
                <a:ext cx="5180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3268ED6-382E-A74D-8BD1-BB9BE3735EA1}"/>
                  </a:ext>
                </a:extLst>
              </p:cNvPr>
              <p:cNvSpPr txBox="1"/>
              <p:nvPr/>
            </p:nvSpPr>
            <p:spPr>
              <a:xfrm>
                <a:off x="7591931" y="4875926"/>
                <a:ext cx="40748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T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F318DB0-9C34-9C49-BC4F-40F38F1DE5FF}"/>
                  </a:ext>
                </a:extLst>
              </p:cNvPr>
              <p:cNvCxnSpPr/>
              <p:nvPr/>
            </p:nvCxnSpPr>
            <p:spPr bwMode="auto">
              <a:xfrm flipV="1">
                <a:off x="7254472" y="4192597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14C6E05-73DF-344C-B864-35846536FEBA}"/>
                  </a:ext>
                </a:extLst>
              </p:cNvPr>
              <p:cNvCxnSpPr/>
              <p:nvPr/>
            </p:nvCxnSpPr>
            <p:spPr bwMode="auto">
              <a:xfrm flipV="1">
                <a:off x="8356212" y="4193154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66E59E9-8000-CD48-B7A5-23030E8C3058}"/>
                  </a:ext>
                </a:extLst>
              </p:cNvPr>
              <p:cNvCxnSpPr/>
              <p:nvPr/>
            </p:nvCxnSpPr>
            <p:spPr bwMode="auto">
              <a:xfrm flipV="1">
                <a:off x="8368922" y="5341598"/>
                <a:ext cx="394248" cy="33249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9C7CC0D4-0B27-384A-BBBC-EE3E1F3A75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40720" y="4364040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15D974D-078C-E64B-9639-6566978E21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47194" y="4220825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88D8A67-7B0D-4540-BFA8-F259EC856E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01467" y="4090625"/>
                <a:ext cx="433114" cy="727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261" name="Graphic 260" descr="Female Profile">
                <a:extLst>
                  <a:ext uri="{FF2B5EF4-FFF2-40B4-BE49-F238E27FC236}">
                    <a16:creationId xmlns:a16="http://schemas.microsoft.com/office/drawing/2014/main" id="{2FD1D8B8-66AA-6E4B-8214-147F0B19A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01063" y="4540505"/>
                <a:ext cx="256867" cy="256867"/>
              </a:xfrm>
              <a:prstGeom prst="rect">
                <a:avLst/>
              </a:prstGeom>
            </p:spPr>
          </p:pic>
          <p:pic>
            <p:nvPicPr>
              <p:cNvPr id="262" name="Graphic 261" descr="Male profile">
                <a:extLst>
                  <a:ext uri="{FF2B5EF4-FFF2-40B4-BE49-F238E27FC236}">
                    <a16:creationId xmlns:a16="http://schemas.microsoft.com/office/drawing/2014/main" id="{2E63ED22-0744-724F-80EB-A8630C953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07296" y="4827076"/>
                <a:ext cx="256867" cy="256867"/>
              </a:xfrm>
              <a:prstGeom prst="rect">
                <a:avLst/>
              </a:prstGeom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3644047-C967-2549-A88A-F5A2400D93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8024" y="2342836"/>
              <a:ext cx="1259812" cy="1104249"/>
              <a:chOff x="5808325" y="1697110"/>
              <a:chExt cx="2888540" cy="2531860"/>
            </a:xfrm>
          </p:grpSpPr>
          <p:pic>
            <p:nvPicPr>
              <p:cNvPr id="239" name="Graphic 238" descr="Male profile">
                <a:extLst>
                  <a:ext uri="{FF2B5EF4-FFF2-40B4-BE49-F238E27FC236}">
                    <a16:creationId xmlns:a16="http://schemas.microsoft.com/office/drawing/2014/main" id="{000A3612-AAED-4C4D-8B5D-207796675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0" name="Graphic 239" descr="Female Profile">
                <a:extLst>
                  <a:ext uri="{FF2B5EF4-FFF2-40B4-BE49-F238E27FC236}">
                    <a16:creationId xmlns:a16="http://schemas.microsoft.com/office/drawing/2014/main" id="{9D180EDC-F9DA-DE41-B4A1-5DD1312E8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1" name="Graphic 240" descr="Male profile">
                <a:extLst>
                  <a:ext uri="{FF2B5EF4-FFF2-40B4-BE49-F238E27FC236}">
                    <a16:creationId xmlns:a16="http://schemas.microsoft.com/office/drawing/2014/main" id="{DC77647E-5965-0749-9FD7-965139CC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2" name="Graphic 241" descr="Male profile">
                <a:extLst>
                  <a:ext uri="{FF2B5EF4-FFF2-40B4-BE49-F238E27FC236}">
                    <a16:creationId xmlns:a16="http://schemas.microsoft.com/office/drawing/2014/main" id="{ACAA9ACC-849D-C547-A399-02E835985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243" name="Graphic 242" descr="Female Profile">
                <a:extLst>
                  <a:ext uri="{FF2B5EF4-FFF2-40B4-BE49-F238E27FC236}">
                    <a16:creationId xmlns:a16="http://schemas.microsoft.com/office/drawing/2014/main" id="{66A3CC97-6ED7-194F-886F-909AFEE28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4E5D449-4679-B547-8A63-9471214EAC26}"/>
                  </a:ext>
                </a:extLst>
              </p:cNvPr>
              <p:cNvCxnSpPr>
                <a:cxnSpLocks/>
                <a:stCxn id="240" idx="3"/>
                <a:endCxn id="242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8AC101-9AC9-2441-A67F-4CB25B7B0468}"/>
                  </a:ext>
                </a:extLst>
              </p:cNvPr>
              <p:cNvCxnSpPr>
                <a:cxnSpLocks/>
                <a:stCxn id="242" idx="1"/>
                <a:endCxn id="241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6449374-5148-4B4A-91F3-8C2D0CF088C1}"/>
                  </a:ext>
                </a:extLst>
              </p:cNvPr>
              <p:cNvCxnSpPr>
                <a:cxnSpLocks/>
                <a:stCxn id="239" idx="3"/>
                <a:endCxn id="242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lgDash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81E21CB-1F27-974E-B52E-88162C1BF671}"/>
                  </a:ext>
                </a:extLst>
              </p:cNvPr>
              <p:cNvCxnSpPr>
                <a:cxnSpLocks/>
                <a:stCxn id="240" idx="3"/>
                <a:endCxn id="243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0161C92-8D1A-0846-913C-059FD5B45C25}"/>
                  </a:ext>
                </a:extLst>
              </p:cNvPr>
              <p:cNvCxnSpPr>
                <a:cxnSpLocks/>
                <a:stCxn id="241" idx="3"/>
                <a:endCxn id="249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dbl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249" name="Graphic 248" descr="Female Profile">
                <a:extLst>
                  <a:ext uri="{FF2B5EF4-FFF2-40B4-BE49-F238E27FC236}">
                    <a16:creationId xmlns:a16="http://schemas.microsoft.com/office/drawing/2014/main" id="{B4EBDBB1-45E7-7849-ACB9-65894A308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612E98C-DC34-914A-997C-5D83C2D5E2A5}"/>
                </a:ext>
              </a:extLst>
            </p:cNvPr>
            <p:cNvGrpSpPr/>
            <p:nvPr/>
          </p:nvGrpSpPr>
          <p:grpSpPr>
            <a:xfrm>
              <a:off x="6500913" y="2366952"/>
              <a:ext cx="528377" cy="1058702"/>
              <a:chOff x="3377401" y="2597717"/>
              <a:chExt cx="528377" cy="1058702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82D76A29-D5C1-C44C-9EEC-8CD90DD17B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83488" y="2597717"/>
                <a:ext cx="168378" cy="167013"/>
                <a:chOff x="3811979" y="4990918"/>
                <a:chExt cx="241078" cy="239123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2F2DB582-6BD9-AC41-B288-E0A1948D7BB8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69C3AB8-F74D-B94F-ACE9-07B8CE9FA89C}"/>
                    </a:ext>
                  </a:extLst>
                </p:cNvPr>
                <p:cNvCxnSpPr>
                  <a:stCxn id="237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00EA2438-FFF0-BF44-B5E2-4BBB530C4C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87271" y="3005526"/>
                <a:ext cx="104394" cy="177957"/>
                <a:chOff x="5555931" y="4930158"/>
                <a:chExt cx="159092" cy="271197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8379ECD-C232-E34B-800E-74323D57E6DC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5D15914-0CF0-A849-BEE9-3DFB879A4CCC}"/>
                    </a:ext>
                  </a:extLst>
                </p:cNvPr>
                <p:cNvCxnSpPr>
                  <a:stCxn id="234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20877FE-14C9-2D46-872F-303EC319600B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3E29102-52BE-1E46-B04D-06CBD7E97F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37400" y="3489406"/>
                <a:ext cx="168378" cy="167013"/>
                <a:chOff x="3811979" y="4990918"/>
                <a:chExt cx="241078" cy="239123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A6D8390B-1AE8-A349-BC11-72E64D3977AD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0A862C89-6112-3D40-B1A6-286457C1A283}"/>
                    </a:ext>
                  </a:extLst>
                </p:cNvPr>
                <p:cNvCxnSpPr>
                  <a:stCxn id="232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86B3BAD-55F0-0448-A166-4B1FD70A784E}"/>
                  </a:ext>
                </a:extLst>
              </p:cNvPr>
              <p:cNvSpPr/>
              <p:nvPr/>
            </p:nvSpPr>
            <p:spPr bwMode="auto">
              <a:xfrm>
                <a:off x="3434543" y="2675354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F06EBAE7-EEEF-0549-AA06-9AAA6E8646C4}"/>
                  </a:ext>
                </a:extLst>
              </p:cNvPr>
              <p:cNvSpPr/>
              <p:nvPr/>
            </p:nvSpPr>
            <p:spPr bwMode="auto">
              <a:xfrm>
                <a:off x="3377401" y="3005526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2426863-089A-5E48-86CF-9D639537D7B2}"/>
                  </a:ext>
                </a:extLst>
              </p:cNvPr>
              <p:cNvSpPr/>
              <p:nvPr/>
            </p:nvSpPr>
            <p:spPr bwMode="auto">
              <a:xfrm>
                <a:off x="3508698" y="3558674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C138DF8-0C61-E049-82E8-735A417B71BE}"/>
                </a:ext>
              </a:extLst>
            </p:cNvPr>
            <p:cNvGrpSpPr/>
            <p:nvPr/>
          </p:nvGrpSpPr>
          <p:grpSpPr>
            <a:xfrm>
              <a:off x="5449603" y="4231752"/>
              <a:ext cx="821470" cy="1476510"/>
              <a:chOff x="3198774" y="4196105"/>
              <a:chExt cx="821470" cy="14765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41D7EB-6669-AA4B-8BD5-28A7CC68E419}"/>
                  </a:ext>
                </a:extLst>
              </p:cNvPr>
              <p:cNvSpPr/>
              <p:nvPr/>
            </p:nvSpPr>
            <p:spPr bwMode="auto">
              <a:xfrm>
                <a:off x="3198774" y="4496958"/>
                <a:ext cx="806184" cy="11756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51B718DA-90E4-CA4B-B713-606FD45E7FCA}"/>
                  </a:ext>
                </a:extLst>
              </p:cNvPr>
              <p:cNvSpPr txBox="1"/>
              <p:nvPr/>
            </p:nvSpPr>
            <p:spPr>
              <a:xfrm>
                <a:off x="3431313" y="4838811"/>
                <a:ext cx="3882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F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2BD63C2-C35B-A34F-8C70-3A070BD41E1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1866" y="4196105"/>
                <a:ext cx="168378" cy="167013"/>
                <a:chOff x="3811979" y="4990918"/>
                <a:chExt cx="241078" cy="239123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BD0BDB6-AE22-A04A-9B6E-6706673B6E9A}"/>
                    </a:ext>
                  </a:extLst>
                </p:cNvPr>
                <p:cNvSpPr/>
                <p:nvPr/>
              </p:nvSpPr>
              <p:spPr bwMode="auto">
                <a:xfrm>
                  <a:off x="3811979" y="5095360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3E122D07-0F2A-DA47-86ED-6421B2609095}"/>
                    </a:ext>
                  </a:extLst>
                </p:cNvPr>
                <p:cNvCxnSpPr>
                  <a:stCxn id="224" idx="7"/>
                </p:cNvCxnSpPr>
                <p:nvPr/>
              </p:nvCxnSpPr>
              <p:spPr bwMode="auto">
                <a:xfrm flipV="1">
                  <a:off x="3943750" y="4990918"/>
                  <a:ext cx="109307" cy="1241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3E18E7AD-64E0-F945-8499-CEFB1A4476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820" y="4262253"/>
                <a:ext cx="104394" cy="177957"/>
                <a:chOff x="5555931" y="4930158"/>
                <a:chExt cx="159092" cy="271197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D05D4E3-9986-9D49-896B-C7163BC049EB}"/>
                    </a:ext>
                  </a:extLst>
                </p:cNvPr>
                <p:cNvSpPr/>
                <p:nvPr/>
              </p:nvSpPr>
              <p:spPr bwMode="auto">
                <a:xfrm>
                  <a:off x="5560644" y="4930158"/>
                  <a:ext cx="154379" cy="134681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96C150B1-AF18-F544-AA4C-05076DE09AAB}"/>
                    </a:ext>
                  </a:extLst>
                </p:cNvPr>
                <p:cNvCxnSpPr>
                  <a:stCxn id="221" idx="4"/>
                </p:cNvCxnSpPr>
                <p:nvPr/>
              </p:nvCxnSpPr>
              <p:spPr bwMode="auto">
                <a:xfrm flipH="1">
                  <a:off x="5637833" y="5064839"/>
                  <a:ext cx="1" cy="13651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25775464-7CC0-9C47-A6C0-D0C9BC90B71E}"/>
                    </a:ext>
                  </a:extLst>
                </p:cNvPr>
                <p:cNvCxnSpPr/>
                <p:nvPr/>
              </p:nvCxnSpPr>
              <p:spPr bwMode="auto">
                <a:xfrm>
                  <a:off x="5555931" y="5134422"/>
                  <a:ext cx="154379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</p:cxnSp>
          </p:grp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7E932E9-7B69-0643-AA3F-B2B4E2628622}"/>
                  </a:ext>
                </a:extLst>
              </p:cNvPr>
              <p:cNvSpPr/>
              <p:nvPr/>
            </p:nvSpPr>
            <p:spPr bwMode="auto">
              <a:xfrm>
                <a:off x="3446868" y="4256562"/>
                <a:ext cx="107824" cy="94067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6B21213-580E-1345-A037-9ACAF027D9E4}"/>
                  </a:ext>
                </a:extLst>
              </p:cNvPr>
              <p:cNvSpPr/>
              <p:nvPr/>
            </p:nvSpPr>
            <p:spPr bwMode="auto">
              <a:xfrm>
                <a:off x="3198774" y="4256562"/>
                <a:ext cx="107824" cy="94067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  <a:round/>
                <a:headEnd type="none" w="sm" len="sm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6E592D-73FC-9145-A5D4-A6E92968FCC0}"/>
              </a:ext>
            </a:extLst>
          </p:cNvPr>
          <p:cNvGrpSpPr/>
          <p:nvPr/>
        </p:nvGrpSpPr>
        <p:grpSpPr>
          <a:xfrm>
            <a:off x="1695030" y="2540129"/>
            <a:ext cx="1267320" cy="1110977"/>
            <a:chOff x="799143" y="2513153"/>
            <a:chExt cx="1267320" cy="111097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7BAAEA8-0408-BB46-BC52-DEFCD30209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6651" y="2513153"/>
              <a:ext cx="1259812" cy="1104249"/>
              <a:chOff x="5808325" y="1697110"/>
              <a:chExt cx="2888540" cy="2531860"/>
            </a:xfrm>
          </p:grpSpPr>
          <p:pic>
            <p:nvPicPr>
              <p:cNvPr id="93" name="Graphic 92" descr="Male profile">
                <a:extLst>
                  <a:ext uri="{FF2B5EF4-FFF2-40B4-BE49-F238E27FC236}">
                    <a16:creationId xmlns:a16="http://schemas.microsoft.com/office/drawing/2014/main" id="{39C31C5E-8BA6-2148-B9AF-A78A46AFF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52338" y="1697110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94" name="Graphic 93" descr="Female Profile">
                <a:extLst>
                  <a:ext uri="{FF2B5EF4-FFF2-40B4-BE49-F238E27FC236}">
                    <a16:creationId xmlns:a16="http://schemas.microsoft.com/office/drawing/2014/main" id="{3D02BBF8-A301-334B-91F9-5D19573D4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325" y="2533945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95" name="Graphic 94" descr="Male profile">
                <a:extLst>
                  <a:ext uri="{FF2B5EF4-FFF2-40B4-BE49-F238E27FC236}">
                    <a16:creationId xmlns:a16="http://schemas.microsoft.com/office/drawing/2014/main" id="{0335BE0A-0AA7-1749-9D63-9D2F806C7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2337" y="3640017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96" name="Graphic 95" descr="Male profile">
                <a:extLst>
                  <a:ext uri="{FF2B5EF4-FFF2-40B4-BE49-F238E27FC236}">
                    <a16:creationId xmlns:a16="http://schemas.microsoft.com/office/drawing/2014/main" id="{18827A25-FCF0-EC43-962C-213D38F0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07912" y="2608033"/>
                <a:ext cx="588953" cy="588953"/>
              </a:xfrm>
              <a:prstGeom prst="rect">
                <a:avLst/>
              </a:prstGeom>
            </p:spPr>
          </p:pic>
          <p:pic>
            <p:nvPicPr>
              <p:cNvPr id="97" name="Graphic 96" descr="Female Profile">
                <a:extLst>
                  <a:ext uri="{FF2B5EF4-FFF2-40B4-BE49-F238E27FC236}">
                    <a16:creationId xmlns:a16="http://schemas.microsoft.com/office/drawing/2014/main" id="{C5A6BACF-223F-F34C-A862-2BA659A70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58377" y="3640016"/>
                <a:ext cx="588953" cy="588953"/>
              </a:xfrm>
              <a:prstGeom prst="rect">
                <a:avLst/>
              </a:prstGeom>
            </p:spPr>
          </p:pic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78610D-75B1-8645-B286-30201EDC38A5}"/>
                  </a:ext>
                </a:extLst>
              </p:cNvPr>
              <p:cNvCxnSpPr>
                <a:cxnSpLocks/>
                <a:stCxn id="94" idx="3"/>
                <a:endCxn id="96" idx="1"/>
              </p:cNvCxnSpPr>
              <p:nvPr/>
            </p:nvCxnSpPr>
            <p:spPr bwMode="auto">
              <a:xfrm>
                <a:off x="6397278" y="2828422"/>
                <a:ext cx="1710634" cy="740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A6080B8-8703-F043-9A3F-C8E7EF3D5596}"/>
                  </a:ext>
                </a:extLst>
              </p:cNvPr>
              <p:cNvCxnSpPr>
                <a:cxnSpLocks/>
                <a:stCxn id="96" idx="1"/>
                <a:endCxn id="95" idx="3"/>
              </p:cNvCxnSpPr>
              <p:nvPr/>
            </p:nvCxnSpPr>
            <p:spPr bwMode="auto">
              <a:xfrm flipH="1">
                <a:off x="7041290" y="2902510"/>
                <a:ext cx="1066622" cy="103198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68ED924-5A56-D049-BC08-47830CA86174}"/>
                  </a:ext>
                </a:extLst>
              </p:cNvPr>
              <p:cNvCxnSpPr>
                <a:cxnSpLocks/>
                <a:stCxn id="93" idx="3"/>
                <a:endCxn id="96" idx="1"/>
              </p:cNvCxnSpPr>
              <p:nvPr/>
            </p:nvCxnSpPr>
            <p:spPr bwMode="auto">
              <a:xfrm>
                <a:off x="7041291" y="1991587"/>
                <a:ext cx="1066621" cy="91092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0357DF2-7CAE-504D-8A26-D7166AE6496C}"/>
                  </a:ext>
                </a:extLst>
              </p:cNvPr>
              <p:cNvCxnSpPr>
                <a:cxnSpLocks/>
                <a:stCxn id="94" idx="3"/>
                <a:endCxn id="97" idx="1"/>
              </p:cNvCxnSpPr>
              <p:nvPr/>
            </p:nvCxnSpPr>
            <p:spPr bwMode="auto">
              <a:xfrm>
                <a:off x="6397278" y="2828422"/>
                <a:ext cx="1361099" cy="110607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E90FF0F-83F6-2243-94D5-1B42828BF6AE}"/>
                  </a:ext>
                </a:extLst>
              </p:cNvPr>
              <p:cNvCxnSpPr>
                <a:cxnSpLocks/>
                <a:stCxn id="95" idx="3"/>
                <a:endCxn id="103" idx="2"/>
              </p:cNvCxnSpPr>
              <p:nvPr/>
            </p:nvCxnSpPr>
            <p:spPr bwMode="auto">
              <a:xfrm flipV="1">
                <a:off x="7041290" y="2289760"/>
                <a:ext cx="922334" cy="164473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pic>
            <p:nvPicPr>
              <p:cNvPr id="103" name="Graphic 102" descr="Female Profile">
                <a:extLst>
                  <a:ext uri="{FF2B5EF4-FFF2-40B4-BE49-F238E27FC236}">
                    <a16:creationId xmlns:a16="http://schemas.microsoft.com/office/drawing/2014/main" id="{BE786C82-65D2-2948-BFA0-6376A8DD0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69147" y="1700807"/>
                <a:ext cx="588953" cy="588953"/>
              </a:xfrm>
              <a:prstGeom prst="rect">
                <a:avLst/>
              </a:prstGeom>
            </p:spPr>
          </p:pic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585A0CB-8EF8-6B4A-A4DA-76AB3182CBBD}"/>
                </a:ext>
              </a:extLst>
            </p:cNvPr>
            <p:cNvSpPr/>
            <p:nvPr/>
          </p:nvSpPr>
          <p:spPr bwMode="auto">
            <a:xfrm>
              <a:off x="1064287" y="2524403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82AD4E8-AE82-B44A-AD89-3CD247A57F9C}"/>
                </a:ext>
              </a:extLst>
            </p:cNvPr>
            <p:cNvSpPr/>
            <p:nvPr/>
          </p:nvSpPr>
          <p:spPr bwMode="auto">
            <a:xfrm>
              <a:off x="799143" y="2886989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B9EB44C-3C79-4541-BF96-7AD24A80043A}"/>
                </a:ext>
              </a:extLst>
            </p:cNvPr>
            <p:cNvSpPr/>
            <p:nvPr/>
          </p:nvSpPr>
          <p:spPr bwMode="auto">
            <a:xfrm>
              <a:off x="1090467" y="3384981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A262A55-44EA-EF4A-AA9C-5CB7780CF6B1}"/>
                </a:ext>
              </a:extLst>
            </p:cNvPr>
            <p:cNvSpPr/>
            <p:nvPr/>
          </p:nvSpPr>
          <p:spPr bwMode="auto">
            <a:xfrm>
              <a:off x="1622100" y="2523623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2536B90-F6D6-D94F-A885-AB7CB8233C31}"/>
                </a:ext>
              </a:extLst>
            </p:cNvPr>
            <p:cNvSpPr/>
            <p:nvPr/>
          </p:nvSpPr>
          <p:spPr bwMode="auto">
            <a:xfrm>
              <a:off x="1794581" y="2936002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4851A6A-8C35-F048-B308-7478FE5EFCB1}"/>
                </a:ext>
              </a:extLst>
            </p:cNvPr>
            <p:cNvSpPr/>
            <p:nvPr/>
          </p:nvSpPr>
          <p:spPr bwMode="auto">
            <a:xfrm>
              <a:off x="1657699" y="3384816"/>
              <a:ext cx="256867" cy="239149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1878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AF07-4743-254C-9F77-33EAF38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‘Recipe’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537-3381-1E4A-8248-FCDE8FB1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4643284" cy="4648200"/>
          </a:xfrm>
        </p:spPr>
        <p:txBody>
          <a:bodyPr/>
          <a:lstStyle/>
          <a:p>
            <a:r>
              <a:rPr lang="en-US" dirty="0"/>
              <a:t>Problem definition</a:t>
            </a:r>
          </a:p>
          <a:p>
            <a:endParaRPr lang="en-US" dirty="0"/>
          </a:p>
          <a:p>
            <a:r>
              <a:rPr lang="en-US" dirty="0"/>
              <a:t>Short answer/solution</a:t>
            </a:r>
          </a:p>
          <a:p>
            <a:endParaRPr lang="en-US" dirty="0"/>
          </a:p>
          <a:p>
            <a:r>
              <a:rPr lang="en-US" dirty="0"/>
              <a:t>LONG answer – details</a:t>
            </a:r>
          </a:p>
          <a:p>
            <a:endParaRPr lang="en-US" dirty="0"/>
          </a:p>
          <a:p>
            <a:r>
              <a:rPr lang="en-US" dirty="0"/>
              <a:t>Conclusion/short-answer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C59D-C6C3-C74A-9E71-E815CA2C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6FD2-0810-F64F-AF72-B029D72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176E-C46E-8749-BC91-A816F4B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EEB2F952-FB8F-1A4A-A43C-705B84DA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9" y="3543552"/>
            <a:ext cx="1127502" cy="1127502"/>
          </a:xfrm>
          <a:prstGeom prst="rect">
            <a:avLst/>
          </a:prstGeom>
        </p:spPr>
      </p:pic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F58D004-3AFE-5240-A7E5-B42F6881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431" y="1356223"/>
            <a:ext cx="998349" cy="998349"/>
          </a:xfrm>
          <a:prstGeom prst="rect">
            <a:avLst/>
          </a:prstGeom>
        </p:spPr>
      </p:pic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516F5202-0A96-A548-8C5A-36F135339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979" y="2394622"/>
            <a:ext cx="1108880" cy="1108880"/>
          </a:xfrm>
          <a:prstGeom prst="rect">
            <a:avLst/>
          </a:prstGeom>
        </p:spPr>
      </p:pic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1564E5E8-CC62-FE4E-B399-B3C00899D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760" y="4711104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35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F9C6-E5E0-7C4B-9E31-3C8FED6A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8338-24C7-5549-BA6C-8A3904D4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/ GNN</a:t>
            </a:r>
          </a:p>
          <a:p>
            <a:r>
              <a:rPr lang="en-US"/>
              <a:t>See</a:t>
            </a:r>
            <a:r>
              <a:rPr lang="en-US" dirty="0"/>
              <a:t>, </a:t>
            </a:r>
            <a:r>
              <a:rPr lang="en-US" dirty="0" err="1"/>
              <a:t>eg.</a:t>
            </a:r>
            <a:r>
              <a:rPr lang="en-US" dirty="0"/>
              <a:t>,  </a:t>
            </a:r>
            <a:r>
              <a:rPr lang="en-US" dirty="0">
                <a:hlinkClick r:id="rId2"/>
              </a:rPr>
              <a:t>www.dgl.ai/</a:t>
            </a:r>
            <a:endParaRPr lang="en-US" dirty="0"/>
          </a:p>
          <a:p>
            <a:pPr lvl="1"/>
            <a:r>
              <a:rPr lang="en-US" dirty="0"/>
              <a:t>w/ tutorials and  s/w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aws</a:t>
            </a:r>
            <a:r>
              <a:rPr lang="en-US" dirty="0"/>
              <a:t> colleagues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6E60-256D-1A48-8F7E-D3DEE1B1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C315-C141-0C4F-898C-211FB628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BE7F-60FB-2748-A1A4-65666F66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106EE-F967-2E4B-90A2-AA25C98401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152" y="2018085"/>
            <a:ext cx="2366096" cy="7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0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65371" y="2902888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6" name="Graphic 15" descr="Hummingbird">
            <a:extLst>
              <a:ext uri="{FF2B5EF4-FFF2-40B4-BE49-F238E27FC236}">
                <a16:creationId xmlns:a16="http://schemas.microsoft.com/office/drawing/2014/main" id="{56D96E55-C056-364D-8397-516AF1B9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22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C1F0724-F0B7-934E-BC22-EA00BBE53772}"/>
              </a:ext>
            </a:extLst>
          </p:cNvPr>
          <p:cNvSpPr/>
          <p:nvPr/>
        </p:nvSpPr>
        <p:spPr bwMode="auto">
          <a:xfrm>
            <a:off x="2184935" y="4687503"/>
            <a:ext cx="3590223" cy="154534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F3CC9D-E573-8E44-990C-489CE0BA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E290654-1CBB-DC49-ADEC-5DCEBD8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4372B42-36AF-0942-BC49-2FDE1C8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BF6-3720-DB46-BB41-0FA391018AC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1465346" name="Rectangle 2">
            <a:extLst>
              <a:ext uri="{FF2B5EF4-FFF2-40B4-BE49-F238E27FC236}">
                <a16:creationId xmlns:a16="http://schemas.microsoft.com/office/drawing/2014/main" id="{BC2C2DE7-B129-5F46-B4D9-29C4DFA1E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Node importance - Motivation:</a:t>
            </a:r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126EFB48-F11D-AB4D-8878-F0FA9CF81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graph (</a:t>
            </a:r>
            <a:r>
              <a:rPr lang="en-US" altLang="en-US" dirty="0" err="1"/>
              <a:t>eg.</a:t>
            </a:r>
            <a:r>
              <a:rPr lang="en-US" altLang="en-US" dirty="0"/>
              <a:t>, web pages containing the desirable query word)</a:t>
            </a:r>
          </a:p>
          <a:p>
            <a:r>
              <a:rPr lang="en-US" altLang="en-US" dirty="0"/>
              <a:t>Q1: Which node is the most important?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Q2: How close is node ‘A’ to node ‘B’?</a:t>
            </a:r>
          </a:p>
          <a:p>
            <a:pPr lvl="1"/>
            <a:endParaRPr lang="en-US" altLang="en-US" dirty="0"/>
          </a:p>
        </p:txBody>
      </p:sp>
      <p:sp>
        <p:nvSpPr>
          <p:cNvPr id="1465348" name="Oval 4">
            <a:extLst>
              <a:ext uri="{FF2B5EF4-FFF2-40B4-BE49-F238E27FC236}">
                <a16:creationId xmlns:a16="http://schemas.microsoft.com/office/drawing/2014/main" id="{455930DA-204F-574D-B3B6-6C085CAB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49" name="Oval 5">
            <a:extLst>
              <a:ext uri="{FF2B5EF4-FFF2-40B4-BE49-F238E27FC236}">
                <a16:creationId xmlns:a16="http://schemas.microsoft.com/office/drawing/2014/main" id="{0F23DDD8-4FC2-774B-AAA4-37C6F833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0" name="Oval 6">
            <a:extLst>
              <a:ext uri="{FF2B5EF4-FFF2-40B4-BE49-F238E27FC236}">
                <a16:creationId xmlns:a16="http://schemas.microsoft.com/office/drawing/2014/main" id="{D8C546D6-B3C0-1449-94DE-0B14437C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1" name="Oval 7">
            <a:extLst>
              <a:ext uri="{FF2B5EF4-FFF2-40B4-BE49-F238E27FC236}">
                <a16:creationId xmlns:a16="http://schemas.microsoft.com/office/drawing/2014/main" id="{11F56F9E-6010-2047-A909-4A50D6B3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2" name="Oval 8">
            <a:extLst>
              <a:ext uri="{FF2B5EF4-FFF2-40B4-BE49-F238E27FC236}">
                <a16:creationId xmlns:a16="http://schemas.microsoft.com/office/drawing/2014/main" id="{B9ADC43F-D378-1F4E-9798-64781E77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3" name="Oval 9">
            <a:extLst>
              <a:ext uri="{FF2B5EF4-FFF2-40B4-BE49-F238E27FC236}">
                <a16:creationId xmlns:a16="http://schemas.microsoft.com/office/drawing/2014/main" id="{F53FD387-0F1C-1043-A10D-CEBD005F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67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4" name="Oval 10">
            <a:extLst>
              <a:ext uri="{FF2B5EF4-FFF2-40B4-BE49-F238E27FC236}">
                <a16:creationId xmlns:a16="http://schemas.microsoft.com/office/drawing/2014/main" id="{DE0369D7-001D-0D4D-A5CA-2B8C56CD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5355" name="AutoShape 11">
            <a:extLst>
              <a:ext uri="{FF2B5EF4-FFF2-40B4-BE49-F238E27FC236}">
                <a16:creationId xmlns:a16="http://schemas.microsoft.com/office/drawing/2014/main" id="{AD4FA846-A6CD-1B40-88F0-4488A21F85B6}"/>
              </a:ext>
            </a:extLst>
          </p:cNvPr>
          <p:cNvCxnSpPr>
            <a:cxnSpLocks noChangeShapeType="1"/>
            <a:stCxn id="1465350" idx="6"/>
            <a:endCxn id="1465349" idx="2"/>
          </p:cNvCxnSpPr>
          <p:nvPr/>
        </p:nvCxnSpPr>
        <p:spPr bwMode="auto">
          <a:xfrm>
            <a:off x="3894138" y="50673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6" name="AutoShape 12">
            <a:extLst>
              <a:ext uri="{FF2B5EF4-FFF2-40B4-BE49-F238E27FC236}">
                <a16:creationId xmlns:a16="http://schemas.microsoft.com/office/drawing/2014/main" id="{97701CB5-98E2-7644-AB9C-632225661510}"/>
              </a:ext>
            </a:extLst>
          </p:cNvPr>
          <p:cNvCxnSpPr>
            <a:cxnSpLocks noChangeShapeType="1"/>
            <a:stCxn id="1465353" idx="6"/>
            <a:endCxn id="1465349" idx="3"/>
          </p:cNvCxnSpPr>
          <p:nvPr/>
        </p:nvCxnSpPr>
        <p:spPr bwMode="auto">
          <a:xfrm flipV="1">
            <a:off x="3970338" y="52324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7" name="AutoShape 13">
            <a:extLst>
              <a:ext uri="{FF2B5EF4-FFF2-40B4-BE49-F238E27FC236}">
                <a16:creationId xmlns:a16="http://schemas.microsoft.com/office/drawing/2014/main" id="{022B7A07-E291-974E-92C9-983C8A6C1F53}"/>
              </a:ext>
            </a:extLst>
          </p:cNvPr>
          <p:cNvCxnSpPr>
            <a:cxnSpLocks noChangeShapeType="1"/>
            <a:stCxn id="1465353" idx="6"/>
            <a:endCxn id="1465351" idx="2"/>
          </p:cNvCxnSpPr>
          <p:nvPr/>
        </p:nvCxnSpPr>
        <p:spPr bwMode="auto">
          <a:xfrm>
            <a:off x="3970338" y="59817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8" name="AutoShape 14">
            <a:extLst>
              <a:ext uri="{FF2B5EF4-FFF2-40B4-BE49-F238E27FC236}">
                <a16:creationId xmlns:a16="http://schemas.microsoft.com/office/drawing/2014/main" id="{4326116A-8FA5-D241-953B-DEA1BB56DDC7}"/>
              </a:ext>
            </a:extLst>
          </p:cNvPr>
          <p:cNvCxnSpPr>
            <a:cxnSpLocks noChangeShapeType="1"/>
            <a:stCxn id="1465349" idx="6"/>
            <a:endCxn id="1465352" idx="2"/>
          </p:cNvCxnSpPr>
          <p:nvPr/>
        </p:nvCxnSpPr>
        <p:spPr bwMode="auto">
          <a:xfrm flipV="1">
            <a:off x="4579938" y="49911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9" name="AutoShape 15">
            <a:extLst>
              <a:ext uri="{FF2B5EF4-FFF2-40B4-BE49-F238E27FC236}">
                <a16:creationId xmlns:a16="http://schemas.microsoft.com/office/drawing/2014/main" id="{3597CC40-68E1-4347-917D-7B9F6D211652}"/>
              </a:ext>
            </a:extLst>
          </p:cNvPr>
          <p:cNvCxnSpPr>
            <a:cxnSpLocks noChangeShapeType="1"/>
            <a:stCxn id="1465354" idx="6"/>
            <a:endCxn id="1465350" idx="2"/>
          </p:cNvCxnSpPr>
          <p:nvPr/>
        </p:nvCxnSpPr>
        <p:spPr bwMode="auto">
          <a:xfrm flipV="1">
            <a:off x="2903538" y="50673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60" name="AutoShape 16">
            <a:extLst>
              <a:ext uri="{FF2B5EF4-FFF2-40B4-BE49-F238E27FC236}">
                <a16:creationId xmlns:a16="http://schemas.microsoft.com/office/drawing/2014/main" id="{BE15E083-2DEB-F545-B7D1-DB4428AAB3C7}"/>
              </a:ext>
            </a:extLst>
          </p:cNvPr>
          <p:cNvCxnSpPr>
            <a:cxnSpLocks noChangeShapeType="1"/>
            <a:stCxn id="1465348" idx="7"/>
            <a:endCxn id="1465350" idx="3"/>
          </p:cNvCxnSpPr>
          <p:nvPr/>
        </p:nvCxnSpPr>
        <p:spPr bwMode="auto">
          <a:xfrm flipV="1">
            <a:off x="3014663" y="51562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1AECB-229C-5343-8BAD-360FEF4498E6}"/>
              </a:ext>
            </a:extLst>
          </p:cNvPr>
          <p:cNvSpPr txBox="1"/>
          <p:nvPr/>
        </p:nvSpPr>
        <p:spPr>
          <a:xfrm>
            <a:off x="3314548" y="4586092"/>
            <a:ext cx="425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10C2E-9C70-3F4B-872B-5852393758F8}"/>
              </a:ext>
            </a:extLst>
          </p:cNvPr>
          <p:cNvSpPr txBox="1"/>
          <p:nvPr/>
        </p:nvSpPr>
        <p:spPr>
          <a:xfrm>
            <a:off x="3385596" y="5740400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pic>
        <p:nvPicPr>
          <p:cNvPr id="25" name="Graphic 24" descr="Help">
            <a:extLst>
              <a:ext uri="{FF2B5EF4-FFF2-40B4-BE49-F238E27FC236}">
                <a16:creationId xmlns:a16="http://schemas.microsoft.com/office/drawing/2014/main" id="{4630F37B-C084-CF4A-A9DA-6E5903962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327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1568D9-D8FA-B244-9A43-3CB7982FA497}"/>
              </a:ext>
            </a:extLst>
          </p:cNvPr>
          <p:cNvSpPr/>
          <p:nvPr/>
        </p:nvSpPr>
        <p:spPr bwMode="auto">
          <a:xfrm>
            <a:off x="2184935" y="4687503"/>
            <a:ext cx="3590223" cy="154534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F3CC9D-E573-8E44-990C-489CE0BA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E290654-1CBB-DC49-ADEC-5DCEBD8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4372B42-36AF-0942-BC49-2FDE1C8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BF6-3720-DB46-BB41-0FA391018AC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465346" name="Rectangle 2">
            <a:extLst>
              <a:ext uri="{FF2B5EF4-FFF2-40B4-BE49-F238E27FC236}">
                <a16:creationId xmlns:a16="http://schemas.microsoft.com/office/drawing/2014/main" id="{BC2C2DE7-B129-5F46-B4D9-29C4DFA1E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Node importance - Motivation:</a:t>
            </a:r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126EFB48-F11D-AB4D-8878-F0FA9CF81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graph (</a:t>
            </a:r>
            <a:r>
              <a:rPr lang="en-US" altLang="en-US" dirty="0" err="1"/>
              <a:t>eg.</a:t>
            </a:r>
            <a:r>
              <a:rPr lang="en-US" altLang="en-US" dirty="0"/>
              <a:t>, web pages containing the desirable query word)</a:t>
            </a:r>
          </a:p>
          <a:p>
            <a:r>
              <a:rPr lang="en-US" altLang="en-US" dirty="0"/>
              <a:t>Q1: Which node is the most important?</a:t>
            </a:r>
          </a:p>
          <a:p>
            <a:pPr lvl="1"/>
            <a:r>
              <a:rPr lang="en-US" altLang="en-US" b="1" dirty="0"/>
              <a:t>PageRank (PR = RWR)</a:t>
            </a:r>
            <a:r>
              <a:rPr lang="en-US" altLang="en-US" dirty="0"/>
              <a:t>, HITS (SVD)</a:t>
            </a:r>
          </a:p>
          <a:p>
            <a:r>
              <a:rPr lang="en-US" altLang="en-US" dirty="0"/>
              <a:t>Q2: How close is node ‘A’ to node ‘B’?</a:t>
            </a:r>
          </a:p>
          <a:p>
            <a:pPr lvl="1"/>
            <a:r>
              <a:rPr lang="en-US" altLang="en-US" dirty="0"/>
              <a:t>Personalized P.R. (PPR)</a:t>
            </a:r>
          </a:p>
        </p:txBody>
      </p:sp>
      <p:sp>
        <p:nvSpPr>
          <p:cNvPr id="1465348" name="Oval 4">
            <a:extLst>
              <a:ext uri="{FF2B5EF4-FFF2-40B4-BE49-F238E27FC236}">
                <a16:creationId xmlns:a16="http://schemas.microsoft.com/office/drawing/2014/main" id="{455930DA-204F-574D-B3B6-6C085CAB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49" name="Oval 5">
            <a:extLst>
              <a:ext uri="{FF2B5EF4-FFF2-40B4-BE49-F238E27FC236}">
                <a16:creationId xmlns:a16="http://schemas.microsoft.com/office/drawing/2014/main" id="{0F23DDD8-4FC2-774B-AAA4-37C6F833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0" name="Oval 6">
            <a:extLst>
              <a:ext uri="{FF2B5EF4-FFF2-40B4-BE49-F238E27FC236}">
                <a16:creationId xmlns:a16="http://schemas.microsoft.com/office/drawing/2014/main" id="{D8C546D6-B3C0-1449-94DE-0B14437C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1" name="Oval 7">
            <a:extLst>
              <a:ext uri="{FF2B5EF4-FFF2-40B4-BE49-F238E27FC236}">
                <a16:creationId xmlns:a16="http://schemas.microsoft.com/office/drawing/2014/main" id="{11F56F9E-6010-2047-A909-4A50D6B3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2" name="Oval 8">
            <a:extLst>
              <a:ext uri="{FF2B5EF4-FFF2-40B4-BE49-F238E27FC236}">
                <a16:creationId xmlns:a16="http://schemas.microsoft.com/office/drawing/2014/main" id="{B9ADC43F-D378-1F4E-9798-64781E77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3" name="Oval 9">
            <a:extLst>
              <a:ext uri="{FF2B5EF4-FFF2-40B4-BE49-F238E27FC236}">
                <a16:creationId xmlns:a16="http://schemas.microsoft.com/office/drawing/2014/main" id="{F53FD387-0F1C-1043-A10D-CEBD005F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67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4" name="Oval 10">
            <a:extLst>
              <a:ext uri="{FF2B5EF4-FFF2-40B4-BE49-F238E27FC236}">
                <a16:creationId xmlns:a16="http://schemas.microsoft.com/office/drawing/2014/main" id="{DE0369D7-001D-0D4D-A5CA-2B8C56CD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5355" name="AutoShape 11">
            <a:extLst>
              <a:ext uri="{FF2B5EF4-FFF2-40B4-BE49-F238E27FC236}">
                <a16:creationId xmlns:a16="http://schemas.microsoft.com/office/drawing/2014/main" id="{AD4FA846-A6CD-1B40-88F0-4488A21F85B6}"/>
              </a:ext>
            </a:extLst>
          </p:cNvPr>
          <p:cNvCxnSpPr>
            <a:cxnSpLocks noChangeShapeType="1"/>
            <a:stCxn id="1465350" idx="6"/>
            <a:endCxn id="1465349" idx="2"/>
          </p:cNvCxnSpPr>
          <p:nvPr/>
        </p:nvCxnSpPr>
        <p:spPr bwMode="auto">
          <a:xfrm>
            <a:off x="3894138" y="50673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6" name="AutoShape 12">
            <a:extLst>
              <a:ext uri="{FF2B5EF4-FFF2-40B4-BE49-F238E27FC236}">
                <a16:creationId xmlns:a16="http://schemas.microsoft.com/office/drawing/2014/main" id="{97701CB5-98E2-7644-AB9C-632225661510}"/>
              </a:ext>
            </a:extLst>
          </p:cNvPr>
          <p:cNvCxnSpPr>
            <a:cxnSpLocks noChangeShapeType="1"/>
            <a:stCxn id="1465353" idx="6"/>
            <a:endCxn id="1465349" idx="3"/>
          </p:cNvCxnSpPr>
          <p:nvPr/>
        </p:nvCxnSpPr>
        <p:spPr bwMode="auto">
          <a:xfrm flipV="1">
            <a:off x="3970338" y="52324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7" name="AutoShape 13">
            <a:extLst>
              <a:ext uri="{FF2B5EF4-FFF2-40B4-BE49-F238E27FC236}">
                <a16:creationId xmlns:a16="http://schemas.microsoft.com/office/drawing/2014/main" id="{022B7A07-E291-974E-92C9-983C8A6C1F53}"/>
              </a:ext>
            </a:extLst>
          </p:cNvPr>
          <p:cNvCxnSpPr>
            <a:cxnSpLocks noChangeShapeType="1"/>
            <a:stCxn id="1465353" idx="6"/>
            <a:endCxn id="1465351" idx="2"/>
          </p:cNvCxnSpPr>
          <p:nvPr/>
        </p:nvCxnSpPr>
        <p:spPr bwMode="auto">
          <a:xfrm>
            <a:off x="3970338" y="59817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8" name="AutoShape 14">
            <a:extLst>
              <a:ext uri="{FF2B5EF4-FFF2-40B4-BE49-F238E27FC236}">
                <a16:creationId xmlns:a16="http://schemas.microsoft.com/office/drawing/2014/main" id="{4326116A-8FA5-D241-953B-DEA1BB56DDC7}"/>
              </a:ext>
            </a:extLst>
          </p:cNvPr>
          <p:cNvCxnSpPr>
            <a:cxnSpLocks noChangeShapeType="1"/>
            <a:stCxn id="1465349" idx="6"/>
            <a:endCxn id="1465352" idx="2"/>
          </p:cNvCxnSpPr>
          <p:nvPr/>
        </p:nvCxnSpPr>
        <p:spPr bwMode="auto">
          <a:xfrm flipV="1">
            <a:off x="4579938" y="49911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9" name="AutoShape 15">
            <a:extLst>
              <a:ext uri="{FF2B5EF4-FFF2-40B4-BE49-F238E27FC236}">
                <a16:creationId xmlns:a16="http://schemas.microsoft.com/office/drawing/2014/main" id="{3597CC40-68E1-4347-917D-7B9F6D211652}"/>
              </a:ext>
            </a:extLst>
          </p:cNvPr>
          <p:cNvCxnSpPr>
            <a:cxnSpLocks noChangeShapeType="1"/>
            <a:stCxn id="1465354" idx="6"/>
            <a:endCxn id="1465350" idx="2"/>
          </p:cNvCxnSpPr>
          <p:nvPr/>
        </p:nvCxnSpPr>
        <p:spPr bwMode="auto">
          <a:xfrm flipV="1">
            <a:off x="2903538" y="50673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60" name="AutoShape 16">
            <a:extLst>
              <a:ext uri="{FF2B5EF4-FFF2-40B4-BE49-F238E27FC236}">
                <a16:creationId xmlns:a16="http://schemas.microsoft.com/office/drawing/2014/main" id="{BE15E083-2DEB-F545-B7D1-DB4428AAB3C7}"/>
              </a:ext>
            </a:extLst>
          </p:cNvPr>
          <p:cNvCxnSpPr>
            <a:cxnSpLocks noChangeShapeType="1"/>
            <a:stCxn id="1465348" idx="7"/>
            <a:endCxn id="1465350" idx="3"/>
          </p:cNvCxnSpPr>
          <p:nvPr/>
        </p:nvCxnSpPr>
        <p:spPr bwMode="auto">
          <a:xfrm flipV="1">
            <a:off x="3014663" y="51562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7CDDED-70E8-BB4C-B8F1-07057A9BB4C9}"/>
              </a:ext>
            </a:extLst>
          </p:cNvPr>
          <p:cNvSpPr txBox="1"/>
          <p:nvPr/>
        </p:nvSpPr>
        <p:spPr>
          <a:xfrm>
            <a:off x="3314548" y="4586092"/>
            <a:ext cx="425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38F4F0-CA8D-4248-9F3E-FE0A059854E2}"/>
              </a:ext>
            </a:extLst>
          </p:cNvPr>
          <p:cNvSpPr txBox="1"/>
          <p:nvPr/>
        </p:nvSpPr>
        <p:spPr>
          <a:xfrm>
            <a:off x="3385596" y="5740400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17F3EB1F-54D4-D342-842F-5E12A607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514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3" y="599693"/>
            <a:ext cx="7772400" cy="685800"/>
          </a:xfrm>
        </p:spPr>
        <p:txBody>
          <a:bodyPr/>
          <a:lstStyle/>
          <a:p>
            <a:r>
              <a:rPr lang="en-US" dirty="0"/>
              <a:t>SVD properties</a:t>
            </a:r>
            <a:br>
              <a:rPr lang="en-US" dirty="0"/>
            </a:br>
            <a:r>
              <a:rPr lang="en-US" dirty="0"/>
              <a:t>(Singular Value Decomposition)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Dimensionality reduction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Embedding (linear)</a:t>
            </a:r>
          </a:p>
          <a:p>
            <a:pPr lvl="1"/>
            <a:r>
              <a:rPr lang="en-US" dirty="0"/>
              <a:t>SVD is a special case of ’deep neural net’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383037" y="4808638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31102" y="2887093"/>
            <a:ext cx="1628317" cy="1107510"/>
            <a:chOff x="4387776" y="2813126"/>
            <a:chExt cx="3320432" cy="2415472"/>
          </a:xfrm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555822" y="3814637"/>
              <a:ext cx="985838" cy="296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4387776" y="2813126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389275" y="5022933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4756639" y="308124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6368479" y="3094981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201011" y="3217244"/>
              <a:ext cx="888067" cy="487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4656416" y="4240630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6486590" y="425832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842933" y="4255240"/>
              <a:ext cx="1246145" cy="584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</p:grpSp>
      <p:pic>
        <p:nvPicPr>
          <p:cNvPr id="46" name="Graphic 45" descr="Key">
            <a:extLst>
              <a:ext uri="{FF2B5EF4-FFF2-40B4-BE49-F238E27FC236}">
                <a16:creationId xmlns:a16="http://schemas.microsoft.com/office/drawing/2014/main" id="{6732B14F-D343-F34C-877D-01F969E70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Dimensionality reduction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Embedding (linear)</a:t>
            </a:r>
          </a:p>
          <a:p>
            <a:pPr lvl="1"/>
            <a:r>
              <a:rPr lang="en-US" dirty="0"/>
              <a:t>SVD is a special case of ’deep neural net’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383037" y="4808638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31102" y="2887093"/>
            <a:ext cx="1628317" cy="1107510"/>
            <a:chOff x="4387776" y="2813126"/>
            <a:chExt cx="3320432" cy="2415472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5555822" y="3814637"/>
              <a:ext cx="985838" cy="296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4387776" y="2813126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389275" y="5022933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4756639" y="308124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H="1">
              <a:off x="6368479" y="3094981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201011" y="3217244"/>
              <a:ext cx="888067" cy="487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H="1">
              <a:off x="4656416" y="4240630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6486590" y="425832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>
              <a:off x="4842933" y="4255240"/>
              <a:ext cx="1246145" cy="584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AB103C-E153-4A45-9E5F-3BA2BA24F355}"/>
              </a:ext>
            </a:extLst>
          </p:cNvPr>
          <p:cNvSpPr/>
          <p:nvPr/>
        </p:nvSpPr>
        <p:spPr bwMode="auto">
          <a:xfrm rot="20339886">
            <a:off x="1549900" y="2728241"/>
            <a:ext cx="5588895" cy="125742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Matrix?          </a:t>
            </a:r>
            <a:r>
              <a:rPr lang="en-US" sz="4800" b="1" dirty="0">
                <a:solidFill>
                  <a:schemeClr val="bg1"/>
                </a:solidFill>
              </a:rPr>
              <a:t>SVD!</a:t>
            </a:r>
          </a:p>
        </p:txBody>
      </p:sp>
      <p:pic>
        <p:nvPicPr>
          <p:cNvPr id="45" name="Graphic 44" descr="Key">
            <a:extLst>
              <a:ext uri="{FF2B5EF4-FFF2-40B4-BE49-F238E27FC236}">
                <a16:creationId xmlns:a16="http://schemas.microsoft.com/office/drawing/2014/main" id="{02D5D5D0-B0DE-5048-A28F-06C0AE98A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906EE3-75E7-9944-8C5A-C633DDFA54AF}"/>
              </a:ext>
            </a:extLst>
          </p:cNvPr>
          <p:cNvSpPr/>
          <p:nvPr/>
        </p:nvSpPr>
        <p:spPr bwMode="auto">
          <a:xfrm>
            <a:off x="369650" y="2134402"/>
            <a:ext cx="4941651" cy="457199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-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(plain) Graphs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Part#2: MRL, Tensors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etc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pic>
        <p:nvPicPr>
          <p:cNvPr id="10" name="Graphic 9" descr="Hummingbird">
            <a:extLst>
              <a:ext uri="{FF2B5EF4-FFF2-40B4-BE49-F238E27FC236}">
                <a16:creationId xmlns:a16="http://schemas.microsoft.com/office/drawing/2014/main" id="{DE9560D8-F5B1-6947-8A34-40EE1596F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5935">
            <a:off x="527050" y="337938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7872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FF1EF1-7A14-1E49-841E-1F4EE5915A09}"/>
              </a:ext>
            </a:extLst>
          </p:cNvPr>
          <p:cNvSpPr/>
          <p:nvPr/>
        </p:nvSpPr>
        <p:spPr bwMode="auto">
          <a:xfrm>
            <a:off x="618214" y="3718300"/>
            <a:ext cx="5401585" cy="457199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PageRank and Personalized PR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HITS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SVD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4" descr="0iterations">
            <a:extLst>
              <a:ext uri="{FF2B5EF4-FFF2-40B4-BE49-F238E27FC236}">
                <a16:creationId xmlns:a16="http://schemas.microsoft.com/office/drawing/2014/main" id="{4FD9AD1A-FDB7-E143-BDFD-8920218D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711" y="3513561"/>
            <a:ext cx="840014" cy="9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945338-E2FD-2245-A9BA-91C00040C66B}"/>
              </a:ext>
            </a:extLst>
          </p:cNvPr>
          <p:cNvGrpSpPr/>
          <p:nvPr/>
        </p:nvGrpSpPr>
        <p:grpSpPr>
          <a:xfrm>
            <a:off x="7510462" y="3518460"/>
            <a:ext cx="496887" cy="657039"/>
            <a:chOff x="7510462" y="2908860"/>
            <a:chExt cx="496887" cy="65703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3788A3-4222-CF43-A087-F47E9023C67D}"/>
                </a:ext>
              </a:extLst>
            </p:cNvPr>
            <p:cNvSpPr/>
            <p:nvPr/>
          </p:nvSpPr>
          <p:spPr bwMode="auto">
            <a:xfrm>
              <a:off x="7718401" y="2908860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4A6B8D-2BBB-7D47-935C-A7CBA64E5056}"/>
                </a:ext>
              </a:extLst>
            </p:cNvPr>
            <p:cNvSpPr/>
            <p:nvPr/>
          </p:nvSpPr>
          <p:spPr bwMode="auto">
            <a:xfrm>
              <a:off x="7510462" y="315806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18534-1C26-8545-9AD4-4B1739483668}"/>
                </a:ext>
              </a:extLst>
            </p:cNvPr>
            <p:cNvSpPr/>
            <p:nvPr/>
          </p:nvSpPr>
          <p:spPr bwMode="auto">
            <a:xfrm>
              <a:off x="7931149" y="31580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72201F-8925-974B-B1F2-BE6BFA19FFF2}"/>
                </a:ext>
              </a:extLst>
            </p:cNvPr>
            <p:cNvSpPr/>
            <p:nvPr/>
          </p:nvSpPr>
          <p:spPr bwMode="auto">
            <a:xfrm>
              <a:off x="7510462" y="3501682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F15CDF-EC05-1049-99D1-4B0D6BBB05D2}"/>
                </a:ext>
              </a:extLst>
            </p:cNvPr>
            <p:cNvSpPr/>
            <p:nvPr/>
          </p:nvSpPr>
          <p:spPr bwMode="auto">
            <a:xfrm>
              <a:off x="7931149" y="3501682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0552A9-7CE0-234D-9B8F-8D996E8CB224}"/>
                </a:ext>
              </a:extLst>
            </p:cNvPr>
            <p:cNvCxnSpPr>
              <a:stCxn id="11" idx="7"/>
              <a:endCxn id="13" idx="3"/>
            </p:cNvCxnSpPr>
            <p:nvPr/>
          </p:nvCxnSpPr>
          <p:spPr bwMode="auto">
            <a:xfrm>
              <a:off x="7783442" y="2918264"/>
              <a:ext cx="158866" cy="29461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0D223F-AD1B-064F-B8CA-4CC38360EF25}"/>
                </a:ext>
              </a:extLst>
            </p:cNvPr>
            <p:cNvCxnSpPr>
              <a:stCxn id="11" idx="5"/>
              <a:endCxn id="15" idx="1"/>
            </p:cNvCxnSpPr>
            <p:nvPr/>
          </p:nvCxnSpPr>
          <p:spPr bwMode="auto">
            <a:xfrm>
              <a:off x="7783442" y="2963673"/>
              <a:ext cx="158866" cy="5474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A3F361-AE44-AD41-A540-D64E2380E7CD}"/>
                </a:ext>
              </a:extLst>
            </p:cNvPr>
            <p:cNvCxnSpPr>
              <a:stCxn id="11" idx="3"/>
              <a:endCxn id="14" idx="7"/>
            </p:cNvCxnSpPr>
            <p:nvPr/>
          </p:nvCxnSpPr>
          <p:spPr bwMode="auto">
            <a:xfrm flipH="1">
              <a:off x="7575503" y="2963673"/>
              <a:ext cx="154057" cy="5474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A0CC66-9EF0-9A4F-A97A-E189A5497754}"/>
                </a:ext>
              </a:extLst>
            </p:cNvPr>
            <p:cNvCxnSpPr>
              <a:stCxn id="11" idx="1"/>
              <a:endCxn id="12" idx="5"/>
            </p:cNvCxnSpPr>
            <p:nvPr/>
          </p:nvCxnSpPr>
          <p:spPr bwMode="auto">
            <a:xfrm flipH="1">
              <a:off x="7575503" y="2918264"/>
              <a:ext cx="154057" cy="29461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382F60-0F2E-5442-9286-9D13446BCEF4}"/>
              </a:ext>
            </a:extLst>
          </p:cNvPr>
          <p:cNvSpPr txBox="1"/>
          <p:nvPr/>
        </p:nvSpPr>
        <p:spPr>
          <a:xfrm>
            <a:off x="6726256" y="3035421"/>
            <a:ext cx="370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C26321-3E43-8145-92DA-72680A231FF8}"/>
              </a:ext>
            </a:extLst>
          </p:cNvPr>
          <p:cNvSpPr/>
          <p:nvPr/>
        </p:nvSpPr>
        <p:spPr bwMode="auto">
          <a:xfrm>
            <a:off x="7652531" y="3421626"/>
            <a:ext cx="210344" cy="253545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Hummingbird">
            <a:extLst>
              <a:ext uri="{FF2B5EF4-FFF2-40B4-BE49-F238E27FC236}">
                <a16:creationId xmlns:a16="http://schemas.microsoft.com/office/drawing/2014/main" id="{A7B16E6A-D9F9-784D-8793-13DFD2E43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3D6E3C-5D02-6E4C-B329-99D89CA294D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7812" y="3573273"/>
            <a:ext cx="1005056" cy="7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3D3100-95A0-9C46-B793-24F98A54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B9A107-6AC2-054B-86C4-0C149613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8D49A8-4904-9847-8799-1378CE50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FEC4-BB3A-2244-93F4-FB4F1AC72602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1521666" name="Rectangle 2">
            <a:extLst>
              <a:ext uri="{FF2B5EF4-FFF2-40B4-BE49-F238E27FC236}">
                <a16:creationId xmlns:a16="http://schemas.microsoft.com/office/drawing/2014/main" id="{70610D3C-F3ED-F04C-B07D-35CEA5334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PageRank</a:t>
            </a:r>
          </a:p>
        </p:txBody>
      </p:sp>
      <p:sp>
        <p:nvSpPr>
          <p:cNvPr id="1521668" name="Text Box 4">
            <a:extLst>
              <a:ext uri="{FF2B5EF4-FFF2-40B4-BE49-F238E27FC236}">
                <a16:creationId xmlns:a16="http://schemas.microsoft.com/office/drawing/2014/main" id="{D8FE65B7-3783-5B4B-B9F8-3DFB6387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34" y="1689668"/>
            <a:ext cx="8014986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en-US" sz="2800" dirty="0" err="1">
                <a:latin typeface="Times New Roman" panose="02020603050405020304" pitchFamily="18" charset="0"/>
              </a:rPr>
              <a:t>Brin</a:t>
            </a:r>
            <a:r>
              <a:rPr kumimoji="0" lang="en-US" altLang="en-US" sz="2800" dirty="0">
                <a:latin typeface="Times New Roman" panose="02020603050405020304" pitchFamily="18" charset="0"/>
              </a:rPr>
              <a:t>, Sergey and Lawrence Page (1998). </a:t>
            </a:r>
            <a:r>
              <a:rPr kumimoji="0" lang="en-US" altLang="en-US" sz="2800" i="1" dirty="0">
                <a:latin typeface="Times New Roman" panose="02020603050405020304" pitchFamily="18" charset="0"/>
              </a:rPr>
              <a:t>Anatomy of a Large-Scale </a:t>
            </a:r>
            <a:r>
              <a:rPr kumimoji="0" lang="en-US" altLang="en-US" sz="2800" i="1" dirty="0" err="1">
                <a:latin typeface="Times New Roman" panose="02020603050405020304" pitchFamily="18" charset="0"/>
              </a:rPr>
              <a:t>Hypertextual</a:t>
            </a:r>
            <a:r>
              <a:rPr kumimoji="0" lang="en-US" altLang="en-US" sz="2800" i="1" dirty="0">
                <a:latin typeface="Times New Roman" panose="02020603050405020304" pitchFamily="18" charset="0"/>
              </a:rPr>
              <a:t> Web Search Engine</a:t>
            </a:r>
            <a:r>
              <a:rPr kumimoji="0" lang="en-US" altLang="en-US" sz="2800" dirty="0">
                <a:latin typeface="Times New Roman" panose="02020603050405020304" pitchFamily="18" charset="0"/>
              </a:rPr>
              <a:t>. 7th Intl World Wide Web Conf.</a:t>
            </a:r>
          </a:p>
          <a:p>
            <a:pPr algn="l" eaLnBrk="0" hangingPunct="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kumimoji="0" lang="en-US" altLang="en-US" sz="2800" dirty="0">
                <a:latin typeface="Times New Roman" panose="02020603050405020304" pitchFamily="18" charset="0"/>
              </a:rPr>
              <a:t>Page, </a:t>
            </a:r>
            <a:r>
              <a:rPr kumimoji="0" lang="en-US" altLang="en-US" sz="2800" dirty="0" err="1">
                <a:latin typeface="Times New Roman" panose="02020603050405020304" pitchFamily="18" charset="0"/>
              </a:rPr>
              <a:t>Brin</a:t>
            </a:r>
            <a:r>
              <a:rPr kumimoji="0" lang="en-US" altLang="en-US" sz="2800" dirty="0">
                <a:latin typeface="Times New Roman" panose="02020603050405020304" pitchFamily="18" charset="0"/>
              </a:rPr>
              <a:t>, </a:t>
            </a:r>
            <a:r>
              <a:rPr kumimoji="0" lang="en-US" altLang="en-US" sz="2800" dirty="0" err="1">
                <a:latin typeface="Times New Roman" panose="02020603050405020304" pitchFamily="18" charset="0"/>
              </a:rPr>
              <a:t>Motwani</a:t>
            </a:r>
            <a:r>
              <a:rPr kumimoji="0" lang="en-US" altLang="en-US" sz="2800" dirty="0">
                <a:latin typeface="Times New Roman" panose="02020603050405020304" pitchFamily="18" charset="0"/>
              </a:rPr>
              <a:t>, and </a:t>
            </a:r>
            <a:r>
              <a:rPr kumimoji="0" lang="en-US" altLang="en-US" sz="2800" dirty="0" err="1">
                <a:latin typeface="Times New Roman" panose="02020603050405020304" pitchFamily="18" charset="0"/>
              </a:rPr>
              <a:t>Winograd</a:t>
            </a:r>
            <a:r>
              <a:rPr kumimoji="0" lang="en-US" altLang="en-US" sz="2800" dirty="0">
                <a:latin typeface="Times New Roman" panose="02020603050405020304" pitchFamily="18" charset="0"/>
              </a:rPr>
              <a:t> (1999). </a:t>
            </a:r>
            <a:r>
              <a:rPr kumimoji="0" lang="en-US" altLang="en-US" sz="2800" i="1" dirty="0">
                <a:latin typeface="Times New Roman" panose="02020603050405020304" pitchFamily="18" charset="0"/>
              </a:rPr>
              <a:t>The PageRank citation ranking: Bringing order to the web.</a:t>
            </a:r>
            <a:r>
              <a:rPr kumimoji="0" lang="en-US" altLang="en-US" sz="2800" dirty="0">
                <a:latin typeface="Times New Roman" panose="02020603050405020304" pitchFamily="18" charset="0"/>
              </a:rPr>
              <a:t> Technical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7B7B-EB83-0941-BE8F-FC63F3A9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885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73F9F3E-E5ED-3A4A-9ECF-F019336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7A73E18-BD3C-2444-9EB4-EC6F7AA9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628C172-841F-2449-B0FF-10B4CC2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4EA-F32C-2145-BA5A-DA56D7FD65D5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1522690" name="Rectangle 2">
            <a:extLst>
              <a:ext uri="{FF2B5EF4-FFF2-40B4-BE49-F238E27FC236}">
                <a16:creationId xmlns:a16="http://schemas.microsoft.com/office/drawing/2014/main" id="{FE1E3F34-6606-E24D-A3BC-BACAF9298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Problem: PageRank</a:t>
            </a:r>
          </a:p>
        </p:txBody>
      </p:sp>
      <p:sp>
        <p:nvSpPr>
          <p:cNvPr id="1522691" name="Rectangle 3">
            <a:extLst>
              <a:ext uri="{FF2B5EF4-FFF2-40B4-BE49-F238E27FC236}">
                <a16:creationId xmlns:a16="http://schemas.microsoft.com/office/drawing/2014/main" id="{9C54BF39-93A7-AF43-918D-F06770FA8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6388"/>
          </a:xfrm>
        </p:spPr>
        <p:txBody>
          <a:bodyPr lIns="91430" tIns="45715" rIns="91430" bIns="45715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Given a directed graph, find its most interesting/central node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C0563D1B-E50C-F54B-9B07-43352DA2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035425"/>
            <a:ext cx="4546599" cy="156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/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A node is important,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if its parents are important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(recursive, but OK!)</a:t>
            </a:r>
          </a:p>
        </p:txBody>
      </p:sp>
      <p:sp>
        <p:nvSpPr>
          <p:cNvPr id="1522693" name="Oval 5">
            <a:extLst>
              <a:ext uri="{FF2B5EF4-FFF2-40B4-BE49-F238E27FC236}">
                <a16:creationId xmlns:a16="http://schemas.microsoft.com/office/drawing/2014/main" id="{0D1928C2-DF0F-974C-A59E-3A511F40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4" name="Oval 6">
            <a:extLst>
              <a:ext uri="{FF2B5EF4-FFF2-40B4-BE49-F238E27FC236}">
                <a16:creationId xmlns:a16="http://schemas.microsoft.com/office/drawing/2014/main" id="{4E95A727-2E7D-2A45-8AAF-7E4DE46B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5" name="Oval 7">
            <a:extLst>
              <a:ext uri="{FF2B5EF4-FFF2-40B4-BE49-F238E27FC236}">
                <a16:creationId xmlns:a16="http://schemas.microsoft.com/office/drawing/2014/main" id="{BE149994-52E0-1A48-95CD-2F143EB5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6" name="Oval 8">
            <a:extLst>
              <a:ext uri="{FF2B5EF4-FFF2-40B4-BE49-F238E27FC236}">
                <a16:creationId xmlns:a16="http://schemas.microsoft.com/office/drawing/2014/main" id="{1348E245-A8A9-104C-84DE-5AFEEF80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7" name="Oval 9">
            <a:extLst>
              <a:ext uri="{FF2B5EF4-FFF2-40B4-BE49-F238E27FC236}">
                <a16:creationId xmlns:a16="http://schemas.microsoft.com/office/drawing/2014/main" id="{D54721C4-06FE-2341-9B96-6E7CB4A2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8" name="Oval 10">
            <a:extLst>
              <a:ext uri="{FF2B5EF4-FFF2-40B4-BE49-F238E27FC236}">
                <a16:creationId xmlns:a16="http://schemas.microsoft.com/office/drawing/2014/main" id="{0641E903-B330-374F-AD24-E56FAB77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9" name="Oval 11">
            <a:extLst>
              <a:ext uri="{FF2B5EF4-FFF2-40B4-BE49-F238E27FC236}">
                <a16:creationId xmlns:a16="http://schemas.microsoft.com/office/drawing/2014/main" id="{39A86F6F-961B-564A-8304-2E63FBDC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2700" name="AutoShape 12">
            <a:extLst>
              <a:ext uri="{FF2B5EF4-FFF2-40B4-BE49-F238E27FC236}">
                <a16:creationId xmlns:a16="http://schemas.microsoft.com/office/drawing/2014/main" id="{896BF607-B9DA-1240-9F33-BAE370E0BB99}"/>
              </a:ext>
            </a:extLst>
          </p:cNvPr>
          <p:cNvCxnSpPr>
            <a:cxnSpLocks noChangeShapeType="1"/>
            <a:stCxn id="1522695" idx="6"/>
            <a:endCxn id="1522694" idx="2"/>
          </p:cNvCxnSpPr>
          <p:nvPr/>
        </p:nvCxnSpPr>
        <p:spPr bwMode="auto">
          <a:xfrm>
            <a:off x="2370138" y="44577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1" name="AutoShape 13">
            <a:extLst>
              <a:ext uri="{FF2B5EF4-FFF2-40B4-BE49-F238E27FC236}">
                <a16:creationId xmlns:a16="http://schemas.microsoft.com/office/drawing/2014/main" id="{5AB3425C-917B-D64F-BC2F-6C540B3A46AB}"/>
              </a:ext>
            </a:extLst>
          </p:cNvPr>
          <p:cNvCxnSpPr>
            <a:cxnSpLocks noChangeShapeType="1"/>
            <a:stCxn id="1522698" idx="6"/>
            <a:endCxn id="1522694" idx="3"/>
          </p:cNvCxnSpPr>
          <p:nvPr/>
        </p:nvCxnSpPr>
        <p:spPr bwMode="auto">
          <a:xfrm flipV="1">
            <a:off x="2446338" y="46228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2" name="AutoShape 14">
            <a:extLst>
              <a:ext uri="{FF2B5EF4-FFF2-40B4-BE49-F238E27FC236}">
                <a16:creationId xmlns:a16="http://schemas.microsoft.com/office/drawing/2014/main" id="{4C043EFE-96BD-DE40-88A7-01DD24A5DD36}"/>
              </a:ext>
            </a:extLst>
          </p:cNvPr>
          <p:cNvCxnSpPr>
            <a:cxnSpLocks noChangeShapeType="1"/>
            <a:stCxn id="1522698" idx="6"/>
            <a:endCxn id="1522696" idx="2"/>
          </p:cNvCxnSpPr>
          <p:nvPr/>
        </p:nvCxnSpPr>
        <p:spPr bwMode="auto">
          <a:xfrm>
            <a:off x="2446338" y="53721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3" name="AutoShape 15">
            <a:extLst>
              <a:ext uri="{FF2B5EF4-FFF2-40B4-BE49-F238E27FC236}">
                <a16:creationId xmlns:a16="http://schemas.microsoft.com/office/drawing/2014/main" id="{8E7E6089-1786-374D-AF03-E3DFD193E6E6}"/>
              </a:ext>
            </a:extLst>
          </p:cNvPr>
          <p:cNvCxnSpPr>
            <a:cxnSpLocks noChangeShapeType="1"/>
            <a:stCxn id="1522694" idx="6"/>
            <a:endCxn id="1522697" idx="2"/>
          </p:cNvCxnSpPr>
          <p:nvPr/>
        </p:nvCxnSpPr>
        <p:spPr bwMode="auto">
          <a:xfrm flipV="1">
            <a:off x="3055938" y="43815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4" name="AutoShape 16">
            <a:extLst>
              <a:ext uri="{FF2B5EF4-FFF2-40B4-BE49-F238E27FC236}">
                <a16:creationId xmlns:a16="http://schemas.microsoft.com/office/drawing/2014/main" id="{0F8D184E-E721-4A4E-95DA-CE8449199342}"/>
              </a:ext>
            </a:extLst>
          </p:cNvPr>
          <p:cNvCxnSpPr>
            <a:cxnSpLocks noChangeShapeType="1"/>
            <a:stCxn id="1522699" idx="6"/>
            <a:endCxn id="1522695" idx="2"/>
          </p:cNvCxnSpPr>
          <p:nvPr/>
        </p:nvCxnSpPr>
        <p:spPr bwMode="auto">
          <a:xfrm flipV="1">
            <a:off x="1379538" y="44577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5" name="AutoShape 17">
            <a:extLst>
              <a:ext uri="{FF2B5EF4-FFF2-40B4-BE49-F238E27FC236}">
                <a16:creationId xmlns:a16="http://schemas.microsoft.com/office/drawing/2014/main" id="{CF92A738-993F-2A4A-9056-3F3F1D2B5A1E}"/>
              </a:ext>
            </a:extLst>
          </p:cNvPr>
          <p:cNvCxnSpPr>
            <a:cxnSpLocks noChangeShapeType="1"/>
            <a:stCxn id="1522693" idx="7"/>
            <a:endCxn id="1522695" idx="3"/>
          </p:cNvCxnSpPr>
          <p:nvPr/>
        </p:nvCxnSpPr>
        <p:spPr bwMode="auto">
          <a:xfrm flipV="1">
            <a:off x="1490663" y="45466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6" name="AutoShape 18">
            <a:extLst>
              <a:ext uri="{FF2B5EF4-FFF2-40B4-BE49-F238E27FC236}">
                <a16:creationId xmlns:a16="http://schemas.microsoft.com/office/drawing/2014/main" id="{54AB0809-6B90-B846-9D56-B3CDC19F2AC7}"/>
              </a:ext>
            </a:extLst>
          </p:cNvPr>
          <p:cNvCxnSpPr>
            <a:cxnSpLocks noChangeShapeType="1"/>
            <a:stCxn id="1522698" idx="0"/>
            <a:endCxn id="1522695" idx="4"/>
          </p:cNvCxnSpPr>
          <p:nvPr/>
        </p:nvCxnSpPr>
        <p:spPr bwMode="auto">
          <a:xfrm flipH="1" flipV="1">
            <a:off x="2247900" y="4579938"/>
            <a:ext cx="76200" cy="669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5">
            <a:extLst>
              <a:ext uri="{FF2B5EF4-FFF2-40B4-BE49-F238E27FC236}">
                <a16:creationId xmlns:a16="http://schemas.microsoft.com/office/drawing/2014/main" id="{8E7E6089-1786-374D-AF03-E3DFD193E6E6}"/>
              </a:ext>
            </a:extLst>
          </p:cNvPr>
          <p:cNvCxnSpPr>
            <a:cxnSpLocks noChangeShapeType="1"/>
            <a:stCxn id="1522697" idx="4"/>
            <a:endCxn id="1522696" idx="0"/>
          </p:cNvCxnSpPr>
          <p:nvPr/>
        </p:nvCxnSpPr>
        <p:spPr bwMode="auto">
          <a:xfrm flipH="1">
            <a:off x="3314700" y="4495800"/>
            <a:ext cx="30480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5126041"/>
      </p:ext>
    </p:extLst>
  </p:cSld>
  <p:clrMapOvr>
    <a:masterClrMapping/>
  </p:clrMapOvr>
  <p:transition advTm="34469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36CC64B-C1F7-3B4C-A36C-E99464D6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EE33783-31D4-4140-89D0-7ADDF8E2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658BB94-DF86-4D47-81A6-9B7BD93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228B-DEF1-8B40-9725-D7449FAF9715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1524738" name="Rectangle 2">
            <a:extLst>
              <a:ext uri="{FF2B5EF4-FFF2-40B4-BE49-F238E27FC236}">
                <a16:creationId xmlns:a16="http://schemas.microsoft.com/office/drawing/2014/main" id="{7B1DAA31-4055-3540-A2AC-8A322A00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 sz="3600"/>
              <a:t>Problem: PageRank -  solution</a:t>
            </a:r>
          </a:p>
        </p:txBody>
      </p:sp>
      <p:sp>
        <p:nvSpPr>
          <p:cNvPr id="1524739" name="Rectangle 3">
            <a:extLst>
              <a:ext uri="{FF2B5EF4-FFF2-40B4-BE49-F238E27FC236}">
                <a16:creationId xmlns:a16="http://schemas.microsoft.com/office/drawing/2014/main" id="{085E3389-66E8-8E4E-B83E-79D2ED0D6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6388"/>
          </a:xfrm>
        </p:spPr>
        <p:txBody>
          <a:bodyPr lIns="91430" tIns="45715" rIns="91430" bIns="45715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Given a directed graph, find its most interesting/central node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Proposed solution: Random walk; spot most ‘popular’ node (-&gt; steady state prob. (ssp))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AF5AFA50-FB87-EE46-9066-43547649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035425"/>
            <a:ext cx="4546599" cy="156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/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A node </a:t>
            </a:r>
            <a:r>
              <a:rPr kumimoji="0"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high </a:t>
            </a:r>
            <a:r>
              <a:rPr kumimoji="0" lang="en-US" altLang="en-US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ssp</a:t>
            </a:r>
            <a:r>
              <a:rPr kumimoji="0" lang="en-US" altLang="en-US" sz="3200" dirty="0">
                <a:latin typeface="Times New Roman" panose="02020603050405020304" pitchFamily="18" charset="0"/>
              </a:rPr>
              <a:t>,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if its parents have </a:t>
            </a:r>
            <a:r>
              <a:rPr kumimoji="0"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high </a:t>
            </a:r>
            <a:r>
              <a:rPr kumimoji="0" lang="en-US" altLang="en-US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ssp</a:t>
            </a:r>
            <a:endParaRPr kumimoji="0" lang="en-US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(recursive, but OK!)</a:t>
            </a: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0D1928C2-DF0F-974C-A59E-3A511F40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6">
            <a:extLst>
              <a:ext uri="{FF2B5EF4-FFF2-40B4-BE49-F238E27FC236}">
                <a16:creationId xmlns:a16="http://schemas.microsoft.com/office/drawing/2014/main" id="{4E95A727-2E7D-2A45-8AAF-7E4DE46B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BE149994-52E0-1A48-95CD-2F143EB5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1348E245-A8A9-104C-84DE-5AFEEF80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D54721C4-06FE-2341-9B96-6E7CB4A2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0">
            <a:extLst>
              <a:ext uri="{FF2B5EF4-FFF2-40B4-BE49-F238E27FC236}">
                <a16:creationId xmlns:a16="http://schemas.microsoft.com/office/drawing/2014/main" id="{0641E903-B330-374F-AD24-E56FAB77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1">
            <a:extLst>
              <a:ext uri="{FF2B5EF4-FFF2-40B4-BE49-F238E27FC236}">
                <a16:creationId xmlns:a16="http://schemas.microsoft.com/office/drawing/2014/main" id="{39A86F6F-961B-564A-8304-2E63FBDC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AutoShape 12">
            <a:extLst>
              <a:ext uri="{FF2B5EF4-FFF2-40B4-BE49-F238E27FC236}">
                <a16:creationId xmlns:a16="http://schemas.microsoft.com/office/drawing/2014/main" id="{896BF607-B9DA-1240-9F33-BAE370E0BB99}"/>
              </a:ext>
            </a:extLst>
          </p:cNvPr>
          <p:cNvCxnSpPr>
            <a:cxnSpLocks noChangeShapeType="1"/>
            <a:stCxn id="53" idx="6"/>
            <a:endCxn id="52" idx="2"/>
          </p:cNvCxnSpPr>
          <p:nvPr/>
        </p:nvCxnSpPr>
        <p:spPr bwMode="auto">
          <a:xfrm>
            <a:off x="2370138" y="44577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">
            <a:extLst>
              <a:ext uri="{FF2B5EF4-FFF2-40B4-BE49-F238E27FC236}">
                <a16:creationId xmlns:a16="http://schemas.microsoft.com/office/drawing/2014/main" id="{5AB3425C-917B-D64F-BC2F-6C540B3A46AB}"/>
              </a:ext>
            </a:extLst>
          </p:cNvPr>
          <p:cNvCxnSpPr>
            <a:cxnSpLocks noChangeShapeType="1"/>
            <a:stCxn id="56" idx="6"/>
            <a:endCxn id="52" idx="3"/>
          </p:cNvCxnSpPr>
          <p:nvPr/>
        </p:nvCxnSpPr>
        <p:spPr bwMode="auto">
          <a:xfrm flipV="1">
            <a:off x="2446338" y="46228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>
            <a:extLst>
              <a:ext uri="{FF2B5EF4-FFF2-40B4-BE49-F238E27FC236}">
                <a16:creationId xmlns:a16="http://schemas.microsoft.com/office/drawing/2014/main" id="{4C043EFE-96BD-DE40-88A7-01DD24A5DD36}"/>
              </a:ext>
            </a:extLst>
          </p:cNvPr>
          <p:cNvCxnSpPr>
            <a:cxnSpLocks noChangeShapeType="1"/>
            <a:stCxn id="56" idx="6"/>
            <a:endCxn id="54" idx="2"/>
          </p:cNvCxnSpPr>
          <p:nvPr/>
        </p:nvCxnSpPr>
        <p:spPr bwMode="auto">
          <a:xfrm>
            <a:off x="2446338" y="53721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5">
            <a:extLst>
              <a:ext uri="{FF2B5EF4-FFF2-40B4-BE49-F238E27FC236}">
                <a16:creationId xmlns:a16="http://schemas.microsoft.com/office/drawing/2014/main" id="{8E7E6089-1786-374D-AF03-E3DFD193E6E6}"/>
              </a:ext>
            </a:extLst>
          </p:cNvPr>
          <p:cNvCxnSpPr>
            <a:cxnSpLocks noChangeShapeType="1"/>
            <a:stCxn id="52" idx="6"/>
            <a:endCxn id="55" idx="2"/>
          </p:cNvCxnSpPr>
          <p:nvPr/>
        </p:nvCxnSpPr>
        <p:spPr bwMode="auto">
          <a:xfrm flipV="1">
            <a:off x="3055938" y="43815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6">
            <a:extLst>
              <a:ext uri="{FF2B5EF4-FFF2-40B4-BE49-F238E27FC236}">
                <a16:creationId xmlns:a16="http://schemas.microsoft.com/office/drawing/2014/main" id="{0F8D184E-E721-4A4E-95DA-CE8449199342}"/>
              </a:ext>
            </a:extLst>
          </p:cNvPr>
          <p:cNvCxnSpPr>
            <a:cxnSpLocks noChangeShapeType="1"/>
            <a:stCxn id="57" idx="6"/>
            <a:endCxn id="53" idx="2"/>
          </p:cNvCxnSpPr>
          <p:nvPr/>
        </p:nvCxnSpPr>
        <p:spPr bwMode="auto">
          <a:xfrm flipV="1">
            <a:off x="1379538" y="44577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7">
            <a:extLst>
              <a:ext uri="{FF2B5EF4-FFF2-40B4-BE49-F238E27FC236}">
                <a16:creationId xmlns:a16="http://schemas.microsoft.com/office/drawing/2014/main" id="{CF92A738-993F-2A4A-9056-3F3F1D2B5A1E}"/>
              </a:ext>
            </a:extLst>
          </p:cNvPr>
          <p:cNvCxnSpPr>
            <a:cxnSpLocks noChangeShapeType="1"/>
            <a:stCxn id="51" idx="7"/>
            <a:endCxn id="53" idx="3"/>
          </p:cNvCxnSpPr>
          <p:nvPr/>
        </p:nvCxnSpPr>
        <p:spPr bwMode="auto">
          <a:xfrm flipV="1">
            <a:off x="1490663" y="45466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54AB0809-6B90-B846-9D56-B3CDC19F2AC7}"/>
              </a:ext>
            </a:extLst>
          </p:cNvPr>
          <p:cNvCxnSpPr>
            <a:cxnSpLocks noChangeShapeType="1"/>
            <a:stCxn id="56" idx="0"/>
            <a:endCxn id="53" idx="4"/>
          </p:cNvCxnSpPr>
          <p:nvPr/>
        </p:nvCxnSpPr>
        <p:spPr bwMode="auto">
          <a:xfrm flipH="1" flipV="1">
            <a:off x="2247900" y="4579938"/>
            <a:ext cx="76200" cy="669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5">
            <a:extLst>
              <a:ext uri="{FF2B5EF4-FFF2-40B4-BE49-F238E27FC236}">
                <a16:creationId xmlns:a16="http://schemas.microsoft.com/office/drawing/2014/main" id="{8E7E6089-1786-374D-AF03-E3DFD193E6E6}"/>
              </a:ext>
            </a:extLst>
          </p:cNvPr>
          <p:cNvCxnSpPr>
            <a:cxnSpLocks noChangeShapeType="1"/>
            <a:stCxn id="55" idx="4"/>
            <a:endCxn id="54" idx="0"/>
          </p:cNvCxnSpPr>
          <p:nvPr/>
        </p:nvCxnSpPr>
        <p:spPr bwMode="auto">
          <a:xfrm flipH="1">
            <a:off x="3314700" y="4495800"/>
            <a:ext cx="30480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5B6B55-91EA-FC4C-B280-CEEA16EA9140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1748CA-029F-714E-8C7D-D48D9643E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7335FC2-EC46-5946-877B-991D32C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214814"/>
      </p:ext>
    </p:extLst>
  </p:cSld>
  <p:clrMapOvr>
    <a:masterClrMapping/>
  </p:clrMapOvr>
  <p:transition advTm="27828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C6E52CA0-042C-8E47-A047-43A6571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90BC21CC-0F23-AB40-A4FA-C8E3054E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4764C6E-D5C1-554A-8817-57703F26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0644-B9D8-5745-B292-EA5BCE28277F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1526786" name="Rectangle 2">
            <a:extLst>
              <a:ext uri="{FF2B5EF4-FFF2-40B4-BE49-F238E27FC236}">
                <a16:creationId xmlns:a16="http://schemas.microsoft.com/office/drawing/2014/main" id="{5CFE3BEB-5411-A749-AC43-42A418AD0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26787" name="Rectangle 3">
            <a:extLst>
              <a:ext uri="{FF2B5EF4-FFF2-40B4-BE49-F238E27FC236}">
                <a16:creationId xmlns:a16="http://schemas.microsoft.com/office/drawing/2014/main" id="{73474FE3-3D96-ED4B-9542-D8E11493C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 lIns="91430" tIns="45715" rIns="91430" bIns="45715"/>
          <a:lstStyle/>
          <a:p>
            <a:r>
              <a:rPr lang="en-US" altLang="en-US"/>
              <a:t>Let </a:t>
            </a:r>
            <a:r>
              <a:rPr lang="en-US" altLang="en-US" b="1"/>
              <a:t>A</a:t>
            </a:r>
            <a:r>
              <a:rPr lang="en-US" altLang="en-US"/>
              <a:t> be the adjacency matrix;</a:t>
            </a:r>
          </a:p>
          <a:p>
            <a:r>
              <a:rPr lang="en-US" altLang="en-US"/>
              <a:t> </a:t>
            </a:r>
            <a:r>
              <a:rPr lang="en-US" altLang="en-US" sz="2000"/>
              <a:t>let </a:t>
            </a:r>
            <a:r>
              <a:rPr lang="en-US" altLang="en-US" sz="2000" b="1"/>
              <a:t>B</a:t>
            </a:r>
            <a:r>
              <a:rPr lang="en-US" altLang="en-US" sz="2000"/>
              <a:t> be the transition matrix: transpose, column-normalized</a:t>
            </a:r>
            <a:r>
              <a:rPr lang="en-US" altLang="en-US"/>
              <a:t> - then</a:t>
            </a:r>
          </a:p>
        </p:txBody>
      </p:sp>
      <p:grpSp>
        <p:nvGrpSpPr>
          <p:cNvPr id="1526788" name="Group 4">
            <a:extLst>
              <a:ext uri="{FF2B5EF4-FFF2-40B4-BE49-F238E27FC236}">
                <a16:creationId xmlns:a16="http://schemas.microsoft.com/office/drawing/2014/main" id="{57BD289A-D604-C846-9B33-A5208FC0AD1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2571750" cy="1966913"/>
            <a:chOff x="432" y="2400"/>
            <a:chExt cx="1620" cy="1239"/>
          </a:xfrm>
        </p:grpSpPr>
        <p:grpSp>
          <p:nvGrpSpPr>
            <p:cNvPr id="1526789" name="Group 5">
              <a:extLst>
                <a:ext uri="{FF2B5EF4-FFF2-40B4-BE49-F238E27FC236}">
                  <a16:creationId xmlns:a16="http://schemas.microsoft.com/office/drawing/2014/main" id="{CF2B173F-0B64-C145-8D3F-F638041E2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1526790" name="Oval 6">
                <a:extLst>
                  <a:ext uri="{FF2B5EF4-FFF2-40B4-BE49-F238E27FC236}">
                    <a16:creationId xmlns:a16="http://schemas.microsoft.com/office/drawing/2014/main" id="{6788613C-0656-0F49-BB9D-01C73791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6791" name="Oval 7">
                <a:extLst>
                  <a:ext uri="{FF2B5EF4-FFF2-40B4-BE49-F238E27FC236}">
                    <a16:creationId xmlns:a16="http://schemas.microsoft.com/office/drawing/2014/main" id="{F8C72B02-FC7F-1E40-B0B9-714B9D1F0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6792" name="Oval 8">
                <a:extLst>
                  <a:ext uri="{FF2B5EF4-FFF2-40B4-BE49-F238E27FC236}">
                    <a16:creationId xmlns:a16="http://schemas.microsoft.com/office/drawing/2014/main" id="{D0FC7E30-C4FF-A14F-92C0-9297C56FA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6793" name="Oval 9">
                <a:extLst>
                  <a:ext uri="{FF2B5EF4-FFF2-40B4-BE49-F238E27FC236}">
                    <a16:creationId xmlns:a16="http://schemas.microsoft.com/office/drawing/2014/main" id="{5A6F439B-746A-914D-9AA4-19C2E1E2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6794" name="Oval 10">
                <a:extLst>
                  <a:ext uri="{FF2B5EF4-FFF2-40B4-BE49-F238E27FC236}">
                    <a16:creationId xmlns:a16="http://schemas.microsoft.com/office/drawing/2014/main" id="{090F97D8-8D68-1C4E-82FD-4B8B22626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26795" name="AutoShape 11">
                <a:extLst>
                  <a:ext uri="{FF2B5EF4-FFF2-40B4-BE49-F238E27FC236}">
                    <a16:creationId xmlns:a16="http://schemas.microsoft.com/office/drawing/2014/main" id="{4CFF7D8D-60CB-E64D-8D69-B6E677705872}"/>
                  </a:ext>
                </a:extLst>
              </p:cNvPr>
              <p:cNvCxnSpPr>
                <a:cxnSpLocks noChangeShapeType="1"/>
                <a:stCxn id="1526792" idx="6"/>
                <a:endCxn id="1526791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6796" name="AutoShape 12">
                <a:extLst>
                  <a:ext uri="{FF2B5EF4-FFF2-40B4-BE49-F238E27FC236}">
                    <a16:creationId xmlns:a16="http://schemas.microsoft.com/office/drawing/2014/main" id="{FD2AEDC4-3464-5D42-AD14-D3FDE3B2CD63}"/>
                  </a:ext>
                </a:extLst>
              </p:cNvPr>
              <p:cNvCxnSpPr>
                <a:cxnSpLocks noChangeShapeType="1"/>
                <a:stCxn id="1526793" idx="6"/>
                <a:endCxn id="1526791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6797" name="AutoShape 13">
                <a:extLst>
                  <a:ext uri="{FF2B5EF4-FFF2-40B4-BE49-F238E27FC236}">
                    <a16:creationId xmlns:a16="http://schemas.microsoft.com/office/drawing/2014/main" id="{519F9FB1-A903-514D-A640-01DC648C24E7}"/>
                  </a:ext>
                </a:extLst>
              </p:cNvPr>
              <p:cNvCxnSpPr>
                <a:cxnSpLocks noChangeShapeType="1"/>
                <a:stCxn id="1526794" idx="6"/>
                <a:endCxn id="1526792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6798" name="AutoShape 14">
                <a:extLst>
                  <a:ext uri="{FF2B5EF4-FFF2-40B4-BE49-F238E27FC236}">
                    <a16:creationId xmlns:a16="http://schemas.microsoft.com/office/drawing/2014/main" id="{79DC5AAE-B484-0C47-B143-FC1AA25D3B61}"/>
                  </a:ext>
                </a:extLst>
              </p:cNvPr>
              <p:cNvCxnSpPr>
                <a:cxnSpLocks noChangeShapeType="1"/>
                <a:stCxn id="1526790" idx="7"/>
                <a:endCxn id="1526792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6799" name="AutoShape 15">
                <a:extLst>
                  <a:ext uri="{FF2B5EF4-FFF2-40B4-BE49-F238E27FC236}">
                    <a16:creationId xmlns:a16="http://schemas.microsoft.com/office/drawing/2014/main" id="{0F3E419A-82FC-7149-A437-F8AC9732F269}"/>
                  </a:ext>
                </a:extLst>
              </p:cNvPr>
              <p:cNvCxnSpPr>
                <a:cxnSpLocks noChangeShapeType="1"/>
                <a:stCxn id="1526793" idx="2"/>
                <a:endCxn id="1526790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6800" name="AutoShape 16">
                <a:extLst>
                  <a:ext uri="{FF2B5EF4-FFF2-40B4-BE49-F238E27FC236}">
                    <a16:creationId xmlns:a16="http://schemas.microsoft.com/office/drawing/2014/main" id="{FBBFF981-AE67-BA4D-9FE7-B649192D4D02}"/>
                  </a:ext>
                </a:extLst>
              </p:cNvPr>
              <p:cNvCxnSpPr>
                <a:cxnSpLocks noChangeShapeType="1"/>
                <a:stCxn id="1526791" idx="0"/>
                <a:endCxn id="1526794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6801" name="AutoShape 17">
                <a:extLst>
                  <a:ext uri="{FF2B5EF4-FFF2-40B4-BE49-F238E27FC236}">
                    <a16:creationId xmlns:a16="http://schemas.microsoft.com/office/drawing/2014/main" id="{81BA04F7-A227-D343-AF72-D3960CF2366E}"/>
                  </a:ext>
                </a:extLst>
              </p:cNvPr>
              <p:cNvCxnSpPr>
                <a:cxnSpLocks noChangeShapeType="1"/>
                <a:stCxn id="1526792" idx="5"/>
                <a:endCxn id="1526793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26802" name="Text Box 18">
              <a:extLst>
                <a:ext uri="{FF2B5EF4-FFF2-40B4-BE49-F238E27FC236}">
                  <a16:creationId xmlns:a16="http://schemas.microsoft.com/office/drawing/2014/main" id="{07D9EF53-2380-714C-B1D9-72D8669AD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803" name="Text Box 19">
              <a:extLst>
                <a:ext uri="{FF2B5EF4-FFF2-40B4-BE49-F238E27FC236}">
                  <a16:creationId xmlns:a16="http://schemas.microsoft.com/office/drawing/2014/main" id="{A7FB7CF2-EF68-824F-8642-B1CECF2B6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6804" name="Text Box 20">
              <a:extLst>
                <a:ext uri="{FF2B5EF4-FFF2-40B4-BE49-F238E27FC236}">
                  <a16:creationId xmlns:a16="http://schemas.microsoft.com/office/drawing/2014/main" id="{8184ED87-4448-A24E-976B-119D28093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6805" name="Text Box 21">
              <a:extLst>
                <a:ext uri="{FF2B5EF4-FFF2-40B4-BE49-F238E27FC236}">
                  <a16:creationId xmlns:a16="http://schemas.microsoft.com/office/drawing/2014/main" id="{388383FD-FEB4-DA46-A00A-D364BA4A1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26806" name="Text Box 22">
              <a:extLst>
                <a:ext uri="{FF2B5EF4-FFF2-40B4-BE49-F238E27FC236}">
                  <a16:creationId xmlns:a16="http://schemas.microsoft.com/office/drawing/2014/main" id="{534F93CA-2A45-6E4A-BA66-6093AE894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526807" name="Freeform 23">
            <a:extLst>
              <a:ext uri="{FF2B5EF4-FFF2-40B4-BE49-F238E27FC236}">
                <a16:creationId xmlns:a16="http://schemas.microsoft.com/office/drawing/2014/main" id="{5991DF22-D3AD-EB4E-ACD9-2E72F7905B16}"/>
              </a:ext>
            </a:extLst>
          </p:cNvPr>
          <p:cNvSpPr>
            <a:spLocks/>
          </p:cNvSpPr>
          <p:nvPr/>
        </p:nvSpPr>
        <p:spPr bwMode="auto">
          <a:xfrm>
            <a:off x="3581400" y="3581400"/>
            <a:ext cx="228600" cy="2438400"/>
          </a:xfrm>
          <a:custGeom>
            <a:avLst/>
            <a:gdLst>
              <a:gd name="T0" fmla="*/ 144 w 144"/>
              <a:gd name="T1" fmla="*/ 0 h 1536"/>
              <a:gd name="T2" fmla="*/ 0 w 144"/>
              <a:gd name="T3" fmla="*/ 0 h 1536"/>
              <a:gd name="T4" fmla="*/ 0 w 144"/>
              <a:gd name="T5" fmla="*/ 1536 h 1536"/>
              <a:gd name="T6" fmla="*/ 96 w 144"/>
              <a:gd name="T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536">
                <a:moveTo>
                  <a:pt x="144" y="0"/>
                </a:moveTo>
                <a:lnTo>
                  <a:pt x="0" y="0"/>
                </a:lnTo>
                <a:lnTo>
                  <a:pt x="0" y="1536"/>
                </a:lnTo>
                <a:lnTo>
                  <a:pt x="96" y="1536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08" name="Freeform 24">
            <a:extLst>
              <a:ext uri="{FF2B5EF4-FFF2-40B4-BE49-F238E27FC236}">
                <a16:creationId xmlns:a16="http://schemas.microsoft.com/office/drawing/2014/main" id="{FC197AB8-F39B-2F4C-9354-76FC49BFC472}"/>
              </a:ext>
            </a:extLst>
          </p:cNvPr>
          <p:cNvSpPr>
            <a:spLocks/>
          </p:cNvSpPr>
          <p:nvPr/>
        </p:nvSpPr>
        <p:spPr bwMode="auto">
          <a:xfrm flipH="1">
            <a:off x="6019800" y="3581400"/>
            <a:ext cx="228600" cy="2438400"/>
          </a:xfrm>
          <a:custGeom>
            <a:avLst/>
            <a:gdLst>
              <a:gd name="T0" fmla="*/ 144 w 144"/>
              <a:gd name="T1" fmla="*/ 0 h 1536"/>
              <a:gd name="T2" fmla="*/ 0 w 144"/>
              <a:gd name="T3" fmla="*/ 0 h 1536"/>
              <a:gd name="T4" fmla="*/ 0 w 144"/>
              <a:gd name="T5" fmla="*/ 1536 h 1536"/>
              <a:gd name="T6" fmla="*/ 96 w 144"/>
              <a:gd name="T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536">
                <a:moveTo>
                  <a:pt x="144" y="0"/>
                </a:moveTo>
                <a:lnTo>
                  <a:pt x="0" y="0"/>
                </a:lnTo>
                <a:lnTo>
                  <a:pt x="0" y="1536"/>
                </a:lnTo>
                <a:lnTo>
                  <a:pt x="96" y="1536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6809" name="Group 25">
            <a:extLst>
              <a:ext uri="{FF2B5EF4-FFF2-40B4-BE49-F238E27FC236}">
                <a16:creationId xmlns:a16="http://schemas.microsoft.com/office/drawing/2014/main" id="{B0597EF7-59E2-034C-8C17-A3BA9953C9D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581400"/>
            <a:ext cx="685800" cy="2438400"/>
            <a:chOff x="4704" y="2160"/>
            <a:chExt cx="432" cy="1536"/>
          </a:xfrm>
        </p:grpSpPr>
        <p:sp>
          <p:nvSpPr>
            <p:cNvPr id="1526810" name="Freeform 26">
              <a:extLst>
                <a:ext uri="{FF2B5EF4-FFF2-40B4-BE49-F238E27FC236}">
                  <a16:creationId xmlns:a16="http://schemas.microsoft.com/office/drawing/2014/main" id="{2B291637-7DF9-7445-A511-74A27976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2160"/>
              <a:ext cx="144" cy="1536"/>
            </a:xfrm>
            <a:custGeom>
              <a:avLst/>
              <a:gdLst>
                <a:gd name="T0" fmla="*/ 144 w 144"/>
                <a:gd name="T1" fmla="*/ 0 h 1536"/>
                <a:gd name="T2" fmla="*/ 0 w 144"/>
                <a:gd name="T3" fmla="*/ 0 h 1536"/>
                <a:gd name="T4" fmla="*/ 0 w 144"/>
                <a:gd name="T5" fmla="*/ 1536 h 1536"/>
                <a:gd name="T6" fmla="*/ 96 w 144"/>
                <a:gd name="T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36">
                  <a:moveTo>
                    <a:pt x="144" y="0"/>
                  </a:moveTo>
                  <a:lnTo>
                    <a:pt x="0" y="0"/>
                  </a:lnTo>
                  <a:lnTo>
                    <a:pt x="0" y="1536"/>
                  </a:lnTo>
                  <a:lnTo>
                    <a:pt x="96" y="1536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811" name="Freeform 27">
              <a:extLst>
                <a:ext uri="{FF2B5EF4-FFF2-40B4-BE49-F238E27FC236}">
                  <a16:creationId xmlns:a16="http://schemas.microsoft.com/office/drawing/2014/main" id="{A979BF9F-03CF-7747-906A-D082ECC3FC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2" y="2160"/>
              <a:ext cx="144" cy="1536"/>
            </a:xfrm>
            <a:custGeom>
              <a:avLst/>
              <a:gdLst>
                <a:gd name="T0" fmla="*/ 144 w 144"/>
                <a:gd name="T1" fmla="*/ 0 h 1536"/>
                <a:gd name="T2" fmla="*/ 0 w 144"/>
                <a:gd name="T3" fmla="*/ 0 h 1536"/>
                <a:gd name="T4" fmla="*/ 0 w 144"/>
                <a:gd name="T5" fmla="*/ 1536 h 1536"/>
                <a:gd name="T6" fmla="*/ 96 w 144"/>
                <a:gd name="T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36">
                  <a:moveTo>
                    <a:pt x="144" y="0"/>
                  </a:moveTo>
                  <a:lnTo>
                    <a:pt x="0" y="0"/>
                  </a:lnTo>
                  <a:lnTo>
                    <a:pt x="0" y="1536"/>
                  </a:lnTo>
                  <a:lnTo>
                    <a:pt x="96" y="1536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6812" name="Group 28">
            <a:extLst>
              <a:ext uri="{FF2B5EF4-FFF2-40B4-BE49-F238E27FC236}">
                <a16:creationId xmlns:a16="http://schemas.microsoft.com/office/drawing/2014/main" id="{32C70EFC-72BF-914E-B5FF-2A6D456507C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581400"/>
            <a:ext cx="990600" cy="2438400"/>
            <a:chOff x="5040" y="336"/>
            <a:chExt cx="624" cy="1536"/>
          </a:xfrm>
        </p:grpSpPr>
        <p:graphicFrame>
          <p:nvGraphicFramePr>
            <p:cNvPr id="1526813" name="Object 29">
              <a:extLst>
                <a:ext uri="{FF2B5EF4-FFF2-40B4-BE49-F238E27FC236}">
                  <a16:creationId xmlns:a16="http://schemas.microsoft.com/office/drawing/2014/main" id="{545F55D3-AF6F-4D46-9D79-EBBB84EF28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84"/>
            <a:ext cx="563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" name="Document" r:id="rId3" imgW="5372100" imgH="14312900" progId="Word.Document.8">
                    <p:embed/>
                  </p:oleObj>
                </mc:Choice>
                <mc:Fallback>
                  <p:oleObj name="Document" r:id="rId3" imgW="5372100" imgH="14312900" progId="Word.Document.8">
                    <p:embed/>
                    <p:pic>
                      <p:nvPicPr>
                        <p:cNvPr id="1526813" name="Object 29">
                          <a:extLst>
                            <a:ext uri="{FF2B5EF4-FFF2-40B4-BE49-F238E27FC236}">
                              <a16:creationId xmlns:a16="http://schemas.microsoft.com/office/drawing/2014/main" id="{545F55D3-AF6F-4D46-9D79-EBBB84EF28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84"/>
                          <a:ext cx="563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26814" name="Group 30">
              <a:extLst>
                <a:ext uri="{FF2B5EF4-FFF2-40B4-BE49-F238E27FC236}">
                  <a16:creationId xmlns:a16="http://schemas.microsoft.com/office/drawing/2014/main" id="{EA593764-6274-844F-8D74-5F9D47008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336"/>
              <a:ext cx="432" cy="1536"/>
              <a:chOff x="4704" y="2160"/>
              <a:chExt cx="432" cy="1536"/>
            </a:xfrm>
          </p:grpSpPr>
          <p:sp>
            <p:nvSpPr>
              <p:cNvPr id="1526815" name="Freeform 31">
                <a:extLst>
                  <a:ext uri="{FF2B5EF4-FFF2-40B4-BE49-F238E27FC236}">
                    <a16:creationId xmlns:a16="http://schemas.microsoft.com/office/drawing/2014/main" id="{744D24A1-C6BE-0A4B-A6E6-6765A1B87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" y="2160"/>
                <a:ext cx="144" cy="1536"/>
              </a:xfrm>
              <a:custGeom>
                <a:avLst/>
                <a:gdLst>
                  <a:gd name="T0" fmla="*/ 144 w 144"/>
                  <a:gd name="T1" fmla="*/ 0 h 1536"/>
                  <a:gd name="T2" fmla="*/ 0 w 144"/>
                  <a:gd name="T3" fmla="*/ 0 h 1536"/>
                  <a:gd name="T4" fmla="*/ 0 w 144"/>
                  <a:gd name="T5" fmla="*/ 1536 h 1536"/>
                  <a:gd name="T6" fmla="*/ 96 w 144"/>
                  <a:gd name="T7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6">
                    <a:moveTo>
                      <a:pt x="144" y="0"/>
                    </a:moveTo>
                    <a:lnTo>
                      <a:pt x="0" y="0"/>
                    </a:lnTo>
                    <a:lnTo>
                      <a:pt x="0" y="1536"/>
                    </a:lnTo>
                    <a:lnTo>
                      <a:pt x="96" y="1536"/>
                    </a:ln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816" name="Freeform 32">
                <a:extLst>
                  <a:ext uri="{FF2B5EF4-FFF2-40B4-BE49-F238E27FC236}">
                    <a16:creationId xmlns:a16="http://schemas.microsoft.com/office/drawing/2014/main" id="{5B90F82A-974B-B84C-A55C-CAF00BC9E7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92" y="2160"/>
                <a:ext cx="144" cy="1536"/>
              </a:xfrm>
              <a:custGeom>
                <a:avLst/>
                <a:gdLst>
                  <a:gd name="T0" fmla="*/ 144 w 144"/>
                  <a:gd name="T1" fmla="*/ 0 h 1536"/>
                  <a:gd name="T2" fmla="*/ 0 w 144"/>
                  <a:gd name="T3" fmla="*/ 0 h 1536"/>
                  <a:gd name="T4" fmla="*/ 0 w 144"/>
                  <a:gd name="T5" fmla="*/ 1536 h 1536"/>
                  <a:gd name="T6" fmla="*/ 96 w 144"/>
                  <a:gd name="T7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6">
                    <a:moveTo>
                      <a:pt x="144" y="0"/>
                    </a:moveTo>
                    <a:lnTo>
                      <a:pt x="0" y="0"/>
                    </a:lnTo>
                    <a:lnTo>
                      <a:pt x="0" y="1536"/>
                    </a:lnTo>
                    <a:lnTo>
                      <a:pt x="96" y="1536"/>
                    </a:ln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526817" name="Object 33">
            <a:extLst>
              <a:ext uri="{FF2B5EF4-FFF2-40B4-BE49-F238E27FC236}">
                <a16:creationId xmlns:a16="http://schemas.microsoft.com/office/drawing/2014/main" id="{EAD823C6-C826-D44C-9DF7-6A040ED33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657600"/>
          <a:ext cx="8937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Document" r:id="rId5" imgW="5372100" imgH="14312900" progId="Word.Document.8">
                  <p:embed/>
                </p:oleObj>
              </mc:Choice>
              <mc:Fallback>
                <p:oleObj name="Document" r:id="rId5" imgW="5372100" imgH="14312900" progId="Word.Document.8">
                  <p:embed/>
                  <p:pic>
                    <p:nvPicPr>
                      <p:cNvPr id="1526817" name="Object 33">
                        <a:extLst>
                          <a:ext uri="{FF2B5EF4-FFF2-40B4-BE49-F238E27FC236}">
                            <a16:creationId xmlns:a16="http://schemas.microsoft.com/office/drawing/2014/main" id="{EAD823C6-C826-D44C-9DF7-6A040ED33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8937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818" name="Text Box 34">
            <a:extLst>
              <a:ext uri="{FF2B5EF4-FFF2-40B4-BE49-F238E27FC236}">
                <a16:creationId xmlns:a16="http://schemas.microsoft.com/office/drawing/2014/main" id="{A2958E9B-A06B-A84D-9FB6-946907B5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4389438"/>
            <a:ext cx="38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11" rIns="91420" bIns="45711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526819" name="Text Box 35">
            <a:extLst>
              <a:ext uri="{FF2B5EF4-FFF2-40B4-BE49-F238E27FC236}">
                <a16:creationId xmlns:a16="http://schemas.microsoft.com/office/drawing/2014/main" id="{6A4B2C9D-9F64-ED4B-B520-61ED0746D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52800"/>
            <a:ext cx="70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11" rIns="91420" bIns="45711" anchor="ctr">
            <a:spAutoFit/>
          </a:bodyPr>
          <a:lstStyle/>
          <a:p>
            <a:pPr eaLnBrk="0" hangingPunct="0"/>
            <a:r>
              <a:rPr kumimoji="0" lang="en-US" altLang="en-US" sz="2400">
                <a:latin typeface="Times New Roman" panose="02020603050405020304" pitchFamily="18" charset="0"/>
              </a:rPr>
              <a:t>To</a:t>
            </a:r>
            <a:r>
              <a:rPr kumimoji="0" lang="en-US" altLang="en-US" sz="28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526820" name="Text Box 36">
            <a:extLst>
              <a:ext uri="{FF2B5EF4-FFF2-40B4-BE49-F238E27FC236}">
                <a16:creationId xmlns:a16="http://schemas.microsoft.com/office/drawing/2014/main" id="{41F0201B-E09B-6F4D-85E9-EF485D7E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00196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11" rIns="91420" bIns="45711" anchor="ctr">
            <a:spAutoFit/>
          </a:bodyPr>
          <a:lstStyle/>
          <a:p>
            <a:pPr eaLnBrk="0" hangingPunct="0"/>
            <a:r>
              <a:rPr kumimoji="0" lang="en-US" altLang="en-US" sz="2400">
                <a:latin typeface="Times New Roman" panose="02020603050405020304" pitchFamily="18" charset="0"/>
              </a:rPr>
              <a:t>From</a:t>
            </a:r>
            <a:endParaRPr kumimoji="0"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26821" name="Line 37">
            <a:extLst>
              <a:ext uri="{FF2B5EF4-FFF2-40B4-BE49-F238E27FC236}">
                <a16:creationId xmlns:a16="http://schemas.microsoft.com/office/drawing/2014/main" id="{18E2DABC-47EC-5C4C-A392-4AA1BAB5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22" name="Text Box 38">
            <a:extLst>
              <a:ext uri="{FF2B5EF4-FFF2-40B4-BE49-F238E27FC236}">
                <a16:creationId xmlns:a16="http://schemas.microsoft.com/office/drawing/2014/main" id="{346A24B4-FC9D-C74A-B77D-00D33305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317023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11" rIns="91420" bIns="45711" anchor="ctr">
            <a:spAutoFit/>
          </a:bodyPr>
          <a:lstStyle/>
          <a:p>
            <a:pPr eaLnBrk="0" hangingPunct="0"/>
            <a:r>
              <a:rPr kumimoji="0" lang="en-US" altLang="en-US" sz="2800" b="1">
                <a:latin typeface="Times New Roman" panose="02020603050405020304" pitchFamily="18" charset="0"/>
              </a:rPr>
              <a:t>B</a:t>
            </a:r>
            <a:endParaRPr kumimoji="0"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26823" name="Object 39">
            <a:extLst>
              <a:ext uri="{FF2B5EF4-FFF2-40B4-BE49-F238E27FC236}">
                <a16:creationId xmlns:a16="http://schemas.microsoft.com/office/drawing/2014/main" id="{39D4FC31-AB44-964A-A015-90E036320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3676650"/>
          <a:ext cx="27971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Document" r:id="rId7" imgW="29895800" imgH="26060400" progId="Word.Document.8">
                  <p:embed/>
                </p:oleObj>
              </mc:Choice>
              <mc:Fallback>
                <p:oleObj name="Document" r:id="rId7" imgW="29895800" imgH="26060400" progId="Word.Document.8">
                  <p:embed/>
                  <p:pic>
                    <p:nvPicPr>
                      <p:cNvPr id="1526823" name="Object 39">
                        <a:extLst>
                          <a:ext uri="{FF2B5EF4-FFF2-40B4-BE49-F238E27FC236}">
                            <a16:creationId xmlns:a16="http://schemas.microsoft.com/office/drawing/2014/main" id="{39D4FC31-AB44-964A-A015-90E036320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676650"/>
                        <a:ext cx="27971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F8F7AB-0CF0-CD41-BA2B-583192CE1C20}"/>
              </a:ext>
            </a:extLst>
          </p:cNvPr>
          <p:cNvSpPr/>
          <p:nvPr/>
        </p:nvSpPr>
        <p:spPr bwMode="auto">
          <a:xfrm rot="908872">
            <a:off x="7074105" y="370586"/>
            <a:ext cx="1977553" cy="70338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5" name="Graphic 44" descr="Books">
            <a:extLst>
              <a:ext uri="{FF2B5EF4-FFF2-40B4-BE49-F238E27FC236}">
                <a16:creationId xmlns:a16="http://schemas.microsoft.com/office/drawing/2014/main" id="{DE0FE2DD-0FCB-2C40-B139-7365E4272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1168" y="1216822"/>
            <a:ext cx="1127502" cy="1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925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FA1715F-2AC4-4545-90D2-C7F4541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0F4A06D9-A23B-564A-A718-758A07F6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9AE6410-B262-5A4B-A1A8-F31C7E2E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583A-E997-7A4E-A562-B00EEA3CE765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1527810" name="Rectangle 2">
            <a:extLst>
              <a:ext uri="{FF2B5EF4-FFF2-40B4-BE49-F238E27FC236}">
                <a16:creationId xmlns:a16="http://schemas.microsoft.com/office/drawing/2014/main" id="{6D4053DF-F1E9-F04F-B358-9B0A71410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27811" name="Rectangle 3">
            <a:extLst>
              <a:ext uri="{FF2B5EF4-FFF2-40B4-BE49-F238E27FC236}">
                <a16:creationId xmlns:a16="http://schemas.microsoft.com/office/drawing/2014/main" id="{A8E51000-5B8C-0E47-AECD-A255DC5F3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 b="1"/>
              <a:t>B p = p</a:t>
            </a:r>
            <a:endParaRPr lang="en-US" altLang="en-US"/>
          </a:p>
        </p:txBody>
      </p:sp>
      <p:sp>
        <p:nvSpPr>
          <p:cNvPr id="1527812" name="Freeform 4">
            <a:extLst>
              <a:ext uri="{FF2B5EF4-FFF2-40B4-BE49-F238E27FC236}">
                <a16:creationId xmlns:a16="http://schemas.microsoft.com/office/drawing/2014/main" id="{FB8208C7-6D81-AB48-8F1A-3DBCB760B4AD}"/>
              </a:ext>
            </a:extLst>
          </p:cNvPr>
          <p:cNvSpPr>
            <a:spLocks/>
          </p:cNvSpPr>
          <p:nvPr/>
        </p:nvSpPr>
        <p:spPr bwMode="auto">
          <a:xfrm>
            <a:off x="3581400" y="3581400"/>
            <a:ext cx="228600" cy="2438400"/>
          </a:xfrm>
          <a:custGeom>
            <a:avLst/>
            <a:gdLst>
              <a:gd name="T0" fmla="*/ 144 w 144"/>
              <a:gd name="T1" fmla="*/ 0 h 1536"/>
              <a:gd name="T2" fmla="*/ 0 w 144"/>
              <a:gd name="T3" fmla="*/ 0 h 1536"/>
              <a:gd name="T4" fmla="*/ 0 w 144"/>
              <a:gd name="T5" fmla="*/ 1536 h 1536"/>
              <a:gd name="T6" fmla="*/ 96 w 144"/>
              <a:gd name="T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536">
                <a:moveTo>
                  <a:pt x="144" y="0"/>
                </a:moveTo>
                <a:lnTo>
                  <a:pt x="0" y="0"/>
                </a:lnTo>
                <a:lnTo>
                  <a:pt x="0" y="1536"/>
                </a:lnTo>
                <a:lnTo>
                  <a:pt x="96" y="1536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7813" name="Freeform 5">
            <a:extLst>
              <a:ext uri="{FF2B5EF4-FFF2-40B4-BE49-F238E27FC236}">
                <a16:creationId xmlns:a16="http://schemas.microsoft.com/office/drawing/2014/main" id="{4A01DFDE-2C0D-234D-BA3C-DD7CB6221850}"/>
              </a:ext>
            </a:extLst>
          </p:cNvPr>
          <p:cNvSpPr>
            <a:spLocks/>
          </p:cNvSpPr>
          <p:nvPr/>
        </p:nvSpPr>
        <p:spPr bwMode="auto">
          <a:xfrm flipH="1">
            <a:off x="6019800" y="3581400"/>
            <a:ext cx="228600" cy="2438400"/>
          </a:xfrm>
          <a:custGeom>
            <a:avLst/>
            <a:gdLst>
              <a:gd name="T0" fmla="*/ 144 w 144"/>
              <a:gd name="T1" fmla="*/ 0 h 1536"/>
              <a:gd name="T2" fmla="*/ 0 w 144"/>
              <a:gd name="T3" fmla="*/ 0 h 1536"/>
              <a:gd name="T4" fmla="*/ 0 w 144"/>
              <a:gd name="T5" fmla="*/ 1536 h 1536"/>
              <a:gd name="T6" fmla="*/ 96 w 144"/>
              <a:gd name="T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536">
                <a:moveTo>
                  <a:pt x="144" y="0"/>
                </a:moveTo>
                <a:lnTo>
                  <a:pt x="0" y="0"/>
                </a:lnTo>
                <a:lnTo>
                  <a:pt x="0" y="1536"/>
                </a:lnTo>
                <a:lnTo>
                  <a:pt x="96" y="1536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7814" name="Group 6">
            <a:extLst>
              <a:ext uri="{FF2B5EF4-FFF2-40B4-BE49-F238E27FC236}">
                <a16:creationId xmlns:a16="http://schemas.microsoft.com/office/drawing/2014/main" id="{742A6E04-0818-7345-8634-1E0A88D7A7C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581400"/>
            <a:ext cx="685800" cy="2438400"/>
            <a:chOff x="4704" y="2160"/>
            <a:chExt cx="432" cy="1536"/>
          </a:xfrm>
        </p:grpSpPr>
        <p:sp>
          <p:nvSpPr>
            <p:cNvPr id="1527815" name="Freeform 7">
              <a:extLst>
                <a:ext uri="{FF2B5EF4-FFF2-40B4-BE49-F238E27FC236}">
                  <a16:creationId xmlns:a16="http://schemas.microsoft.com/office/drawing/2014/main" id="{44510BD4-A158-4C4F-8ADD-51121E72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2160"/>
              <a:ext cx="144" cy="1536"/>
            </a:xfrm>
            <a:custGeom>
              <a:avLst/>
              <a:gdLst>
                <a:gd name="T0" fmla="*/ 144 w 144"/>
                <a:gd name="T1" fmla="*/ 0 h 1536"/>
                <a:gd name="T2" fmla="*/ 0 w 144"/>
                <a:gd name="T3" fmla="*/ 0 h 1536"/>
                <a:gd name="T4" fmla="*/ 0 w 144"/>
                <a:gd name="T5" fmla="*/ 1536 h 1536"/>
                <a:gd name="T6" fmla="*/ 96 w 144"/>
                <a:gd name="T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36">
                  <a:moveTo>
                    <a:pt x="144" y="0"/>
                  </a:moveTo>
                  <a:lnTo>
                    <a:pt x="0" y="0"/>
                  </a:lnTo>
                  <a:lnTo>
                    <a:pt x="0" y="1536"/>
                  </a:lnTo>
                  <a:lnTo>
                    <a:pt x="96" y="1536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6" name="Freeform 8">
              <a:extLst>
                <a:ext uri="{FF2B5EF4-FFF2-40B4-BE49-F238E27FC236}">
                  <a16:creationId xmlns:a16="http://schemas.microsoft.com/office/drawing/2014/main" id="{82267D42-FA0D-5244-BA0F-53A0F2E6B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2" y="2160"/>
              <a:ext cx="144" cy="1536"/>
            </a:xfrm>
            <a:custGeom>
              <a:avLst/>
              <a:gdLst>
                <a:gd name="T0" fmla="*/ 144 w 144"/>
                <a:gd name="T1" fmla="*/ 0 h 1536"/>
                <a:gd name="T2" fmla="*/ 0 w 144"/>
                <a:gd name="T3" fmla="*/ 0 h 1536"/>
                <a:gd name="T4" fmla="*/ 0 w 144"/>
                <a:gd name="T5" fmla="*/ 1536 h 1536"/>
                <a:gd name="T6" fmla="*/ 96 w 144"/>
                <a:gd name="T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36">
                  <a:moveTo>
                    <a:pt x="144" y="0"/>
                  </a:moveTo>
                  <a:lnTo>
                    <a:pt x="0" y="0"/>
                  </a:lnTo>
                  <a:lnTo>
                    <a:pt x="0" y="1536"/>
                  </a:lnTo>
                  <a:lnTo>
                    <a:pt x="96" y="1536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7817" name="Group 9">
            <a:extLst>
              <a:ext uri="{FF2B5EF4-FFF2-40B4-BE49-F238E27FC236}">
                <a16:creationId xmlns:a16="http://schemas.microsoft.com/office/drawing/2014/main" id="{988E13DC-98D1-E34B-9E1F-3701A0E9674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581400"/>
            <a:ext cx="990600" cy="2438400"/>
            <a:chOff x="5040" y="336"/>
            <a:chExt cx="624" cy="1536"/>
          </a:xfrm>
        </p:grpSpPr>
        <p:graphicFrame>
          <p:nvGraphicFramePr>
            <p:cNvPr id="1527818" name="Object 10">
              <a:extLst>
                <a:ext uri="{FF2B5EF4-FFF2-40B4-BE49-F238E27FC236}">
                  <a16:creationId xmlns:a16="http://schemas.microsoft.com/office/drawing/2014/main" id="{E710A542-C0B7-E642-BAD6-81C116AA1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84"/>
            <a:ext cx="563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" name="Document" r:id="rId3" imgW="5372100" imgH="14312900" progId="Word.Document.8">
                    <p:embed/>
                  </p:oleObj>
                </mc:Choice>
                <mc:Fallback>
                  <p:oleObj name="Document" r:id="rId3" imgW="5372100" imgH="14312900" progId="Word.Document.8">
                    <p:embed/>
                    <p:pic>
                      <p:nvPicPr>
                        <p:cNvPr id="1527818" name="Object 10">
                          <a:extLst>
                            <a:ext uri="{FF2B5EF4-FFF2-40B4-BE49-F238E27FC236}">
                              <a16:creationId xmlns:a16="http://schemas.microsoft.com/office/drawing/2014/main" id="{E710A542-C0B7-E642-BAD6-81C116AA10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84"/>
                          <a:ext cx="563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27819" name="Group 11">
              <a:extLst>
                <a:ext uri="{FF2B5EF4-FFF2-40B4-BE49-F238E27FC236}">
                  <a16:creationId xmlns:a16="http://schemas.microsoft.com/office/drawing/2014/main" id="{DC7E113B-EDFC-7D42-A56E-454CF85C5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336"/>
              <a:ext cx="432" cy="1536"/>
              <a:chOff x="4704" y="2160"/>
              <a:chExt cx="432" cy="1536"/>
            </a:xfrm>
          </p:grpSpPr>
          <p:sp>
            <p:nvSpPr>
              <p:cNvPr id="1527820" name="Freeform 12">
                <a:extLst>
                  <a:ext uri="{FF2B5EF4-FFF2-40B4-BE49-F238E27FC236}">
                    <a16:creationId xmlns:a16="http://schemas.microsoft.com/office/drawing/2014/main" id="{42D4DEFB-2A9E-6347-A0C4-C2E9719B7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" y="2160"/>
                <a:ext cx="144" cy="1536"/>
              </a:xfrm>
              <a:custGeom>
                <a:avLst/>
                <a:gdLst>
                  <a:gd name="T0" fmla="*/ 144 w 144"/>
                  <a:gd name="T1" fmla="*/ 0 h 1536"/>
                  <a:gd name="T2" fmla="*/ 0 w 144"/>
                  <a:gd name="T3" fmla="*/ 0 h 1536"/>
                  <a:gd name="T4" fmla="*/ 0 w 144"/>
                  <a:gd name="T5" fmla="*/ 1536 h 1536"/>
                  <a:gd name="T6" fmla="*/ 96 w 144"/>
                  <a:gd name="T7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6">
                    <a:moveTo>
                      <a:pt x="144" y="0"/>
                    </a:moveTo>
                    <a:lnTo>
                      <a:pt x="0" y="0"/>
                    </a:lnTo>
                    <a:lnTo>
                      <a:pt x="0" y="1536"/>
                    </a:lnTo>
                    <a:lnTo>
                      <a:pt x="96" y="1536"/>
                    </a:ln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7821" name="Freeform 13">
                <a:extLst>
                  <a:ext uri="{FF2B5EF4-FFF2-40B4-BE49-F238E27FC236}">
                    <a16:creationId xmlns:a16="http://schemas.microsoft.com/office/drawing/2014/main" id="{F36A9142-6ECA-C245-B679-F39152FBF7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92" y="2160"/>
                <a:ext cx="144" cy="1536"/>
              </a:xfrm>
              <a:custGeom>
                <a:avLst/>
                <a:gdLst>
                  <a:gd name="T0" fmla="*/ 144 w 144"/>
                  <a:gd name="T1" fmla="*/ 0 h 1536"/>
                  <a:gd name="T2" fmla="*/ 0 w 144"/>
                  <a:gd name="T3" fmla="*/ 0 h 1536"/>
                  <a:gd name="T4" fmla="*/ 0 w 144"/>
                  <a:gd name="T5" fmla="*/ 1536 h 1536"/>
                  <a:gd name="T6" fmla="*/ 96 w 144"/>
                  <a:gd name="T7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6">
                    <a:moveTo>
                      <a:pt x="144" y="0"/>
                    </a:moveTo>
                    <a:lnTo>
                      <a:pt x="0" y="0"/>
                    </a:lnTo>
                    <a:lnTo>
                      <a:pt x="0" y="1536"/>
                    </a:lnTo>
                    <a:lnTo>
                      <a:pt x="96" y="1536"/>
                    </a:ln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527822" name="Object 14">
            <a:extLst>
              <a:ext uri="{FF2B5EF4-FFF2-40B4-BE49-F238E27FC236}">
                <a16:creationId xmlns:a16="http://schemas.microsoft.com/office/drawing/2014/main" id="{057069AE-1CD6-1544-81F3-9BA8336C8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657600"/>
          <a:ext cx="8937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Document" r:id="rId5" imgW="5372100" imgH="14312900" progId="Word.Document.8">
                  <p:embed/>
                </p:oleObj>
              </mc:Choice>
              <mc:Fallback>
                <p:oleObj name="Document" r:id="rId5" imgW="5372100" imgH="14312900" progId="Word.Document.8">
                  <p:embed/>
                  <p:pic>
                    <p:nvPicPr>
                      <p:cNvPr id="1527822" name="Object 14">
                        <a:extLst>
                          <a:ext uri="{FF2B5EF4-FFF2-40B4-BE49-F238E27FC236}">
                            <a16:creationId xmlns:a16="http://schemas.microsoft.com/office/drawing/2014/main" id="{057069AE-1CD6-1544-81F3-9BA8336C8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8937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823" name="Text Box 15">
            <a:extLst>
              <a:ext uri="{FF2B5EF4-FFF2-40B4-BE49-F238E27FC236}">
                <a16:creationId xmlns:a16="http://schemas.microsoft.com/office/drawing/2014/main" id="{1292C655-A20D-8C4A-824E-8A942394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4389438"/>
            <a:ext cx="38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11" rIns="91420" bIns="45711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527824" name="Text Box 16">
            <a:extLst>
              <a:ext uri="{FF2B5EF4-FFF2-40B4-BE49-F238E27FC236}">
                <a16:creationId xmlns:a16="http://schemas.microsoft.com/office/drawing/2014/main" id="{7B1DE7CE-7C07-E34C-B5C4-76E7CBE6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2743200"/>
            <a:ext cx="3776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0" tIns="45711" rIns="91420" bIns="45711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en-US" sz="2800" b="1">
                <a:latin typeface="Times New Roman" panose="02020603050405020304" pitchFamily="18" charset="0"/>
              </a:rPr>
              <a:t>B                     p    =      p</a:t>
            </a:r>
            <a:endParaRPr kumimoji="0"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27825" name="Object 17">
            <a:extLst>
              <a:ext uri="{FF2B5EF4-FFF2-40B4-BE49-F238E27FC236}">
                <a16:creationId xmlns:a16="http://schemas.microsoft.com/office/drawing/2014/main" id="{AA4BA3C0-D9C3-FD42-AEF8-2860CD510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3676650"/>
          <a:ext cx="27971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" name="Document" r:id="rId7" imgW="29895800" imgH="26060400" progId="Word.Document.8">
                  <p:embed/>
                </p:oleObj>
              </mc:Choice>
              <mc:Fallback>
                <p:oleObj name="Document" r:id="rId7" imgW="29895800" imgH="26060400" progId="Word.Document.8">
                  <p:embed/>
                  <p:pic>
                    <p:nvPicPr>
                      <p:cNvPr id="1527825" name="Object 17">
                        <a:extLst>
                          <a:ext uri="{FF2B5EF4-FFF2-40B4-BE49-F238E27FC236}">
                            <a16:creationId xmlns:a16="http://schemas.microsoft.com/office/drawing/2014/main" id="{AA4BA3C0-D9C3-FD42-AEF8-2860CD510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676650"/>
                        <a:ext cx="27971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7826" name="Group 18">
            <a:extLst>
              <a:ext uri="{FF2B5EF4-FFF2-40B4-BE49-F238E27FC236}">
                <a16:creationId xmlns:a16="http://schemas.microsoft.com/office/drawing/2014/main" id="{1891BA55-0C47-F543-B18B-2A888A3BF2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2571750" cy="1966913"/>
            <a:chOff x="432" y="2400"/>
            <a:chExt cx="1620" cy="1239"/>
          </a:xfrm>
        </p:grpSpPr>
        <p:grpSp>
          <p:nvGrpSpPr>
            <p:cNvPr id="1527827" name="Group 19">
              <a:extLst>
                <a:ext uri="{FF2B5EF4-FFF2-40B4-BE49-F238E27FC236}">
                  <a16:creationId xmlns:a16="http://schemas.microsoft.com/office/drawing/2014/main" id="{1CCC6AC4-5698-C04D-BF81-DCDB65960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1527828" name="Oval 20">
                <a:extLst>
                  <a:ext uri="{FF2B5EF4-FFF2-40B4-BE49-F238E27FC236}">
                    <a16:creationId xmlns:a16="http://schemas.microsoft.com/office/drawing/2014/main" id="{B30ACFD1-5D78-BF43-97AD-4DF504B9F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7829" name="Oval 21">
                <a:extLst>
                  <a:ext uri="{FF2B5EF4-FFF2-40B4-BE49-F238E27FC236}">
                    <a16:creationId xmlns:a16="http://schemas.microsoft.com/office/drawing/2014/main" id="{11565DB0-9211-F742-8FC4-4732EAD44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7830" name="Oval 22">
                <a:extLst>
                  <a:ext uri="{FF2B5EF4-FFF2-40B4-BE49-F238E27FC236}">
                    <a16:creationId xmlns:a16="http://schemas.microsoft.com/office/drawing/2014/main" id="{BD6060D4-B5D5-794F-8985-01D9D1A6F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7831" name="Oval 23">
                <a:extLst>
                  <a:ext uri="{FF2B5EF4-FFF2-40B4-BE49-F238E27FC236}">
                    <a16:creationId xmlns:a16="http://schemas.microsoft.com/office/drawing/2014/main" id="{9430292D-6F57-3945-8A81-205C79E2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7832" name="Oval 24">
                <a:extLst>
                  <a:ext uri="{FF2B5EF4-FFF2-40B4-BE49-F238E27FC236}">
                    <a16:creationId xmlns:a16="http://schemas.microsoft.com/office/drawing/2014/main" id="{77074518-4662-784B-A794-05D14AB23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27833" name="AutoShape 25">
                <a:extLst>
                  <a:ext uri="{FF2B5EF4-FFF2-40B4-BE49-F238E27FC236}">
                    <a16:creationId xmlns:a16="http://schemas.microsoft.com/office/drawing/2014/main" id="{912A991D-9564-7045-8BB2-2B666AF3812E}"/>
                  </a:ext>
                </a:extLst>
              </p:cNvPr>
              <p:cNvCxnSpPr>
                <a:cxnSpLocks noChangeShapeType="1"/>
                <a:stCxn id="1527830" idx="6"/>
                <a:endCxn id="1527829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7834" name="AutoShape 26">
                <a:extLst>
                  <a:ext uri="{FF2B5EF4-FFF2-40B4-BE49-F238E27FC236}">
                    <a16:creationId xmlns:a16="http://schemas.microsoft.com/office/drawing/2014/main" id="{92991514-5C6C-9A4E-A0DC-FC9447012929}"/>
                  </a:ext>
                </a:extLst>
              </p:cNvPr>
              <p:cNvCxnSpPr>
                <a:cxnSpLocks noChangeShapeType="1"/>
                <a:stCxn id="1527831" idx="6"/>
                <a:endCxn id="1527829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7835" name="AutoShape 27">
                <a:extLst>
                  <a:ext uri="{FF2B5EF4-FFF2-40B4-BE49-F238E27FC236}">
                    <a16:creationId xmlns:a16="http://schemas.microsoft.com/office/drawing/2014/main" id="{1734A493-43C9-554F-A66B-679358BBB502}"/>
                  </a:ext>
                </a:extLst>
              </p:cNvPr>
              <p:cNvCxnSpPr>
                <a:cxnSpLocks noChangeShapeType="1"/>
                <a:stCxn id="1527832" idx="6"/>
                <a:endCxn id="1527830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7836" name="AutoShape 28">
                <a:extLst>
                  <a:ext uri="{FF2B5EF4-FFF2-40B4-BE49-F238E27FC236}">
                    <a16:creationId xmlns:a16="http://schemas.microsoft.com/office/drawing/2014/main" id="{47BD6BB3-F368-6043-B5F5-109CF5BCDC2F}"/>
                  </a:ext>
                </a:extLst>
              </p:cNvPr>
              <p:cNvCxnSpPr>
                <a:cxnSpLocks noChangeShapeType="1"/>
                <a:stCxn id="1527828" idx="7"/>
                <a:endCxn id="1527830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7837" name="AutoShape 29">
                <a:extLst>
                  <a:ext uri="{FF2B5EF4-FFF2-40B4-BE49-F238E27FC236}">
                    <a16:creationId xmlns:a16="http://schemas.microsoft.com/office/drawing/2014/main" id="{B4DB7655-6ADE-7645-BE72-2BB9ED6F3C97}"/>
                  </a:ext>
                </a:extLst>
              </p:cNvPr>
              <p:cNvCxnSpPr>
                <a:cxnSpLocks noChangeShapeType="1"/>
                <a:stCxn id="1527831" idx="2"/>
                <a:endCxn id="1527828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7838" name="AutoShape 30">
                <a:extLst>
                  <a:ext uri="{FF2B5EF4-FFF2-40B4-BE49-F238E27FC236}">
                    <a16:creationId xmlns:a16="http://schemas.microsoft.com/office/drawing/2014/main" id="{D2121FBB-D584-F04D-ADBC-7BDE81DB81F3}"/>
                  </a:ext>
                </a:extLst>
              </p:cNvPr>
              <p:cNvCxnSpPr>
                <a:cxnSpLocks noChangeShapeType="1"/>
                <a:stCxn id="1527829" idx="0"/>
                <a:endCxn id="1527832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7839" name="AutoShape 31">
                <a:extLst>
                  <a:ext uri="{FF2B5EF4-FFF2-40B4-BE49-F238E27FC236}">
                    <a16:creationId xmlns:a16="http://schemas.microsoft.com/office/drawing/2014/main" id="{D0014254-4F38-A14E-907F-9D6B6AD4EE40}"/>
                  </a:ext>
                </a:extLst>
              </p:cNvPr>
              <p:cNvCxnSpPr>
                <a:cxnSpLocks noChangeShapeType="1"/>
                <a:stCxn id="1527830" idx="5"/>
                <a:endCxn id="1527831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27840" name="Text Box 32">
              <a:extLst>
                <a:ext uri="{FF2B5EF4-FFF2-40B4-BE49-F238E27FC236}">
                  <a16:creationId xmlns:a16="http://schemas.microsoft.com/office/drawing/2014/main" id="{F684C1B7-29F2-E545-B937-338045112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7841" name="Text Box 33">
              <a:extLst>
                <a:ext uri="{FF2B5EF4-FFF2-40B4-BE49-F238E27FC236}">
                  <a16:creationId xmlns:a16="http://schemas.microsoft.com/office/drawing/2014/main" id="{52C6471C-AEF3-B849-99BA-6ADAFB157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7842" name="Text Box 34">
              <a:extLst>
                <a:ext uri="{FF2B5EF4-FFF2-40B4-BE49-F238E27FC236}">
                  <a16:creationId xmlns:a16="http://schemas.microsoft.com/office/drawing/2014/main" id="{A622ACA9-4BD8-8A41-A643-489F7598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7843" name="Text Box 35">
              <a:extLst>
                <a:ext uri="{FF2B5EF4-FFF2-40B4-BE49-F238E27FC236}">
                  <a16:creationId xmlns:a16="http://schemas.microsoft.com/office/drawing/2014/main" id="{043CD389-0940-254A-AFE7-19977C0E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27844" name="Text Box 36">
              <a:extLst>
                <a:ext uri="{FF2B5EF4-FFF2-40B4-BE49-F238E27FC236}">
                  <a16:creationId xmlns:a16="http://schemas.microsoft.com/office/drawing/2014/main" id="{0C3D50AD-A1AF-E84B-9780-0E1B55639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0306098-768D-0045-9F89-C128CFBFCFC2}"/>
              </a:ext>
            </a:extLst>
          </p:cNvPr>
          <p:cNvSpPr/>
          <p:nvPr/>
        </p:nvSpPr>
        <p:spPr bwMode="auto">
          <a:xfrm rot="908872">
            <a:off x="7074105" y="370586"/>
            <a:ext cx="1977553" cy="70338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2" name="Graphic 41" descr="Books">
            <a:extLst>
              <a:ext uri="{FF2B5EF4-FFF2-40B4-BE49-F238E27FC236}">
                <a16:creationId xmlns:a16="http://schemas.microsoft.com/office/drawing/2014/main" id="{6844F233-DE84-6B4E-BA38-A61D7938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1168" y="1216822"/>
            <a:ext cx="1127502" cy="1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92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9DC7-0E25-AD48-B28A-A99973F5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5BF8-DB0F-284A-8A6F-BCCF2C3E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8DAD-3E8F-1343-B17C-04D5EC8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CF2-5B96-114B-8D6C-6D2950DADC35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1585154" name="Rectangle 2">
            <a:extLst>
              <a:ext uri="{FF2B5EF4-FFF2-40B4-BE49-F238E27FC236}">
                <a16:creationId xmlns:a16="http://schemas.microsoft.com/office/drawing/2014/main" id="{CBE5EBFD-BC6D-D143-A65A-BAEC87EB7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Definitions</a:t>
            </a:r>
          </a:p>
        </p:txBody>
      </p:sp>
      <p:sp>
        <p:nvSpPr>
          <p:cNvPr id="1585155" name="Rectangle 3">
            <a:extLst>
              <a:ext uri="{FF2B5EF4-FFF2-40B4-BE49-F238E27FC236}">
                <a16:creationId xmlns:a16="http://schemas.microsoft.com/office/drawing/2014/main" id="{D0F9148A-87E4-0D47-8C3B-AAA688F33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/>
              <a:t>A</a:t>
            </a:r>
            <a:r>
              <a:rPr lang="en-US" altLang="en-US"/>
              <a:t>		Adjacency matrix (from-to)</a:t>
            </a: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D</a:t>
            </a:r>
            <a:r>
              <a:rPr lang="en-US" altLang="en-US"/>
              <a:t>		Degree matrix = (diag ( d1, d2, …, dn) )</a:t>
            </a:r>
          </a:p>
          <a:p>
            <a:pPr>
              <a:buFontTx/>
              <a:buNone/>
            </a:pPr>
            <a:r>
              <a:rPr lang="en-US" altLang="en-US" b="1"/>
              <a:t>B</a:t>
            </a:r>
            <a:r>
              <a:rPr lang="en-US" altLang="en-US"/>
              <a:t>		Transition matrix: to-from, column 	normalized</a:t>
            </a:r>
          </a:p>
          <a:p>
            <a:pPr>
              <a:buFontTx/>
              <a:buNone/>
            </a:pPr>
            <a:r>
              <a:rPr lang="en-US" altLang="en-US"/>
              <a:t>		 </a:t>
            </a:r>
            <a:r>
              <a:rPr lang="en-US" altLang="en-US" b="1"/>
              <a:t>B = A</a:t>
            </a:r>
            <a:r>
              <a:rPr lang="en-US" altLang="en-US" baseline="30000"/>
              <a:t>T</a:t>
            </a:r>
            <a:r>
              <a:rPr lang="en-US" altLang="en-US" b="1"/>
              <a:t> D</a:t>
            </a:r>
            <a:r>
              <a:rPr lang="en-US" altLang="en-US" baseline="30000"/>
              <a:t>-1</a:t>
            </a:r>
          </a:p>
          <a:p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2727DC-9C6A-AD41-A4D6-98F1B87B7870}"/>
              </a:ext>
            </a:extLst>
          </p:cNvPr>
          <p:cNvSpPr/>
          <p:nvPr/>
        </p:nvSpPr>
        <p:spPr bwMode="auto">
          <a:xfrm rot="908872">
            <a:off x="7074105" y="370586"/>
            <a:ext cx="1977553" cy="70338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ECD2D052-80D7-CE45-A81F-97D8923A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168" y="1216822"/>
            <a:ext cx="1127502" cy="1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108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FC5A-65F8-4F47-8DDD-3F5DAC84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6A90-8C65-8E47-B482-44DD2862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8B5F-AB3C-244C-A9FB-48B44709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4D29-1259-4440-A25B-124D75F63898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1528834" name="Rectangle 2">
            <a:extLst>
              <a:ext uri="{FF2B5EF4-FFF2-40B4-BE49-F238E27FC236}">
                <a16:creationId xmlns:a16="http://schemas.microsoft.com/office/drawing/2014/main" id="{6584A6A1-F237-D940-ACC8-41FB979D4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28835" name="Rectangle 3">
            <a:extLst>
              <a:ext uri="{FF2B5EF4-FFF2-40B4-BE49-F238E27FC236}">
                <a16:creationId xmlns:a16="http://schemas.microsoft.com/office/drawing/2014/main" id="{BC0E7E44-3EF2-2B46-98D6-7155284F0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 b="1"/>
              <a:t>B p = </a:t>
            </a:r>
            <a:r>
              <a:rPr lang="en-US" altLang="en-US"/>
              <a:t>1 *</a:t>
            </a:r>
            <a:r>
              <a:rPr lang="en-US" altLang="en-US" b="1"/>
              <a:t> p</a:t>
            </a:r>
          </a:p>
          <a:p>
            <a:r>
              <a:rPr lang="en-US" altLang="en-US"/>
              <a:t>thus,</a:t>
            </a:r>
            <a:r>
              <a:rPr lang="en-US" altLang="en-US" b="1"/>
              <a:t> p </a:t>
            </a:r>
            <a:r>
              <a:rPr lang="en-US" altLang="en-US"/>
              <a:t>is the </a:t>
            </a:r>
            <a:r>
              <a:rPr lang="en-US" altLang="en-US" b="1"/>
              <a:t>eigenvector</a:t>
            </a:r>
            <a:r>
              <a:rPr lang="en-US" altLang="en-US"/>
              <a:t> that corresponds to the highest eigenvalue </a:t>
            </a:r>
            <a:r>
              <a:rPr lang="en-US" altLang="en-US" sz="2400"/>
              <a:t>(=1, since the matrix is column-normalized</a:t>
            </a:r>
            <a:r>
              <a:rPr lang="en-US" altLang="en-US"/>
              <a:t>)</a:t>
            </a:r>
          </a:p>
          <a:p>
            <a:r>
              <a:rPr lang="en-US" altLang="en-US"/>
              <a:t>Why does such a </a:t>
            </a:r>
            <a:r>
              <a:rPr lang="en-US" altLang="en-US" b="1"/>
              <a:t>p </a:t>
            </a:r>
            <a:r>
              <a:rPr lang="en-US" altLang="en-US"/>
              <a:t>exist? </a:t>
            </a:r>
          </a:p>
          <a:p>
            <a:pPr lvl="1"/>
            <a:r>
              <a:rPr lang="en-US" altLang="en-US" b="1"/>
              <a:t>p </a:t>
            </a:r>
            <a:r>
              <a:rPr lang="en-US" altLang="en-US"/>
              <a:t>exists if </a:t>
            </a:r>
            <a:r>
              <a:rPr lang="en-US" altLang="en-US" b="1"/>
              <a:t>B</a:t>
            </a:r>
            <a:r>
              <a:rPr lang="en-US" altLang="en-US"/>
              <a:t> is nxn, nonnegative, irreducible [Perron–Frobenius theorem]</a:t>
            </a:r>
          </a:p>
          <a:p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FE34D7-DC8C-F647-8AAC-3D9430CEA191}"/>
              </a:ext>
            </a:extLst>
          </p:cNvPr>
          <p:cNvSpPr/>
          <p:nvPr/>
        </p:nvSpPr>
        <p:spPr bwMode="auto">
          <a:xfrm rot="908872">
            <a:off x="7074105" y="370586"/>
            <a:ext cx="1977553" cy="70338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3E3490C9-E1EE-2245-95F9-3AA722724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652" y="1183193"/>
            <a:ext cx="1127502" cy="1127502"/>
          </a:xfrm>
          <a:prstGeom prst="rect">
            <a:avLst/>
          </a:prstGeom>
        </p:spPr>
      </p:pic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338709BD-6254-2A49-A439-B4D26C87E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212" y="2068465"/>
            <a:ext cx="1127502" cy="1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41541"/>
      </p:ext>
    </p:extLst>
  </p:cSld>
  <p:clrMapOvr>
    <a:masterClrMapping/>
  </p:clrMapOvr>
  <p:transition advTm="65422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B0-129E-7E4C-8006-1EF0B4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E094-F56C-F745-A573-209AD6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4194-D642-594C-92E7-08D1881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F0B3-128E-3D42-BCF2-70B165DD6E8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D8C5CB66-B40D-F04D-A994-C64653444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D331FF86-EC7C-2E40-8032-3445158A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/>
              <a:t>In short: imagine a particle randomly moving along the edges</a:t>
            </a:r>
          </a:p>
          <a:p>
            <a:r>
              <a:rPr lang="en-US" altLang="en-US"/>
              <a:t>compute its steady-state probabilities (ssp)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Full version of algo:  with occasional random jumps</a:t>
            </a:r>
          </a:p>
          <a:p>
            <a:pPr>
              <a:buFontTx/>
              <a:buNone/>
            </a:pPr>
            <a:r>
              <a:rPr lang="en-US" altLang="en-US"/>
              <a:t>Why? To make the matrix irreducible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7FE89-AFC7-A743-BA09-6FBF4717F4DC}"/>
              </a:ext>
            </a:extLst>
          </p:cNvPr>
          <p:cNvGrpSpPr>
            <a:grpSpLocks/>
          </p:cNvGrpSpPr>
          <p:nvPr/>
        </p:nvGrpSpPr>
        <p:grpSpPr bwMode="auto">
          <a:xfrm>
            <a:off x="7612030" y="4676775"/>
            <a:ext cx="1219200" cy="914400"/>
            <a:chOff x="720" y="2676"/>
            <a:chExt cx="847" cy="5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FF3C7-EFA1-FD42-9A69-19B29ED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E71855-3628-4F41-BA7E-8BE01C2D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4822E6-887C-0C45-99C3-76B5AC97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ED979B-ABCB-434F-BF98-15C5B30F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61D17-BE86-3A49-A714-D0447DD1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36C4F112-A1F0-6C49-B05F-AA4DD616EEBD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744BDFE7-9596-3249-8977-2072D8673866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53919774-3FAF-D74E-81F4-0F41B234E53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7D47843-0ADB-5D48-A56F-7C96E2ACD23A}"/>
                </a:ext>
              </a:extLst>
            </p:cNvPr>
            <p:cNvCxnSpPr>
              <a:cxnSpLocks noChangeShapeType="1"/>
              <a:stCxn id="9" idx="7"/>
              <a:endCxn id="11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43CB8F-DE83-0F42-84FF-0F50F6211021}"/>
                </a:ext>
              </a:extLst>
            </p:cNvPr>
            <p:cNvCxnSpPr>
              <a:cxnSpLocks noChangeShapeType="1"/>
              <a:stCxn id="12" idx="2"/>
              <a:endCxn id="9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AEA14D8E-02DC-574B-83BA-9F54685B6EF3}"/>
                </a:ext>
              </a:extLst>
            </p:cNvPr>
            <p:cNvCxnSpPr>
              <a:cxnSpLocks noChangeShapeType="1"/>
              <a:stCxn id="10" idx="0"/>
              <a:endCxn id="13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1B241A24-1A30-D445-BCE6-A3F2CA5CEE84}"/>
                </a:ext>
              </a:extLst>
            </p:cNvPr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F4EAE-0083-A74A-85E5-B7060CDCD508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8019CF-D40C-A548-B343-77C205BE5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6C5B1A-6A9E-814C-8554-A8821741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538A9E-06B2-D54D-ADB9-28A044BF0A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2379" y="4097655"/>
            <a:ext cx="305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7783"/>
      </p:ext>
    </p:extLst>
  </p:cSld>
  <p:clrMapOvr>
    <a:masterClrMapping/>
  </p:clrMapOvr>
  <p:transition advTm="5151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B0-129E-7E4C-8006-1EF0B4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E094-F56C-F745-A573-209AD6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4194-D642-594C-92E7-08D1881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F0B3-128E-3D42-BCF2-70B165DD6E8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D8C5CB66-B40D-F04D-A994-C64653444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D331FF86-EC7C-2E40-8032-3445158A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/>
              <a:t>In short: imagine a particle randomly moving along the edges</a:t>
            </a:r>
          </a:p>
          <a:p>
            <a:r>
              <a:rPr lang="en-US" altLang="en-US"/>
              <a:t>compute its steady-state probabilities (ssp)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Full version of algo:  with occasional random jumps</a:t>
            </a:r>
          </a:p>
          <a:p>
            <a:pPr>
              <a:buFontTx/>
              <a:buNone/>
            </a:pPr>
            <a:r>
              <a:rPr lang="en-US" altLang="en-US"/>
              <a:t>Why? To make the matrix irreducible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7FE89-AFC7-A743-BA09-6FBF4717F4DC}"/>
              </a:ext>
            </a:extLst>
          </p:cNvPr>
          <p:cNvGrpSpPr>
            <a:grpSpLocks/>
          </p:cNvGrpSpPr>
          <p:nvPr/>
        </p:nvGrpSpPr>
        <p:grpSpPr bwMode="auto">
          <a:xfrm>
            <a:off x="7612030" y="4676775"/>
            <a:ext cx="1219200" cy="914400"/>
            <a:chOff x="720" y="2676"/>
            <a:chExt cx="847" cy="5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FF3C7-EFA1-FD42-9A69-19B29ED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E71855-3628-4F41-BA7E-8BE01C2D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4822E6-887C-0C45-99C3-76B5AC97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ED979B-ABCB-434F-BF98-15C5B30F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61D17-BE86-3A49-A714-D0447DD1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36C4F112-A1F0-6C49-B05F-AA4DD616EEBD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744BDFE7-9596-3249-8977-2072D8673866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53919774-3FAF-D74E-81F4-0F41B234E53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7D47843-0ADB-5D48-A56F-7C96E2ACD23A}"/>
                </a:ext>
              </a:extLst>
            </p:cNvPr>
            <p:cNvCxnSpPr>
              <a:cxnSpLocks noChangeShapeType="1"/>
              <a:stCxn id="9" idx="7"/>
              <a:endCxn id="11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43CB8F-DE83-0F42-84FF-0F50F6211021}"/>
                </a:ext>
              </a:extLst>
            </p:cNvPr>
            <p:cNvCxnSpPr>
              <a:cxnSpLocks noChangeShapeType="1"/>
              <a:stCxn id="12" idx="2"/>
              <a:endCxn id="9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AEA14D8E-02DC-574B-83BA-9F54685B6EF3}"/>
                </a:ext>
              </a:extLst>
            </p:cNvPr>
            <p:cNvCxnSpPr>
              <a:cxnSpLocks noChangeShapeType="1"/>
              <a:stCxn id="10" idx="0"/>
              <a:endCxn id="13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1B241A24-1A30-D445-BCE6-A3F2CA5CEE84}"/>
                </a:ext>
              </a:extLst>
            </p:cNvPr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9EFA80-4497-1E42-9AF9-A07903F4E797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56BC460-F797-8C41-9538-525F5195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B42D2B2-8C3F-A647-9CFB-CCB37593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54510"/>
      </p:ext>
    </p:extLst>
  </p:cSld>
  <p:clrMapOvr>
    <a:masterClrMapping/>
  </p:clrMapOvr>
  <p:transition advTm="5151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89C5-8F30-2345-AA54-1955B38D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E947-2102-AA44-98A9-54D5FDC36CD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2700" cap="flat" cmpd="sng" algn="ctr">
            <a:noFill/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dirty="0"/>
              <a:t>Who-friends-whom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E168-F18C-944F-95DE-ADCDAD3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009C-A1B4-024B-AA5A-B10844C7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894D-8CC4-7943-9BD6-F036C150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32E5AA-FBFA-D347-84A8-7684594EBF61}"/>
              </a:ext>
            </a:extLst>
          </p:cNvPr>
          <p:cNvGrpSpPr/>
          <p:nvPr/>
        </p:nvGrpSpPr>
        <p:grpSpPr>
          <a:xfrm>
            <a:off x="5808325" y="1697110"/>
            <a:ext cx="2888540" cy="2531860"/>
            <a:chOff x="5808325" y="1697110"/>
            <a:chExt cx="2888540" cy="2531860"/>
          </a:xfrm>
        </p:grpSpPr>
        <p:pic>
          <p:nvPicPr>
            <p:cNvPr id="22" name="Graphic 21" descr="Male profile">
              <a:extLst>
                <a:ext uri="{FF2B5EF4-FFF2-40B4-BE49-F238E27FC236}">
                  <a16:creationId xmlns:a16="http://schemas.microsoft.com/office/drawing/2014/main" id="{48AD7965-BD7E-0844-B56A-33B9810E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2338" y="1697110"/>
              <a:ext cx="588953" cy="588953"/>
            </a:xfrm>
            <a:prstGeom prst="rect">
              <a:avLst/>
            </a:prstGeom>
          </p:spPr>
        </p:pic>
        <p:pic>
          <p:nvPicPr>
            <p:cNvPr id="26" name="Graphic 25" descr="Female Profile">
              <a:extLst>
                <a:ext uri="{FF2B5EF4-FFF2-40B4-BE49-F238E27FC236}">
                  <a16:creationId xmlns:a16="http://schemas.microsoft.com/office/drawing/2014/main" id="{25B48EDA-8BCA-634E-B942-A9F04949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8325" y="2533945"/>
              <a:ext cx="588953" cy="588953"/>
            </a:xfrm>
            <a:prstGeom prst="rect">
              <a:avLst/>
            </a:prstGeom>
          </p:spPr>
        </p:pic>
        <p:pic>
          <p:nvPicPr>
            <p:cNvPr id="23" name="Graphic 22" descr="Male profile">
              <a:extLst>
                <a:ext uri="{FF2B5EF4-FFF2-40B4-BE49-F238E27FC236}">
                  <a16:creationId xmlns:a16="http://schemas.microsoft.com/office/drawing/2014/main" id="{CC408891-36C8-D942-A20F-5C38B122E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52337" y="3640017"/>
              <a:ext cx="588953" cy="588953"/>
            </a:xfrm>
            <a:prstGeom prst="rect">
              <a:avLst/>
            </a:prstGeom>
          </p:spPr>
        </p:pic>
        <p:pic>
          <p:nvPicPr>
            <p:cNvPr id="27" name="Graphic 26" descr="Male profile">
              <a:extLst>
                <a:ext uri="{FF2B5EF4-FFF2-40B4-BE49-F238E27FC236}">
                  <a16:creationId xmlns:a16="http://schemas.microsoft.com/office/drawing/2014/main" id="{9B099794-EEA2-8640-9D30-225278AAF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7912" y="2608033"/>
              <a:ext cx="588953" cy="588953"/>
            </a:xfrm>
            <a:prstGeom prst="rect">
              <a:avLst/>
            </a:prstGeom>
          </p:spPr>
        </p:pic>
        <p:pic>
          <p:nvPicPr>
            <p:cNvPr id="29" name="Graphic 28" descr="Female Profile">
              <a:extLst>
                <a:ext uri="{FF2B5EF4-FFF2-40B4-BE49-F238E27FC236}">
                  <a16:creationId xmlns:a16="http://schemas.microsoft.com/office/drawing/2014/main" id="{2772401B-9CE9-1C4D-901D-74B0D707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58377" y="3640016"/>
              <a:ext cx="588953" cy="588953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048E22-E97D-2046-A050-34DC422EC200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 bwMode="auto">
            <a:xfrm>
              <a:off x="6397278" y="2828422"/>
              <a:ext cx="1710634" cy="740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E22CFC-CC4D-1D45-A1EB-E0D1FEF5A864}"/>
                </a:ext>
              </a:extLst>
            </p:cNvPr>
            <p:cNvCxnSpPr>
              <a:cxnSpLocks/>
              <a:stCxn id="27" idx="1"/>
              <a:endCxn id="23" idx="3"/>
            </p:cNvCxnSpPr>
            <p:nvPr/>
          </p:nvCxnSpPr>
          <p:spPr bwMode="auto">
            <a:xfrm flipH="1">
              <a:off x="7041290" y="2902510"/>
              <a:ext cx="1066622" cy="10319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826D93-9782-1840-B9F7-0899E2F5AAAF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 bwMode="auto">
            <a:xfrm>
              <a:off x="7041291" y="1991587"/>
              <a:ext cx="1066621" cy="9109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AAE1E9-7C48-C247-A994-1A59BDD29EA8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 bwMode="auto">
            <a:xfrm>
              <a:off x="6397278" y="2828422"/>
              <a:ext cx="1361099" cy="110607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D8D539-AAD9-3649-B29A-B83961C0FA11}"/>
                </a:ext>
              </a:extLst>
            </p:cNvPr>
            <p:cNvCxnSpPr>
              <a:cxnSpLocks/>
              <a:stCxn id="23" idx="3"/>
              <a:endCxn id="36" idx="2"/>
            </p:cNvCxnSpPr>
            <p:nvPr/>
          </p:nvCxnSpPr>
          <p:spPr bwMode="auto">
            <a:xfrm flipV="1">
              <a:off x="7041290" y="2289760"/>
              <a:ext cx="922334" cy="16447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pic>
          <p:nvPicPr>
            <p:cNvPr id="36" name="Graphic 35" descr="Female Profile">
              <a:extLst>
                <a:ext uri="{FF2B5EF4-FFF2-40B4-BE49-F238E27FC236}">
                  <a16:creationId xmlns:a16="http://schemas.microsoft.com/office/drawing/2014/main" id="{CE21984D-297D-5644-9B28-3D585A1B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69147" y="1700807"/>
              <a:ext cx="588953" cy="588953"/>
            </a:xfrm>
            <a:prstGeom prst="rect">
              <a:avLst/>
            </a:prstGeom>
          </p:spPr>
        </p:pic>
      </p:grpSp>
      <p:pic>
        <p:nvPicPr>
          <p:cNvPr id="52" name="Picture 15" descr="Facebook-icon.png">
            <a:extLst>
              <a:ext uri="{FF2B5EF4-FFF2-40B4-BE49-F238E27FC236}">
                <a16:creationId xmlns:a16="http://schemas.microsoft.com/office/drawing/2014/main" id="{73150DA4-27A7-414E-B9C2-4CF1D965CF7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939" y="1557559"/>
            <a:ext cx="438391" cy="43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69382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B0-129E-7E4C-8006-1EF0B4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E094-F56C-F745-A573-209AD6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4194-D642-594C-92E7-08D1881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F0B3-128E-3D42-BCF2-70B165DD6E8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D8C5CB66-B40D-F04D-A994-C64653444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D331FF86-EC7C-2E40-8032-3445158A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/>
              <a:t>In short: imagine a particle randomly moving along the edges</a:t>
            </a:r>
          </a:p>
          <a:p>
            <a:r>
              <a:rPr lang="en-US" altLang="en-US"/>
              <a:t>compute its steady-state probabilities (ssp)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Full version of algo:  with occasional random jumps</a:t>
            </a:r>
          </a:p>
          <a:p>
            <a:pPr>
              <a:buFontTx/>
              <a:buNone/>
            </a:pPr>
            <a:r>
              <a:rPr lang="en-US" altLang="en-US"/>
              <a:t>Why? To make the matrix irreducible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7FE89-AFC7-A743-BA09-6FBF4717F4DC}"/>
              </a:ext>
            </a:extLst>
          </p:cNvPr>
          <p:cNvGrpSpPr>
            <a:grpSpLocks/>
          </p:cNvGrpSpPr>
          <p:nvPr/>
        </p:nvGrpSpPr>
        <p:grpSpPr bwMode="auto">
          <a:xfrm>
            <a:off x="7612030" y="4676775"/>
            <a:ext cx="1219200" cy="914400"/>
            <a:chOff x="720" y="2676"/>
            <a:chExt cx="847" cy="5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FF3C7-EFA1-FD42-9A69-19B29ED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E71855-3628-4F41-BA7E-8BE01C2D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4822E6-887C-0C45-99C3-76B5AC97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ED979B-ABCB-434F-BF98-15C5B30F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61D17-BE86-3A49-A714-D0447DD1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36C4F112-A1F0-6C49-B05F-AA4DD616EEBD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744BDFE7-9596-3249-8977-2072D8673866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53919774-3FAF-D74E-81F4-0F41B234E53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7D47843-0ADB-5D48-A56F-7C96E2ACD23A}"/>
                </a:ext>
              </a:extLst>
            </p:cNvPr>
            <p:cNvCxnSpPr>
              <a:cxnSpLocks noChangeShapeType="1"/>
              <a:stCxn id="9" idx="7"/>
              <a:endCxn id="11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43CB8F-DE83-0F42-84FF-0F50F6211021}"/>
                </a:ext>
              </a:extLst>
            </p:cNvPr>
            <p:cNvCxnSpPr>
              <a:cxnSpLocks noChangeShapeType="1"/>
              <a:stCxn id="12" idx="2"/>
              <a:endCxn id="9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AEA14D8E-02DC-574B-83BA-9F54685B6EF3}"/>
                </a:ext>
              </a:extLst>
            </p:cNvPr>
            <p:cNvCxnSpPr>
              <a:cxnSpLocks noChangeShapeType="1"/>
              <a:stCxn id="10" idx="0"/>
              <a:endCxn id="13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1B241A24-1A30-D445-BCE6-A3F2CA5CEE84}"/>
                </a:ext>
              </a:extLst>
            </p:cNvPr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2A0ED0C-467B-4946-A16C-6D8C69A2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970" y="4389755"/>
            <a:ext cx="146822" cy="18288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2"/>
            </a:solidFill>
            <a:round/>
            <a:headEnd type="none" w="sm" len="sm"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358FE0-618A-C743-8CD6-DD20413D3037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DF369FD-8949-B14E-B0C0-4E009D8F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BBC718A-CE5C-2E4B-A636-C63D8B3C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79406"/>
      </p:ext>
    </p:extLst>
  </p:cSld>
  <p:clrMapOvr>
    <a:masterClrMapping/>
  </p:clrMapOvr>
  <p:transition advTm="51516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B0-129E-7E4C-8006-1EF0B4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E094-F56C-F745-A573-209AD6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4194-D642-594C-92E7-08D1881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F0B3-128E-3D42-BCF2-70B165DD6E8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D8C5CB66-B40D-F04D-A994-C64653444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D331FF86-EC7C-2E40-8032-3445158A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/>
              <a:t>In short: imagine a particle randomly moving along the edges</a:t>
            </a:r>
          </a:p>
          <a:p>
            <a:r>
              <a:rPr lang="en-US" altLang="en-US"/>
              <a:t>compute its steady-state probabilities (ssp)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Full version of algo:  with occasional random jumps</a:t>
            </a:r>
          </a:p>
          <a:p>
            <a:pPr>
              <a:buFontTx/>
              <a:buNone/>
            </a:pPr>
            <a:r>
              <a:rPr lang="en-US" altLang="en-US"/>
              <a:t>Why? To make the matrix irreducible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7FE89-AFC7-A743-BA09-6FBF4717F4DC}"/>
              </a:ext>
            </a:extLst>
          </p:cNvPr>
          <p:cNvGrpSpPr>
            <a:grpSpLocks/>
          </p:cNvGrpSpPr>
          <p:nvPr/>
        </p:nvGrpSpPr>
        <p:grpSpPr bwMode="auto">
          <a:xfrm>
            <a:off x="7612030" y="4676775"/>
            <a:ext cx="1219200" cy="914400"/>
            <a:chOff x="720" y="2676"/>
            <a:chExt cx="847" cy="5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FF3C7-EFA1-FD42-9A69-19B29ED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E71855-3628-4F41-BA7E-8BE01C2D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4822E6-887C-0C45-99C3-76B5AC97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ED979B-ABCB-434F-BF98-15C5B30F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61D17-BE86-3A49-A714-D0447DD1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36C4F112-A1F0-6C49-B05F-AA4DD616EEBD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744BDFE7-9596-3249-8977-2072D8673866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53919774-3FAF-D74E-81F4-0F41B234E53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7D47843-0ADB-5D48-A56F-7C96E2ACD23A}"/>
                </a:ext>
              </a:extLst>
            </p:cNvPr>
            <p:cNvCxnSpPr>
              <a:cxnSpLocks noChangeShapeType="1"/>
              <a:stCxn id="9" idx="7"/>
              <a:endCxn id="11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43CB8F-DE83-0F42-84FF-0F50F6211021}"/>
                </a:ext>
              </a:extLst>
            </p:cNvPr>
            <p:cNvCxnSpPr>
              <a:cxnSpLocks noChangeShapeType="1"/>
              <a:stCxn id="12" idx="2"/>
              <a:endCxn id="9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AEA14D8E-02DC-574B-83BA-9F54685B6EF3}"/>
                </a:ext>
              </a:extLst>
            </p:cNvPr>
            <p:cNvCxnSpPr>
              <a:cxnSpLocks noChangeShapeType="1"/>
              <a:stCxn id="10" idx="0"/>
              <a:endCxn id="13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1B241A24-1A30-D445-BCE6-A3F2CA5CEE84}"/>
                </a:ext>
              </a:extLst>
            </p:cNvPr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1CFA9-590A-FB4A-B121-DC9AEB382E74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203C00-F7D8-6C43-81C5-F816381A3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EFFEF5-DFEF-4C40-8119-83155B980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38098"/>
      </p:ext>
    </p:extLst>
  </p:cSld>
  <p:clrMapOvr>
    <a:masterClrMapping/>
  </p:clrMapOvr>
  <p:transition advTm="5151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B0-129E-7E4C-8006-1EF0B4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E094-F56C-F745-A573-209AD6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4194-D642-594C-92E7-08D1881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F0B3-128E-3D42-BCF2-70B165DD6E8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D8C5CB66-B40D-F04D-A994-C64653444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D331FF86-EC7C-2E40-8032-3445158A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/>
          <a:p>
            <a:r>
              <a:rPr lang="en-US" altLang="en-US"/>
              <a:t>In short: imagine a particle randomly moving along the edges</a:t>
            </a:r>
          </a:p>
          <a:p>
            <a:r>
              <a:rPr lang="en-US" altLang="en-US"/>
              <a:t>compute its steady-state probabilities (ssp)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Full version of algo:  with occasional random jumps</a:t>
            </a:r>
          </a:p>
          <a:p>
            <a:pPr>
              <a:buFontTx/>
              <a:buNone/>
            </a:pPr>
            <a:r>
              <a:rPr lang="en-US" altLang="en-US"/>
              <a:t>Why? To make the matrix irreducible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7FE89-AFC7-A743-BA09-6FBF4717F4DC}"/>
              </a:ext>
            </a:extLst>
          </p:cNvPr>
          <p:cNvGrpSpPr>
            <a:grpSpLocks/>
          </p:cNvGrpSpPr>
          <p:nvPr/>
        </p:nvGrpSpPr>
        <p:grpSpPr bwMode="auto">
          <a:xfrm>
            <a:off x="7612030" y="4676775"/>
            <a:ext cx="1219200" cy="914400"/>
            <a:chOff x="720" y="2676"/>
            <a:chExt cx="847" cy="5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FF3C7-EFA1-FD42-9A69-19B29ED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E71855-3628-4F41-BA7E-8BE01C2D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4822E6-887C-0C45-99C3-76B5AC97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ED979B-ABCB-434F-BF98-15C5B30F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61D17-BE86-3A49-A714-D0447DD1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36C4F112-A1F0-6C49-B05F-AA4DD616EEBD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744BDFE7-9596-3249-8977-2072D8673866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53919774-3FAF-D74E-81F4-0F41B234E53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7D47843-0ADB-5D48-A56F-7C96E2ACD23A}"/>
                </a:ext>
              </a:extLst>
            </p:cNvPr>
            <p:cNvCxnSpPr>
              <a:cxnSpLocks noChangeShapeType="1"/>
              <a:stCxn id="9" idx="7"/>
              <a:endCxn id="11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43CB8F-DE83-0F42-84FF-0F50F6211021}"/>
                </a:ext>
              </a:extLst>
            </p:cNvPr>
            <p:cNvCxnSpPr>
              <a:cxnSpLocks noChangeShapeType="1"/>
              <a:stCxn id="12" idx="2"/>
              <a:endCxn id="9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AEA14D8E-02DC-574B-83BA-9F54685B6EF3}"/>
                </a:ext>
              </a:extLst>
            </p:cNvPr>
            <p:cNvCxnSpPr>
              <a:cxnSpLocks noChangeShapeType="1"/>
              <a:stCxn id="10" idx="0"/>
              <a:endCxn id="13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1B241A24-1A30-D445-BCE6-A3F2CA5CEE84}"/>
                </a:ext>
              </a:extLst>
            </p:cNvPr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2FEC2C-91C6-3449-9294-6422EEB7B110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B16AAF-0A2F-E445-80C5-F66BDC360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B84FEF-7CB7-D64E-8EDC-4F828862E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64E8699-8100-7C46-AFA3-1803BF19D97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808" y="5391308"/>
            <a:ext cx="305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8997"/>
      </p:ext>
    </p:extLst>
  </p:cSld>
  <p:clrMapOvr>
    <a:masterClrMapping/>
  </p:clrMapOvr>
  <p:transition advTm="5151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1BB0-129E-7E4C-8006-1EF0B4D4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E094-F56C-F745-A573-209AD6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4194-D642-594C-92E7-08D1881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F0B3-128E-3D42-BCF2-70B165DD6E8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D8C5CB66-B40D-F04D-A994-C64653444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(Simplified) PageRank algorithm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D331FF86-EC7C-2E40-8032-3445158A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r>
              <a:rPr lang="en-US" altLang="en-US" dirty="0"/>
              <a:t>In short: imagine a particle randomly moving along the edges</a:t>
            </a:r>
          </a:p>
          <a:p>
            <a:r>
              <a:rPr lang="en-US" altLang="en-US" dirty="0"/>
              <a:t>compute its steady-state probabilities (</a:t>
            </a:r>
            <a:r>
              <a:rPr lang="en-US" altLang="en-US" dirty="0" err="1"/>
              <a:t>ssp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b="1" dirty="0"/>
              <a:t>PageRank</a:t>
            </a:r>
            <a:r>
              <a:rPr lang="en-US" altLang="en-US" dirty="0"/>
              <a:t> = </a:t>
            </a:r>
            <a:r>
              <a:rPr lang="en-US" altLang="en-US" b="1" dirty="0"/>
              <a:t>PR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dirty="0"/>
              <a:t>= </a:t>
            </a:r>
            <a:r>
              <a:rPr lang="en-US" altLang="en-US" b="1" dirty="0"/>
              <a:t>Random Walk with Restarts </a:t>
            </a:r>
            <a:r>
              <a:rPr lang="en-US" altLang="en-US" dirty="0"/>
              <a:t>= </a:t>
            </a:r>
            <a:r>
              <a:rPr lang="en-US" altLang="en-US" b="1" dirty="0"/>
              <a:t>RWR</a:t>
            </a:r>
          </a:p>
          <a:p>
            <a:pPr>
              <a:buFontTx/>
              <a:buNone/>
            </a:pPr>
            <a:r>
              <a:rPr lang="en-US" altLang="en-US" dirty="0"/>
              <a:t>= </a:t>
            </a:r>
            <a:r>
              <a:rPr lang="en-US" altLang="en-US" b="1" dirty="0"/>
              <a:t>Random surfer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7FE89-AFC7-A743-BA09-6FBF4717F4DC}"/>
              </a:ext>
            </a:extLst>
          </p:cNvPr>
          <p:cNvGrpSpPr>
            <a:grpSpLocks/>
          </p:cNvGrpSpPr>
          <p:nvPr/>
        </p:nvGrpSpPr>
        <p:grpSpPr bwMode="auto">
          <a:xfrm>
            <a:off x="7612030" y="4676775"/>
            <a:ext cx="1219200" cy="914400"/>
            <a:chOff x="720" y="2676"/>
            <a:chExt cx="847" cy="5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FF3C7-EFA1-FD42-9A69-19B29ED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E71855-3628-4F41-BA7E-8BE01C2D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4822E6-887C-0C45-99C3-76B5AC97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ED979B-ABCB-434F-BF98-15C5B30F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961D17-BE86-3A49-A714-D0447DD1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36C4F112-A1F0-6C49-B05F-AA4DD616EEBD}"/>
                </a:ext>
              </a:extLst>
            </p:cNvPr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744BDFE7-9596-3249-8977-2072D8673866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53919774-3FAF-D74E-81F4-0F41B234E531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7D47843-0ADB-5D48-A56F-7C96E2ACD23A}"/>
                </a:ext>
              </a:extLst>
            </p:cNvPr>
            <p:cNvCxnSpPr>
              <a:cxnSpLocks noChangeShapeType="1"/>
              <a:stCxn id="9" idx="7"/>
              <a:endCxn id="11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43CB8F-DE83-0F42-84FF-0F50F6211021}"/>
                </a:ext>
              </a:extLst>
            </p:cNvPr>
            <p:cNvCxnSpPr>
              <a:cxnSpLocks noChangeShapeType="1"/>
              <a:stCxn id="12" idx="2"/>
              <a:endCxn id="9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AEA14D8E-02DC-574B-83BA-9F54685B6EF3}"/>
                </a:ext>
              </a:extLst>
            </p:cNvPr>
            <p:cNvCxnSpPr>
              <a:cxnSpLocks noChangeShapeType="1"/>
              <a:stCxn id="10" idx="0"/>
              <a:endCxn id="13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1B241A24-1A30-D445-BCE6-A3F2CA5CEE84}"/>
                </a:ext>
              </a:extLst>
            </p:cNvPr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FFAE3-611D-9244-A7D2-04749E40AE8E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C03ABD-274D-F94A-83CA-0BB2C1893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0ACD39-8E3B-6946-BBB4-57D02CAD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995454"/>
      </p:ext>
    </p:extLst>
  </p:cSld>
  <p:clrMapOvr>
    <a:masterClrMapping/>
  </p:clrMapOvr>
  <p:transition advTm="51516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3">
            <a:extLst>
              <a:ext uri="{FF2B5EF4-FFF2-40B4-BE49-F238E27FC236}">
                <a16:creationId xmlns:a16="http://schemas.microsoft.com/office/drawing/2014/main" id="{DEF5CDAF-9A9E-294C-AD7A-84226986C6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7522" name="Footer Placeholder 4">
            <a:extLst>
              <a:ext uri="{FF2B5EF4-FFF2-40B4-BE49-F238E27FC236}">
                <a16:creationId xmlns:a16="http://schemas.microsoft.com/office/drawing/2014/main" id="{899C5139-D5AC-8642-9276-7280DD61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7523" name="Slide Number Placeholder 5">
            <a:extLst>
              <a:ext uri="{FF2B5EF4-FFF2-40B4-BE49-F238E27FC236}">
                <a16:creationId xmlns:a16="http://schemas.microsoft.com/office/drawing/2014/main" id="{04CBB0BD-141B-D24B-A868-6A959BF4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98CC4D7-6EC3-D941-B225-1C21A92E37F1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1E635130-468B-964F-A087-617D74806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Full Algorithm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7FD0EA46-86B4-0840-BF1A-A7C78E74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With probability </a:t>
            </a:r>
            <a:r>
              <a:rPr lang="en-US" altLang="en-US" i="1">
                <a:ea typeface="ＭＳ Ｐゴシック" panose="020B0600070205080204" pitchFamily="34" charset="-128"/>
              </a:rPr>
              <a:t>1-c</a:t>
            </a:r>
            <a:r>
              <a:rPr lang="en-US" altLang="en-US">
                <a:ea typeface="ＭＳ Ｐゴシック" panose="020B0600070205080204" pitchFamily="34" charset="-128"/>
              </a:rPr>
              <a:t>, fly-out to a random node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Then, we have</a:t>
            </a:r>
          </a:p>
          <a:p>
            <a:pPr lvl="1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= c </a:t>
            </a:r>
            <a:r>
              <a:rPr lang="en-US" altLang="en-US" b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+ (1-c)/n </a:t>
            </a:r>
            <a:r>
              <a:rPr lang="en-US" altLang="en-US" b="1">
                <a:ea typeface="ＭＳ Ｐゴシック" panose="020B0600070205080204" pitchFamily="34" charset="-128"/>
              </a:rPr>
              <a:t>1 =&gt;</a:t>
            </a:r>
          </a:p>
          <a:p>
            <a:pPr lvl="1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p = </a:t>
            </a:r>
            <a:r>
              <a:rPr lang="en-US" altLang="en-US">
                <a:ea typeface="ＭＳ Ｐゴシック" panose="020B0600070205080204" pitchFamily="34" charset="-128"/>
              </a:rPr>
              <a:t>(1-c)/n 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[</a:t>
            </a:r>
            <a:r>
              <a:rPr lang="en-US" altLang="en-US" b="1">
                <a:ea typeface="ＭＳ Ｐゴシック" panose="020B0600070205080204" pitchFamily="34" charset="-128"/>
              </a:rPr>
              <a:t>I - </a:t>
            </a:r>
            <a:r>
              <a:rPr lang="en-US" altLang="en-US">
                <a:ea typeface="ＭＳ Ｐゴシック" panose="020B0600070205080204" pitchFamily="34" charset="-128"/>
              </a:rPr>
              <a:t>c</a:t>
            </a:r>
            <a:r>
              <a:rPr lang="en-US" altLang="en-US" b="1">
                <a:ea typeface="ＭＳ Ｐゴシック" panose="020B0600070205080204" pitchFamily="34" charset="-128"/>
              </a:rPr>
              <a:t> B] </a:t>
            </a:r>
            <a:r>
              <a:rPr lang="en-US" altLang="en-US" baseline="30000">
                <a:ea typeface="ＭＳ Ｐゴシック" panose="020B0600070205080204" pitchFamily="34" charset="-128"/>
              </a:rPr>
              <a:t>-1</a:t>
            </a:r>
            <a:r>
              <a:rPr lang="en-US" altLang="en-US" b="1">
                <a:ea typeface="ＭＳ Ｐゴシック" panose="020B0600070205080204" pitchFamily="34" charset="-128"/>
              </a:rPr>
              <a:t>  1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6" name="Rectangle 4">
            <a:extLst>
              <a:ext uri="{FF2B5EF4-FFF2-40B4-BE49-F238E27FC236}">
                <a16:creationId xmlns:a16="http://schemas.microsoft.com/office/drawing/2014/main" id="{4FB59903-A4E1-1D4C-8387-980B2A68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24400"/>
            <a:ext cx="152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27" name="Rectangle 5">
            <a:extLst>
              <a:ext uri="{FF2B5EF4-FFF2-40B4-BE49-F238E27FC236}">
                <a16:creationId xmlns:a16="http://schemas.microsoft.com/office/drawing/2014/main" id="{E44947C1-E613-7B49-9AEA-51A21E90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1143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28" name="Rectangle 6">
            <a:extLst>
              <a:ext uri="{FF2B5EF4-FFF2-40B4-BE49-F238E27FC236}">
                <a16:creationId xmlns:a16="http://schemas.microsoft.com/office/drawing/2014/main" id="{B38ED498-68CC-8F49-A802-2A35BFC6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152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7529" name="Group 7">
            <a:extLst>
              <a:ext uri="{FF2B5EF4-FFF2-40B4-BE49-F238E27FC236}">
                <a16:creationId xmlns:a16="http://schemas.microsoft.com/office/drawing/2014/main" id="{C73CE51D-AD62-BF43-B041-D906EA52370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124200"/>
            <a:ext cx="2514600" cy="1752600"/>
            <a:chOff x="720" y="2676"/>
            <a:chExt cx="847" cy="540"/>
          </a:xfrm>
        </p:grpSpPr>
        <p:sp>
          <p:nvSpPr>
            <p:cNvPr id="107530" name="Oval 8">
              <a:extLst>
                <a:ext uri="{FF2B5EF4-FFF2-40B4-BE49-F238E27FC236}">
                  <a16:creationId xmlns:a16="http://schemas.microsoft.com/office/drawing/2014/main" id="{8149231D-34F3-1A4E-B2F9-7F12C5ED9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31" name="Oval 9">
              <a:extLst>
                <a:ext uri="{FF2B5EF4-FFF2-40B4-BE49-F238E27FC236}">
                  <a16:creationId xmlns:a16="http://schemas.microsoft.com/office/drawing/2014/main" id="{1A170763-06F8-5F4D-8941-8FE2A1FA2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32" name="Oval 10">
              <a:extLst>
                <a:ext uri="{FF2B5EF4-FFF2-40B4-BE49-F238E27FC236}">
                  <a16:creationId xmlns:a16="http://schemas.microsoft.com/office/drawing/2014/main" id="{84E299DF-5E13-1046-B144-20D4F812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33" name="Oval 11">
              <a:extLst>
                <a:ext uri="{FF2B5EF4-FFF2-40B4-BE49-F238E27FC236}">
                  <a16:creationId xmlns:a16="http://schemas.microsoft.com/office/drawing/2014/main" id="{8F2CB84F-2FE6-0B47-9C81-2742CF37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34" name="Oval 12">
              <a:extLst>
                <a:ext uri="{FF2B5EF4-FFF2-40B4-BE49-F238E27FC236}">
                  <a16:creationId xmlns:a16="http://schemas.microsoft.com/office/drawing/2014/main" id="{BBEE248D-D276-6B40-9484-03B09C644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7535" name="AutoShape 13">
              <a:extLst>
                <a:ext uri="{FF2B5EF4-FFF2-40B4-BE49-F238E27FC236}">
                  <a16:creationId xmlns:a16="http://schemas.microsoft.com/office/drawing/2014/main" id="{8319B648-A3F3-C043-86D1-A8A66A1D7AEB}"/>
                </a:ext>
              </a:extLst>
            </p:cNvPr>
            <p:cNvCxnSpPr>
              <a:cxnSpLocks noChangeShapeType="1"/>
              <a:stCxn id="107532" idx="6"/>
              <a:endCxn id="107531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36" name="AutoShape 14">
              <a:extLst>
                <a:ext uri="{FF2B5EF4-FFF2-40B4-BE49-F238E27FC236}">
                  <a16:creationId xmlns:a16="http://schemas.microsoft.com/office/drawing/2014/main" id="{E81EB4EB-5FF4-C14C-B85A-61ABDC5D7378}"/>
                </a:ext>
              </a:extLst>
            </p:cNvPr>
            <p:cNvCxnSpPr>
              <a:cxnSpLocks noChangeShapeType="1"/>
              <a:stCxn id="107533" idx="6"/>
              <a:endCxn id="107531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37" name="AutoShape 15">
              <a:extLst>
                <a:ext uri="{FF2B5EF4-FFF2-40B4-BE49-F238E27FC236}">
                  <a16:creationId xmlns:a16="http://schemas.microsoft.com/office/drawing/2014/main" id="{89490905-0335-764C-BE42-058378A542AA}"/>
                </a:ext>
              </a:extLst>
            </p:cNvPr>
            <p:cNvCxnSpPr>
              <a:cxnSpLocks noChangeShapeType="1"/>
              <a:stCxn id="107534" idx="6"/>
              <a:endCxn id="107532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38" name="AutoShape 16">
              <a:extLst>
                <a:ext uri="{FF2B5EF4-FFF2-40B4-BE49-F238E27FC236}">
                  <a16:creationId xmlns:a16="http://schemas.microsoft.com/office/drawing/2014/main" id="{D936131C-1244-0D45-9B38-C2F34F67B2D4}"/>
                </a:ext>
              </a:extLst>
            </p:cNvPr>
            <p:cNvCxnSpPr>
              <a:cxnSpLocks noChangeShapeType="1"/>
              <a:stCxn id="107530" idx="7"/>
              <a:endCxn id="107532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39" name="AutoShape 17">
              <a:extLst>
                <a:ext uri="{FF2B5EF4-FFF2-40B4-BE49-F238E27FC236}">
                  <a16:creationId xmlns:a16="http://schemas.microsoft.com/office/drawing/2014/main" id="{9298D7F9-48C8-8644-BD1D-DE90CE1CDCE8}"/>
                </a:ext>
              </a:extLst>
            </p:cNvPr>
            <p:cNvCxnSpPr>
              <a:cxnSpLocks noChangeShapeType="1"/>
              <a:stCxn id="107533" idx="2"/>
              <a:endCxn id="107530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40" name="AutoShape 18">
              <a:extLst>
                <a:ext uri="{FF2B5EF4-FFF2-40B4-BE49-F238E27FC236}">
                  <a16:creationId xmlns:a16="http://schemas.microsoft.com/office/drawing/2014/main" id="{266B3A3B-3F82-B746-B427-273CB2947A40}"/>
                </a:ext>
              </a:extLst>
            </p:cNvPr>
            <p:cNvCxnSpPr>
              <a:cxnSpLocks noChangeShapeType="1"/>
              <a:stCxn id="107531" idx="0"/>
              <a:endCxn id="107534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41" name="AutoShape 19">
              <a:extLst>
                <a:ext uri="{FF2B5EF4-FFF2-40B4-BE49-F238E27FC236}">
                  <a16:creationId xmlns:a16="http://schemas.microsoft.com/office/drawing/2014/main" id="{375E4BF0-7DE4-4342-BECB-26AE68F7CB95}"/>
                </a:ext>
              </a:extLst>
            </p:cNvPr>
            <p:cNvCxnSpPr>
              <a:cxnSpLocks noChangeShapeType="1"/>
              <a:stCxn id="107532" idx="5"/>
              <a:endCxn id="107533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A03477-8A3D-094B-A566-0250C747BBE0}"/>
              </a:ext>
            </a:extLst>
          </p:cNvPr>
          <p:cNvSpPr/>
          <p:nvPr/>
        </p:nvSpPr>
        <p:spPr bwMode="auto">
          <a:xfrm rot="908872">
            <a:off x="7074105" y="370586"/>
            <a:ext cx="1977553" cy="70338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3372E9-4A9A-604C-B691-EA43121EB5FC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BCAD0B6-F615-C14C-96DF-0C8228AD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22D677-0107-F94E-B5DE-89F283605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952135"/>
      </p:ext>
    </p:extLst>
  </p:cSld>
  <p:clrMapOvr>
    <a:masterClrMapping/>
  </p:clrMapOvr>
  <p:transition advTm="7778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Full Algorithm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With probability </a:t>
            </a:r>
            <a:r>
              <a:rPr lang="en-US" altLang="en-US" i="1">
                <a:ea typeface="ＭＳ Ｐゴシック" panose="020B0600070205080204" pitchFamily="34" charset="-128"/>
              </a:rPr>
              <a:t>1-c</a:t>
            </a:r>
            <a:r>
              <a:rPr lang="en-US" altLang="en-US">
                <a:ea typeface="ＭＳ Ｐゴシック" panose="020B0600070205080204" pitchFamily="34" charset="-128"/>
              </a:rPr>
              <a:t>, fly-out to a random node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Then, we have</a:t>
            </a:r>
          </a:p>
          <a:p>
            <a:pPr lvl="1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= c </a:t>
            </a:r>
            <a:r>
              <a:rPr lang="en-US" altLang="en-US" b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+ (1-c)/n </a:t>
            </a:r>
            <a:r>
              <a:rPr lang="en-US" altLang="en-US" b="1">
                <a:ea typeface="ＭＳ Ｐゴシック" panose="020B0600070205080204" pitchFamily="34" charset="-128"/>
              </a:rPr>
              <a:t>1 =&gt;</a:t>
            </a:r>
          </a:p>
          <a:p>
            <a:pPr lvl="1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p = </a:t>
            </a:r>
            <a:r>
              <a:rPr lang="en-US" altLang="en-US">
                <a:ea typeface="ＭＳ Ｐゴシック" panose="020B0600070205080204" pitchFamily="34" charset="-128"/>
              </a:rPr>
              <a:t>(1-c)/n 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[</a:t>
            </a:r>
            <a:r>
              <a:rPr lang="en-US" altLang="en-US" b="1">
                <a:ea typeface="ＭＳ Ｐゴシック" panose="020B0600070205080204" pitchFamily="34" charset="-128"/>
              </a:rPr>
              <a:t>I - </a:t>
            </a:r>
            <a:r>
              <a:rPr lang="en-US" altLang="en-US">
                <a:ea typeface="ＭＳ Ｐゴシック" panose="020B0600070205080204" pitchFamily="34" charset="-128"/>
              </a:rPr>
              <a:t>c</a:t>
            </a:r>
            <a:r>
              <a:rPr lang="en-US" altLang="en-US" b="1">
                <a:ea typeface="ＭＳ Ｐゴシック" panose="020B0600070205080204" pitchFamily="34" charset="-128"/>
              </a:rPr>
              <a:t> B] </a:t>
            </a:r>
            <a:r>
              <a:rPr lang="en-US" altLang="en-US" baseline="30000">
                <a:ea typeface="ＭＳ Ｐゴシック" panose="020B0600070205080204" pitchFamily="34" charset="-128"/>
              </a:rPr>
              <a:t>-1</a:t>
            </a:r>
            <a:r>
              <a:rPr lang="en-US" altLang="en-US" b="1">
                <a:ea typeface="ＭＳ Ｐゴシック" panose="020B0600070205080204" pitchFamily="34" charset="-128"/>
              </a:rPr>
              <a:t>  1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9574" name="Rectangle 4">
            <a:extLst>
              <a:ext uri="{FF2B5EF4-FFF2-40B4-BE49-F238E27FC236}">
                <a16:creationId xmlns:a16="http://schemas.microsoft.com/office/drawing/2014/main" id="{B0B6D11E-F64D-BC46-A168-7394A663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24400"/>
            <a:ext cx="152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75" name="Rectangle 5">
            <a:extLst>
              <a:ext uri="{FF2B5EF4-FFF2-40B4-BE49-F238E27FC236}">
                <a16:creationId xmlns:a16="http://schemas.microsoft.com/office/drawing/2014/main" id="{575E0D68-BC20-EC4A-9B9C-B08B4A35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1143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76" name="Rectangle 6">
            <a:extLst>
              <a:ext uri="{FF2B5EF4-FFF2-40B4-BE49-F238E27FC236}">
                <a16:creationId xmlns:a16="http://schemas.microsoft.com/office/drawing/2014/main" id="{DEDA3671-9CEF-754F-A049-8970D9F5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152400" cy="1143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9577" name="Group 7">
            <a:extLst>
              <a:ext uri="{FF2B5EF4-FFF2-40B4-BE49-F238E27FC236}">
                <a16:creationId xmlns:a16="http://schemas.microsoft.com/office/drawing/2014/main" id="{AD054A62-6E14-3E44-9201-BB0B52988B24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895600"/>
            <a:ext cx="1219200" cy="914400"/>
            <a:chOff x="720" y="2676"/>
            <a:chExt cx="847" cy="540"/>
          </a:xfrm>
        </p:grpSpPr>
        <p:sp>
          <p:nvSpPr>
            <p:cNvPr id="109581" name="Oval 8">
              <a:extLst>
                <a:ext uri="{FF2B5EF4-FFF2-40B4-BE49-F238E27FC236}">
                  <a16:creationId xmlns:a16="http://schemas.microsoft.com/office/drawing/2014/main" id="{ADF24CC6-02E2-0741-9538-29EFD4FFA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2" name="Oval 9">
              <a:extLst>
                <a:ext uri="{FF2B5EF4-FFF2-40B4-BE49-F238E27FC236}">
                  <a16:creationId xmlns:a16="http://schemas.microsoft.com/office/drawing/2014/main" id="{84C85B06-F8DA-7A4A-BE84-33A2E604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3" name="Oval 10">
              <a:extLst>
                <a:ext uri="{FF2B5EF4-FFF2-40B4-BE49-F238E27FC236}">
                  <a16:creationId xmlns:a16="http://schemas.microsoft.com/office/drawing/2014/main" id="{5999ABB1-B7BC-AA43-A1B5-C00D3B995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4" name="Oval 11">
              <a:extLst>
                <a:ext uri="{FF2B5EF4-FFF2-40B4-BE49-F238E27FC236}">
                  <a16:creationId xmlns:a16="http://schemas.microsoft.com/office/drawing/2014/main" id="{608C92A2-FDE1-194D-BD1A-89660C6A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5" name="Oval 12">
              <a:extLst>
                <a:ext uri="{FF2B5EF4-FFF2-40B4-BE49-F238E27FC236}">
                  <a16:creationId xmlns:a16="http://schemas.microsoft.com/office/drawing/2014/main" id="{907E37EC-7582-D443-97E5-5238AD95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9586" name="AutoShape 13">
              <a:extLst>
                <a:ext uri="{FF2B5EF4-FFF2-40B4-BE49-F238E27FC236}">
                  <a16:creationId xmlns:a16="http://schemas.microsoft.com/office/drawing/2014/main" id="{A1C53C2E-2449-8E42-9B55-E10066450C3D}"/>
                </a:ext>
              </a:extLst>
            </p:cNvPr>
            <p:cNvCxnSpPr>
              <a:cxnSpLocks noChangeShapeType="1"/>
              <a:stCxn id="109583" idx="6"/>
              <a:endCxn id="109582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7" name="AutoShape 14">
              <a:extLst>
                <a:ext uri="{FF2B5EF4-FFF2-40B4-BE49-F238E27FC236}">
                  <a16:creationId xmlns:a16="http://schemas.microsoft.com/office/drawing/2014/main" id="{CDC0F086-9BCE-DB4A-B5F7-12F76E246889}"/>
                </a:ext>
              </a:extLst>
            </p:cNvPr>
            <p:cNvCxnSpPr>
              <a:cxnSpLocks noChangeShapeType="1"/>
              <a:stCxn id="109584" idx="6"/>
              <a:endCxn id="109582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8" name="AutoShape 15">
              <a:extLst>
                <a:ext uri="{FF2B5EF4-FFF2-40B4-BE49-F238E27FC236}">
                  <a16:creationId xmlns:a16="http://schemas.microsoft.com/office/drawing/2014/main" id="{8DAF39AB-FED4-8941-B6A6-5F99AF769006}"/>
                </a:ext>
              </a:extLst>
            </p:cNvPr>
            <p:cNvCxnSpPr>
              <a:cxnSpLocks noChangeShapeType="1"/>
              <a:stCxn id="109585" idx="6"/>
              <a:endCxn id="109583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9" name="AutoShape 16">
              <a:extLst>
                <a:ext uri="{FF2B5EF4-FFF2-40B4-BE49-F238E27FC236}">
                  <a16:creationId xmlns:a16="http://schemas.microsoft.com/office/drawing/2014/main" id="{B37EE7FA-DA19-D442-9AE6-068E95BFB6D4}"/>
                </a:ext>
              </a:extLst>
            </p:cNvPr>
            <p:cNvCxnSpPr>
              <a:cxnSpLocks noChangeShapeType="1"/>
              <a:stCxn id="109581" idx="7"/>
              <a:endCxn id="109583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0" name="AutoShape 17">
              <a:extLst>
                <a:ext uri="{FF2B5EF4-FFF2-40B4-BE49-F238E27FC236}">
                  <a16:creationId xmlns:a16="http://schemas.microsoft.com/office/drawing/2014/main" id="{67F1F9CA-E40F-E64D-BC11-4D9D7F98A408}"/>
                </a:ext>
              </a:extLst>
            </p:cNvPr>
            <p:cNvCxnSpPr>
              <a:cxnSpLocks noChangeShapeType="1"/>
              <a:stCxn id="109584" idx="2"/>
              <a:endCxn id="109581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1" name="AutoShape 18">
              <a:extLst>
                <a:ext uri="{FF2B5EF4-FFF2-40B4-BE49-F238E27FC236}">
                  <a16:creationId xmlns:a16="http://schemas.microsoft.com/office/drawing/2014/main" id="{FE4CD5D9-26F3-3F45-8039-0A556BE7B016}"/>
                </a:ext>
              </a:extLst>
            </p:cNvPr>
            <p:cNvCxnSpPr>
              <a:cxnSpLocks noChangeShapeType="1"/>
              <a:stCxn id="109582" idx="0"/>
              <a:endCxn id="109585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2" name="AutoShape 19">
              <a:extLst>
                <a:ext uri="{FF2B5EF4-FFF2-40B4-BE49-F238E27FC236}">
                  <a16:creationId xmlns:a16="http://schemas.microsoft.com/office/drawing/2014/main" id="{85720F92-3885-C247-A52D-9C65B0656373}"/>
                </a:ext>
              </a:extLst>
            </p:cNvPr>
            <p:cNvCxnSpPr>
              <a:cxnSpLocks noChangeShapeType="1"/>
              <a:stCxn id="109583" idx="5"/>
              <a:endCxn id="109584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9578" name="Picture 24" descr="latex-image-1.pdf">
            <a:extLst>
              <a:ext uri="{FF2B5EF4-FFF2-40B4-BE49-F238E27FC236}">
                <a16:creationId xmlns:a16="http://schemas.microsoft.com/office/drawing/2014/main" id="{A6C001D7-12FC-3646-8975-CA278E50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4900" y="4165600"/>
            <a:ext cx="11684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579" name="Straight Connector 27">
            <a:extLst>
              <a:ext uri="{FF2B5EF4-FFF2-40B4-BE49-F238E27FC236}">
                <a16:creationId xmlns:a16="http://schemas.microsoft.com/office/drawing/2014/main" id="{F3226030-74C1-684E-BCEA-7352C6B5D6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4267200"/>
            <a:ext cx="914400" cy="381000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0" name="Straight Connector 29">
            <a:extLst>
              <a:ext uri="{FF2B5EF4-FFF2-40B4-BE49-F238E27FC236}">
                <a16:creationId xmlns:a16="http://schemas.microsoft.com/office/drawing/2014/main" id="{E4918C63-5455-2847-90A3-B5DAC8BB1A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5943600"/>
            <a:ext cx="990600" cy="152400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643CC0-6813-6045-968B-F1821EF853C4}"/>
              </a:ext>
            </a:extLst>
          </p:cNvPr>
          <p:cNvSpPr/>
          <p:nvPr/>
        </p:nvSpPr>
        <p:spPr bwMode="auto">
          <a:xfrm rot="908872">
            <a:off x="7074105" y="370586"/>
            <a:ext cx="1977553" cy="70338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DETAILS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D8D979-DB46-274C-9C38-446F88C2C55F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82684DB-E312-5D4B-AAD2-35B3ED443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3999D8D-82A3-DE49-8ACC-F78F8A4E9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A2B9273-E14B-D442-8AD5-01C126E40D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7546" y="3612417"/>
            <a:ext cx="305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6030"/>
      </p:ext>
    </p:extLst>
  </p:cSld>
  <p:clrMapOvr>
    <a:masterClrMapping/>
  </p:clrMapOvr>
  <p:transition advTm="7778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Notice: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pageRank</a:t>
            </a:r>
            <a:r>
              <a:rPr lang="en-US" altLang="en-US" dirty="0">
                <a:ea typeface="ＭＳ Ｐゴシック" panose="020B0600070205080204" pitchFamily="34" charset="-128"/>
              </a:rPr>
              <a:t> ~ in-degree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(and HITS, also: ~ in-degree)</a:t>
            </a:r>
          </a:p>
        </p:txBody>
      </p:sp>
      <p:grpSp>
        <p:nvGrpSpPr>
          <p:cNvPr id="109577" name="Group 7">
            <a:extLst>
              <a:ext uri="{FF2B5EF4-FFF2-40B4-BE49-F238E27FC236}">
                <a16:creationId xmlns:a16="http://schemas.microsoft.com/office/drawing/2014/main" id="{AD054A62-6E14-3E44-9201-BB0B52988B24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895600"/>
            <a:ext cx="1219200" cy="914400"/>
            <a:chOff x="720" y="2676"/>
            <a:chExt cx="847" cy="540"/>
          </a:xfrm>
        </p:grpSpPr>
        <p:sp>
          <p:nvSpPr>
            <p:cNvPr id="109581" name="Oval 8">
              <a:extLst>
                <a:ext uri="{FF2B5EF4-FFF2-40B4-BE49-F238E27FC236}">
                  <a16:creationId xmlns:a16="http://schemas.microsoft.com/office/drawing/2014/main" id="{ADF24CC6-02E2-0741-9538-29EFD4FFA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2" name="Oval 9">
              <a:extLst>
                <a:ext uri="{FF2B5EF4-FFF2-40B4-BE49-F238E27FC236}">
                  <a16:creationId xmlns:a16="http://schemas.microsoft.com/office/drawing/2014/main" id="{84C85B06-F8DA-7A4A-BE84-33A2E604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3" name="Oval 10">
              <a:extLst>
                <a:ext uri="{FF2B5EF4-FFF2-40B4-BE49-F238E27FC236}">
                  <a16:creationId xmlns:a16="http://schemas.microsoft.com/office/drawing/2014/main" id="{5999ABB1-B7BC-AA43-A1B5-C00D3B995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4" name="Oval 11">
              <a:extLst>
                <a:ext uri="{FF2B5EF4-FFF2-40B4-BE49-F238E27FC236}">
                  <a16:creationId xmlns:a16="http://schemas.microsoft.com/office/drawing/2014/main" id="{608C92A2-FDE1-194D-BD1A-89660C6A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5" name="Oval 12">
              <a:extLst>
                <a:ext uri="{FF2B5EF4-FFF2-40B4-BE49-F238E27FC236}">
                  <a16:creationId xmlns:a16="http://schemas.microsoft.com/office/drawing/2014/main" id="{907E37EC-7582-D443-97E5-5238AD95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9586" name="AutoShape 13">
              <a:extLst>
                <a:ext uri="{FF2B5EF4-FFF2-40B4-BE49-F238E27FC236}">
                  <a16:creationId xmlns:a16="http://schemas.microsoft.com/office/drawing/2014/main" id="{A1C53C2E-2449-8E42-9B55-E10066450C3D}"/>
                </a:ext>
              </a:extLst>
            </p:cNvPr>
            <p:cNvCxnSpPr>
              <a:cxnSpLocks noChangeShapeType="1"/>
              <a:stCxn id="109583" idx="6"/>
              <a:endCxn id="109582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7" name="AutoShape 14">
              <a:extLst>
                <a:ext uri="{FF2B5EF4-FFF2-40B4-BE49-F238E27FC236}">
                  <a16:creationId xmlns:a16="http://schemas.microsoft.com/office/drawing/2014/main" id="{CDC0F086-9BCE-DB4A-B5F7-12F76E246889}"/>
                </a:ext>
              </a:extLst>
            </p:cNvPr>
            <p:cNvCxnSpPr>
              <a:cxnSpLocks noChangeShapeType="1"/>
              <a:stCxn id="109584" idx="6"/>
              <a:endCxn id="109582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8" name="AutoShape 15">
              <a:extLst>
                <a:ext uri="{FF2B5EF4-FFF2-40B4-BE49-F238E27FC236}">
                  <a16:creationId xmlns:a16="http://schemas.microsoft.com/office/drawing/2014/main" id="{8DAF39AB-FED4-8941-B6A6-5F99AF769006}"/>
                </a:ext>
              </a:extLst>
            </p:cNvPr>
            <p:cNvCxnSpPr>
              <a:cxnSpLocks noChangeShapeType="1"/>
              <a:stCxn id="109585" idx="6"/>
              <a:endCxn id="109583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9" name="AutoShape 16">
              <a:extLst>
                <a:ext uri="{FF2B5EF4-FFF2-40B4-BE49-F238E27FC236}">
                  <a16:creationId xmlns:a16="http://schemas.microsoft.com/office/drawing/2014/main" id="{B37EE7FA-DA19-D442-9AE6-068E95BFB6D4}"/>
                </a:ext>
              </a:extLst>
            </p:cNvPr>
            <p:cNvCxnSpPr>
              <a:cxnSpLocks noChangeShapeType="1"/>
              <a:stCxn id="109581" idx="7"/>
              <a:endCxn id="109583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0" name="AutoShape 17">
              <a:extLst>
                <a:ext uri="{FF2B5EF4-FFF2-40B4-BE49-F238E27FC236}">
                  <a16:creationId xmlns:a16="http://schemas.microsoft.com/office/drawing/2014/main" id="{67F1F9CA-E40F-E64D-BC11-4D9D7F98A408}"/>
                </a:ext>
              </a:extLst>
            </p:cNvPr>
            <p:cNvCxnSpPr>
              <a:cxnSpLocks noChangeShapeType="1"/>
              <a:stCxn id="109584" idx="2"/>
              <a:endCxn id="109581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1" name="AutoShape 18">
              <a:extLst>
                <a:ext uri="{FF2B5EF4-FFF2-40B4-BE49-F238E27FC236}">
                  <a16:creationId xmlns:a16="http://schemas.microsoft.com/office/drawing/2014/main" id="{FE4CD5D9-26F3-3F45-8039-0A556BE7B016}"/>
                </a:ext>
              </a:extLst>
            </p:cNvPr>
            <p:cNvCxnSpPr>
              <a:cxnSpLocks noChangeShapeType="1"/>
              <a:stCxn id="109582" idx="0"/>
              <a:endCxn id="109585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2" name="AutoShape 19">
              <a:extLst>
                <a:ext uri="{FF2B5EF4-FFF2-40B4-BE49-F238E27FC236}">
                  <a16:creationId xmlns:a16="http://schemas.microsoft.com/office/drawing/2014/main" id="{85720F92-3885-C247-A52D-9C65B0656373}"/>
                </a:ext>
              </a:extLst>
            </p:cNvPr>
            <p:cNvCxnSpPr>
              <a:cxnSpLocks noChangeShapeType="1"/>
              <a:stCxn id="109583" idx="5"/>
              <a:endCxn id="109584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9391755"/>
      </p:ext>
    </p:extLst>
  </p:cSld>
  <p:clrMapOvr>
    <a:masterClrMapping/>
  </p:clrMapOvr>
  <p:transition advTm="7778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66378" y="3330905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7" name="Graphic 16" descr="Hummingbird">
            <a:extLst>
              <a:ext uri="{FF2B5EF4-FFF2-40B4-BE49-F238E27FC236}">
                <a16:creationId xmlns:a16="http://schemas.microsoft.com/office/drawing/2014/main" id="{72E0AEB6-7CF0-4D4A-A84F-6A969A085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49" y="318483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3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F3CC9D-E573-8E44-990C-489CE0BA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E290654-1CBB-DC49-ADEC-5DCEBD8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4372B42-36AF-0942-BC49-2FDE1C8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BF6-3720-DB46-BB41-0FA391018AC7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sp>
        <p:nvSpPr>
          <p:cNvPr id="1465346" name="Rectangle 2">
            <a:extLst>
              <a:ext uri="{FF2B5EF4-FFF2-40B4-BE49-F238E27FC236}">
                <a16:creationId xmlns:a16="http://schemas.microsoft.com/office/drawing/2014/main" id="{BC2C2DE7-B129-5F46-B4D9-29C4DFA1E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Node importance - Motivation:</a:t>
            </a:r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126EFB48-F11D-AB4D-8878-F0FA9CF81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graph (</a:t>
            </a:r>
            <a:r>
              <a:rPr lang="en-US" altLang="en-US" dirty="0" err="1"/>
              <a:t>eg.</a:t>
            </a:r>
            <a:r>
              <a:rPr lang="en-US" altLang="en-US" dirty="0"/>
              <a:t>, web pages containing the desirable query word)</a:t>
            </a:r>
          </a:p>
          <a:p>
            <a:r>
              <a:rPr lang="en-US" altLang="en-US" dirty="0"/>
              <a:t>Q1: Which node is the most important?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Q2: How close is node ‘A’ to node ‘B’?</a:t>
            </a:r>
          </a:p>
          <a:p>
            <a:pPr lvl="1"/>
            <a:endParaRPr lang="en-US" altLang="en-US" dirty="0"/>
          </a:p>
        </p:txBody>
      </p:sp>
      <p:sp>
        <p:nvSpPr>
          <p:cNvPr id="1465348" name="Oval 4">
            <a:extLst>
              <a:ext uri="{FF2B5EF4-FFF2-40B4-BE49-F238E27FC236}">
                <a16:creationId xmlns:a16="http://schemas.microsoft.com/office/drawing/2014/main" id="{455930DA-204F-574D-B3B6-6C085CAB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49" name="Oval 5">
            <a:extLst>
              <a:ext uri="{FF2B5EF4-FFF2-40B4-BE49-F238E27FC236}">
                <a16:creationId xmlns:a16="http://schemas.microsoft.com/office/drawing/2014/main" id="{0F23DDD8-4FC2-774B-AAA4-37C6F833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0" name="Oval 6">
            <a:extLst>
              <a:ext uri="{FF2B5EF4-FFF2-40B4-BE49-F238E27FC236}">
                <a16:creationId xmlns:a16="http://schemas.microsoft.com/office/drawing/2014/main" id="{D8C546D6-B3C0-1449-94DE-0B14437C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1" name="Oval 7">
            <a:extLst>
              <a:ext uri="{FF2B5EF4-FFF2-40B4-BE49-F238E27FC236}">
                <a16:creationId xmlns:a16="http://schemas.microsoft.com/office/drawing/2014/main" id="{11F56F9E-6010-2047-A909-4A50D6B3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2" name="Oval 8">
            <a:extLst>
              <a:ext uri="{FF2B5EF4-FFF2-40B4-BE49-F238E27FC236}">
                <a16:creationId xmlns:a16="http://schemas.microsoft.com/office/drawing/2014/main" id="{B9ADC43F-D378-1F4E-9798-64781E77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3" name="Oval 9">
            <a:extLst>
              <a:ext uri="{FF2B5EF4-FFF2-40B4-BE49-F238E27FC236}">
                <a16:creationId xmlns:a16="http://schemas.microsoft.com/office/drawing/2014/main" id="{F53FD387-0F1C-1043-A10D-CEBD005F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67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4" name="Oval 10">
            <a:extLst>
              <a:ext uri="{FF2B5EF4-FFF2-40B4-BE49-F238E27FC236}">
                <a16:creationId xmlns:a16="http://schemas.microsoft.com/office/drawing/2014/main" id="{DE0369D7-001D-0D4D-A5CA-2B8C56CD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29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5355" name="AutoShape 11">
            <a:extLst>
              <a:ext uri="{FF2B5EF4-FFF2-40B4-BE49-F238E27FC236}">
                <a16:creationId xmlns:a16="http://schemas.microsoft.com/office/drawing/2014/main" id="{AD4FA846-A6CD-1B40-88F0-4488A21F85B6}"/>
              </a:ext>
            </a:extLst>
          </p:cNvPr>
          <p:cNvCxnSpPr>
            <a:cxnSpLocks noChangeShapeType="1"/>
            <a:stCxn id="1465350" idx="6"/>
            <a:endCxn id="1465349" idx="2"/>
          </p:cNvCxnSpPr>
          <p:nvPr/>
        </p:nvCxnSpPr>
        <p:spPr bwMode="auto">
          <a:xfrm>
            <a:off x="3894138" y="50673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6" name="AutoShape 12">
            <a:extLst>
              <a:ext uri="{FF2B5EF4-FFF2-40B4-BE49-F238E27FC236}">
                <a16:creationId xmlns:a16="http://schemas.microsoft.com/office/drawing/2014/main" id="{97701CB5-98E2-7644-AB9C-632225661510}"/>
              </a:ext>
            </a:extLst>
          </p:cNvPr>
          <p:cNvCxnSpPr>
            <a:cxnSpLocks noChangeShapeType="1"/>
            <a:stCxn id="1465353" idx="6"/>
            <a:endCxn id="1465349" idx="3"/>
          </p:cNvCxnSpPr>
          <p:nvPr/>
        </p:nvCxnSpPr>
        <p:spPr bwMode="auto">
          <a:xfrm flipV="1">
            <a:off x="3970338" y="52324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7" name="AutoShape 13">
            <a:extLst>
              <a:ext uri="{FF2B5EF4-FFF2-40B4-BE49-F238E27FC236}">
                <a16:creationId xmlns:a16="http://schemas.microsoft.com/office/drawing/2014/main" id="{022B7A07-E291-974E-92C9-983C8A6C1F53}"/>
              </a:ext>
            </a:extLst>
          </p:cNvPr>
          <p:cNvCxnSpPr>
            <a:cxnSpLocks noChangeShapeType="1"/>
            <a:stCxn id="1465353" idx="6"/>
            <a:endCxn id="1465351" idx="2"/>
          </p:cNvCxnSpPr>
          <p:nvPr/>
        </p:nvCxnSpPr>
        <p:spPr bwMode="auto">
          <a:xfrm>
            <a:off x="3970338" y="59817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8" name="AutoShape 14">
            <a:extLst>
              <a:ext uri="{FF2B5EF4-FFF2-40B4-BE49-F238E27FC236}">
                <a16:creationId xmlns:a16="http://schemas.microsoft.com/office/drawing/2014/main" id="{4326116A-8FA5-D241-953B-DEA1BB56DDC7}"/>
              </a:ext>
            </a:extLst>
          </p:cNvPr>
          <p:cNvCxnSpPr>
            <a:cxnSpLocks noChangeShapeType="1"/>
            <a:stCxn id="1465349" idx="6"/>
            <a:endCxn id="1465352" idx="2"/>
          </p:cNvCxnSpPr>
          <p:nvPr/>
        </p:nvCxnSpPr>
        <p:spPr bwMode="auto">
          <a:xfrm flipV="1">
            <a:off x="4579938" y="49911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59" name="AutoShape 15">
            <a:extLst>
              <a:ext uri="{FF2B5EF4-FFF2-40B4-BE49-F238E27FC236}">
                <a16:creationId xmlns:a16="http://schemas.microsoft.com/office/drawing/2014/main" id="{3597CC40-68E1-4347-917D-7B9F6D211652}"/>
              </a:ext>
            </a:extLst>
          </p:cNvPr>
          <p:cNvCxnSpPr>
            <a:cxnSpLocks noChangeShapeType="1"/>
            <a:stCxn id="1465354" idx="6"/>
            <a:endCxn id="1465350" idx="2"/>
          </p:cNvCxnSpPr>
          <p:nvPr/>
        </p:nvCxnSpPr>
        <p:spPr bwMode="auto">
          <a:xfrm flipV="1">
            <a:off x="2903538" y="50673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5360" name="AutoShape 16">
            <a:extLst>
              <a:ext uri="{FF2B5EF4-FFF2-40B4-BE49-F238E27FC236}">
                <a16:creationId xmlns:a16="http://schemas.microsoft.com/office/drawing/2014/main" id="{BE15E083-2DEB-F545-B7D1-DB4428AAB3C7}"/>
              </a:ext>
            </a:extLst>
          </p:cNvPr>
          <p:cNvCxnSpPr>
            <a:cxnSpLocks noChangeShapeType="1"/>
            <a:stCxn id="1465348" idx="7"/>
            <a:endCxn id="1465350" idx="3"/>
          </p:cNvCxnSpPr>
          <p:nvPr/>
        </p:nvCxnSpPr>
        <p:spPr bwMode="auto">
          <a:xfrm flipV="1">
            <a:off x="3014663" y="51562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F792A01C-C17C-AC40-AE00-B28BD2C13C02}"/>
              </a:ext>
            </a:extLst>
          </p:cNvPr>
          <p:cNvSpPr/>
          <p:nvPr/>
        </p:nvSpPr>
        <p:spPr bwMode="auto">
          <a:xfrm>
            <a:off x="149629" y="3815542"/>
            <a:ext cx="536171" cy="290945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AutoShape 12">
            <a:extLst>
              <a:ext uri="{FF2B5EF4-FFF2-40B4-BE49-F238E27FC236}">
                <a16:creationId xmlns:a16="http://schemas.microsoft.com/office/drawing/2014/main" id="{669F56B9-C6FE-AA49-8076-30DDC27F0873}"/>
              </a:ext>
            </a:extLst>
          </p:cNvPr>
          <p:cNvCxnSpPr>
            <a:cxnSpLocks noChangeShapeType="1"/>
            <a:stCxn id="1465353" idx="0"/>
            <a:endCxn id="1465350" idx="4"/>
          </p:cNvCxnSpPr>
          <p:nvPr/>
        </p:nvCxnSpPr>
        <p:spPr bwMode="auto">
          <a:xfrm flipH="1" flipV="1">
            <a:off x="3771900" y="5181600"/>
            <a:ext cx="7620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36797D-128A-4940-BF92-DD5922B17010}"/>
              </a:ext>
            </a:extLst>
          </p:cNvPr>
          <p:cNvSpPr txBox="1"/>
          <p:nvPr/>
        </p:nvSpPr>
        <p:spPr>
          <a:xfrm>
            <a:off x="3538162" y="4485958"/>
            <a:ext cx="425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852BA-E07B-0C43-9A8B-20FFC3D9EDED}"/>
              </a:ext>
            </a:extLst>
          </p:cNvPr>
          <p:cNvSpPr txBox="1"/>
          <p:nvPr/>
        </p:nvSpPr>
        <p:spPr>
          <a:xfrm>
            <a:off x="3385048" y="5795653"/>
            <a:ext cx="4074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p:pic>
        <p:nvPicPr>
          <p:cNvPr id="27" name="Graphic 26" descr="Help">
            <a:extLst>
              <a:ext uri="{FF2B5EF4-FFF2-40B4-BE49-F238E27FC236}">
                <a16:creationId xmlns:a16="http://schemas.microsoft.com/office/drawing/2014/main" id="{DA29E206-1B8F-6146-85D2-009418FF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47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93A8-37A9-8D46-A26B-FFC28F9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P.R.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2C42-8E51-B648-B88F-B5EE1548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1815639"/>
            <a:ext cx="7772400" cy="3680810"/>
          </a:xfrm>
        </p:spPr>
        <p:txBody>
          <a:bodyPr/>
          <a:lstStyle/>
          <a:p>
            <a:r>
              <a:rPr lang="en-US" dirty="0"/>
              <a:t>Taher H. </a:t>
            </a:r>
            <a:r>
              <a:rPr lang="en-US" dirty="0" err="1"/>
              <a:t>Haveliwala</a:t>
            </a:r>
            <a:r>
              <a:rPr lang="en-US" dirty="0"/>
              <a:t>. 2002. </a:t>
            </a:r>
            <a:r>
              <a:rPr lang="en-US" i="1" dirty="0"/>
              <a:t>Topic-sensitive PageRank.</a:t>
            </a:r>
            <a:r>
              <a:rPr lang="en-US" dirty="0"/>
              <a:t> (WWW '02). 517-526. </a:t>
            </a:r>
            <a:r>
              <a:rPr lang="en-US" dirty="0">
                <a:hlinkClick r:id="rId2"/>
              </a:rPr>
              <a:t>http://dx.doi.org/10.1145/511446.511513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47C5-DF9A-8944-8B19-B1B2F0B1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3F2A-1BC3-AE49-895A-391148F2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DB26-FC13-CB40-AD7B-88D2DBC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2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89C5-8F30-2345-AA54-1955B38D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E947-2102-AA44-98A9-54D5FDC36CD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2700" cap="flat" cmpd="sng" algn="ctr">
            <a:noFill/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dirty="0"/>
              <a:t>Who-friends-whom</a:t>
            </a:r>
          </a:p>
          <a:p>
            <a:pPr marL="0" indent="0">
              <a:buNone/>
            </a:pPr>
            <a:r>
              <a:rPr lang="en-US" dirty="0"/>
              <a:t>Who-follows-whom</a:t>
            </a:r>
          </a:p>
          <a:p>
            <a:pPr marL="0" indent="0">
              <a:buNone/>
            </a:pPr>
            <a:r>
              <a:rPr lang="en-US" dirty="0"/>
              <a:t>Who-retweets-whom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E168-F18C-944F-95DE-ADCDAD3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009C-A1B4-024B-AA5A-B10844C7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894D-8CC4-7943-9BD6-F036C150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2" name="Graphic 21" descr="Male profile">
            <a:extLst>
              <a:ext uri="{FF2B5EF4-FFF2-40B4-BE49-F238E27FC236}">
                <a16:creationId xmlns:a16="http://schemas.microsoft.com/office/drawing/2014/main" id="{48AD7965-BD7E-0844-B56A-33B9810E0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2338" y="1697110"/>
            <a:ext cx="588953" cy="588953"/>
          </a:xfrm>
          <a:prstGeom prst="rect">
            <a:avLst/>
          </a:prstGeom>
        </p:spPr>
      </p:pic>
      <p:pic>
        <p:nvPicPr>
          <p:cNvPr id="26" name="Graphic 25" descr="Female Profile">
            <a:extLst>
              <a:ext uri="{FF2B5EF4-FFF2-40B4-BE49-F238E27FC236}">
                <a16:creationId xmlns:a16="http://schemas.microsoft.com/office/drawing/2014/main" id="{25B48EDA-8BCA-634E-B942-A9F0494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25" y="2533945"/>
            <a:ext cx="588953" cy="588953"/>
          </a:xfrm>
          <a:prstGeom prst="rect">
            <a:avLst/>
          </a:prstGeom>
        </p:spPr>
      </p:pic>
      <p:pic>
        <p:nvPicPr>
          <p:cNvPr id="23" name="Graphic 22" descr="Male profile">
            <a:extLst>
              <a:ext uri="{FF2B5EF4-FFF2-40B4-BE49-F238E27FC236}">
                <a16:creationId xmlns:a16="http://schemas.microsoft.com/office/drawing/2014/main" id="{CC408891-36C8-D942-A20F-5C38B122E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337" y="3640017"/>
            <a:ext cx="588953" cy="588953"/>
          </a:xfrm>
          <a:prstGeom prst="rect">
            <a:avLst/>
          </a:prstGeom>
        </p:spPr>
      </p:pic>
      <p:pic>
        <p:nvPicPr>
          <p:cNvPr id="27" name="Graphic 26" descr="Male profile">
            <a:extLst>
              <a:ext uri="{FF2B5EF4-FFF2-40B4-BE49-F238E27FC236}">
                <a16:creationId xmlns:a16="http://schemas.microsoft.com/office/drawing/2014/main" id="{9B099794-EEA2-8640-9D30-225278AAFB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7912" y="2608033"/>
            <a:ext cx="588953" cy="588953"/>
          </a:xfrm>
          <a:prstGeom prst="rect">
            <a:avLst/>
          </a:prstGeom>
        </p:spPr>
      </p:pic>
      <p:pic>
        <p:nvPicPr>
          <p:cNvPr id="29" name="Graphic 28" descr="Female Profile">
            <a:extLst>
              <a:ext uri="{FF2B5EF4-FFF2-40B4-BE49-F238E27FC236}">
                <a16:creationId xmlns:a16="http://schemas.microsoft.com/office/drawing/2014/main" id="{2772401B-9CE9-1C4D-901D-74B0D7079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8377" y="3640016"/>
            <a:ext cx="588953" cy="5889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48E22-E97D-2046-A050-34DC422EC20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 bwMode="auto">
          <a:xfrm>
            <a:off x="6397278" y="2828422"/>
            <a:ext cx="1710634" cy="74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2CFC-CC4D-1D45-A1EB-E0D1FEF5A864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 bwMode="auto">
          <a:xfrm flipH="1">
            <a:off x="7041290" y="2902510"/>
            <a:ext cx="1066622" cy="10319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26D93-9782-1840-B9F7-0899E2F5AAAF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 bwMode="auto">
          <a:xfrm>
            <a:off x="7041291" y="1991587"/>
            <a:ext cx="1066621" cy="91092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AAE1E9-7C48-C247-A994-1A59BDD29EA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>
            <a:off x="6397278" y="2828422"/>
            <a:ext cx="1361099" cy="11060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D8D539-AAD9-3649-B29A-B83961C0FA11}"/>
              </a:ext>
            </a:extLst>
          </p:cNvPr>
          <p:cNvCxnSpPr>
            <a:cxnSpLocks/>
            <a:stCxn id="23" idx="3"/>
            <a:endCxn id="36" idx="2"/>
          </p:cNvCxnSpPr>
          <p:nvPr/>
        </p:nvCxnSpPr>
        <p:spPr bwMode="auto">
          <a:xfrm flipV="1">
            <a:off x="7041290" y="2289760"/>
            <a:ext cx="922334" cy="16447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pic>
        <p:nvPicPr>
          <p:cNvPr id="36" name="Graphic 35" descr="Female Profile">
            <a:extLst>
              <a:ext uri="{FF2B5EF4-FFF2-40B4-BE49-F238E27FC236}">
                <a16:creationId xmlns:a16="http://schemas.microsoft.com/office/drawing/2014/main" id="{CE21984D-297D-5644-9B28-3D585A1BB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9147" y="1700807"/>
            <a:ext cx="588953" cy="5889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E21EA-85AC-9A40-9810-A0E365FE4360}"/>
              </a:ext>
            </a:extLst>
          </p:cNvPr>
          <p:cNvCxnSpPr>
            <a:stCxn id="36" idx="2"/>
            <a:endCxn id="27" idx="0"/>
          </p:cNvCxnSpPr>
          <p:nvPr/>
        </p:nvCxnSpPr>
        <p:spPr bwMode="auto">
          <a:xfrm>
            <a:off x="7963624" y="2289760"/>
            <a:ext cx="438765" cy="318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1C1AF93A-6CE3-BD4D-A20B-65CF37A05311}"/>
              </a:ext>
            </a:extLst>
          </p:cNvPr>
          <p:cNvSpPr/>
          <p:nvPr/>
        </p:nvSpPr>
        <p:spPr bwMode="auto">
          <a:xfrm>
            <a:off x="8186057" y="1981200"/>
            <a:ext cx="454839" cy="598714"/>
          </a:xfrm>
          <a:custGeom>
            <a:avLst/>
            <a:gdLst>
              <a:gd name="connsiteX0" fmla="*/ 250372 w 454839"/>
              <a:gd name="connsiteY0" fmla="*/ 598714 h 598714"/>
              <a:gd name="connsiteX1" fmla="*/ 446314 w 454839"/>
              <a:gd name="connsiteY1" fmla="*/ 174171 h 598714"/>
              <a:gd name="connsiteX2" fmla="*/ 0 w 454839"/>
              <a:gd name="connsiteY2" fmla="*/ 0 h 598714"/>
              <a:gd name="connsiteX3" fmla="*/ 0 w 454839"/>
              <a:gd name="connsiteY3" fmla="*/ 0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39" h="598714">
                <a:moveTo>
                  <a:pt x="250372" y="598714"/>
                </a:moveTo>
                <a:cubicBezTo>
                  <a:pt x="369207" y="436335"/>
                  <a:pt x="488043" y="273957"/>
                  <a:pt x="446314" y="174171"/>
                </a:cubicBezTo>
                <a:cubicBezTo>
                  <a:pt x="404585" y="7438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">
            <a:extLst>
              <a:ext uri="{FF2B5EF4-FFF2-40B4-BE49-F238E27FC236}">
                <a16:creationId xmlns:a16="http://schemas.microsoft.com/office/drawing/2014/main" id="{5A74BB07-A9E2-7842-8B3E-954F383D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19" y="2330907"/>
            <a:ext cx="735632" cy="5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Facebook-icon.png">
            <a:extLst>
              <a:ext uri="{FF2B5EF4-FFF2-40B4-BE49-F238E27FC236}">
                <a16:creationId xmlns:a16="http://schemas.microsoft.com/office/drawing/2014/main" id="{31404B24-6A1D-D24D-9B25-25FD05C2199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939" y="1557559"/>
            <a:ext cx="438391" cy="43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5499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close is ‘4’ to ‘2’?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(or: if I like page/node ‘2’, what else would you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recommend</a:t>
            </a:r>
            <a:r>
              <a:rPr lang="en-US" altLang="en-US" dirty="0">
                <a:ea typeface="ＭＳ Ｐゴシック" panose="020B0600070205080204" pitchFamily="34" charset="-128"/>
              </a:rPr>
              <a:t>?)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29FF76E-FE21-2F48-BFD6-CD725CD1F81F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771900"/>
            <a:ext cx="2571750" cy="1966913"/>
            <a:chOff x="432" y="2400"/>
            <a:chExt cx="1620" cy="12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70424A47-C868-1A4D-B765-32998566F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9B598D48-F193-5F43-97E3-B7855EC3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7">
                <a:extLst>
                  <a:ext uri="{FF2B5EF4-FFF2-40B4-BE49-F238E27FC236}">
                    <a16:creationId xmlns:a16="http://schemas.microsoft.com/office/drawing/2014/main" id="{88EE4935-6884-4045-B011-09C0AE97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EE945175-233F-5D40-B8E9-820698CA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672A0D63-C884-064D-B982-70F6FFB2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3AD97497-6137-C242-B6A7-93AE03C2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11">
                <a:extLst>
                  <a:ext uri="{FF2B5EF4-FFF2-40B4-BE49-F238E27FC236}">
                    <a16:creationId xmlns:a16="http://schemas.microsoft.com/office/drawing/2014/main" id="{9EFB363D-640A-9E48-9BE3-8D4EA9C68BD9}"/>
                  </a:ext>
                </a:extLst>
              </p:cNvPr>
              <p:cNvCxnSpPr>
                <a:cxnSpLocks noChangeShapeType="1"/>
                <a:stCxn id="29" idx="6"/>
                <a:endCxn id="28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2">
                <a:extLst>
                  <a:ext uri="{FF2B5EF4-FFF2-40B4-BE49-F238E27FC236}">
                    <a16:creationId xmlns:a16="http://schemas.microsoft.com/office/drawing/2014/main" id="{C6ED4193-A032-494A-BCFE-54EB08712B61}"/>
                  </a:ext>
                </a:extLst>
              </p:cNvPr>
              <p:cNvCxnSpPr>
                <a:cxnSpLocks noChangeShapeType="1"/>
                <a:stCxn id="30" idx="6"/>
                <a:endCxn id="28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3">
                <a:extLst>
                  <a:ext uri="{FF2B5EF4-FFF2-40B4-BE49-F238E27FC236}">
                    <a16:creationId xmlns:a16="http://schemas.microsoft.com/office/drawing/2014/main" id="{559FDF69-6E75-374B-8F77-DC3D8FA6A19E}"/>
                  </a:ext>
                </a:extLst>
              </p:cNvPr>
              <p:cNvCxnSpPr>
                <a:cxnSpLocks noChangeShapeType="1"/>
                <a:stCxn id="31" idx="6"/>
                <a:endCxn id="29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4">
                <a:extLst>
                  <a:ext uri="{FF2B5EF4-FFF2-40B4-BE49-F238E27FC236}">
                    <a16:creationId xmlns:a16="http://schemas.microsoft.com/office/drawing/2014/main" id="{757CE96A-6783-3947-924A-AA9F7471264A}"/>
                  </a:ext>
                </a:extLst>
              </p:cNvPr>
              <p:cNvCxnSpPr>
                <a:cxnSpLocks noChangeShapeType="1"/>
                <a:stCxn id="27" idx="7"/>
                <a:endCxn id="29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5">
                <a:extLst>
                  <a:ext uri="{FF2B5EF4-FFF2-40B4-BE49-F238E27FC236}">
                    <a16:creationId xmlns:a16="http://schemas.microsoft.com/office/drawing/2014/main" id="{7C19255B-7A89-434B-B66E-3BE934413FB2}"/>
                  </a:ext>
                </a:extLst>
              </p:cNvPr>
              <p:cNvCxnSpPr>
                <a:cxnSpLocks noChangeShapeType="1"/>
                <a:stCxn id="30" idx="2"/>
                <a:endCxn id="27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6">
                <a:extLst>
                  <a:ext uri="{FF2B5EF4-FFF2-40B4-BE49-F238E27FC236}">
                    <a16:creationId xmlns:a16="http://schemas.microsoft.com/office/drawing/2014/main" id="{F036E902-F916-094B-81DC-142A983F8721}"/>
                  </a:ext>
                </a:extLst>
              </p:cNvPr>
              <p:cNvCxnSpPr>
                <a:cxnSpLocks noChangeShapeType="1"/>
                <a:stCxn id="28" idx="0"/>
                <a:endCxn id="31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7">
                <a:extLst>
                  <a:ext uri="{FF2B5EF4-FFF2-40B4-BE49-F238E27FC236}">
                    <a16:creationId xmlns:a16="http://schemas.microsoft.com/office/drawing/2014/main" id="{AA9EC1B8-F328-EE4C-B8C4-7F67D56E1506}"/>
                  </a:ext>
                </a:extLst>
              </p:cNvPr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3EDFC3A-9002-E64A-8201-11E61E5B1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4E65F0A-F68F-B44E-B299-0705CD4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A74EED5-1C91-8640-A119-07DE0CE6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AF4B7C8B-FCD3-864D-88CF-757DBCB9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ABB1886-DD1F-6540-995B-09B4EFA8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445762"/>
      </p:ext>
    </p:extLst>
  </p:cSld>
  <p:clrMapOvr>
    <a:masterClrMapping/>
  </p:clrMapOvr>
  <p:transition advTm="7778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close is ‘4’ to ‘2’?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(or: if I like page/node ‘2’, what else would you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recommend</a:t>
            </a:r>
            <a:r>
              <a:rPr lang="en-US" altLang="en-US" dirty="0">
                <a:ea typeface="ＭＳ Ｐゴシック" panose="020B0600070205080204" pitchFamily="34" charset="-128"/>
              </a:rPr>
              <a:t>?)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29FF76E-FE21-2F48-BFD6-CD725CD1F81F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771900"/>
            <a:ext cx="2571750" cy="1966913"/>
            <a:chOff x="432" y="2400"/>
            <a:chExt cx="1620" cy="12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70424A47-C868-1A4D-B765-32998566F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9B598D48-F193-5F43-97E3-B7855EC3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7">
                <a:extLst>
                  <a:ext uri="{FF2B5EF4-FFF2-40B4-BE49-F238E27FC236}">
                    <a16:creationId xmlns:a16="http://schemas.microsoft.com/office/drawing/2014/main" id="{88EE4935-6884-4045-B011-09C0AE97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EE945175-233F-5D40-B8E9-820698CA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672A0D63-C884-064D-B982-70F6FFB2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3AD97497-6137-C242-B6A7-93AE03C2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11">
                <a:extLst>
                  <a:ext uri="{FF2B5EF4-FFF2-40B4-BE49-F238E27FC236}">
                    <a16:creationId xmlns:a16="http://schemas.microsoft.com/office/drawing/2014/main" id="{9EFB363D-640A-9E48-9BE3-8D4EA9C68BD9}"/>
                  </a:ext>
                </a:extLst>
              </p:cNvPr>
              <p:cNvCxnSpPr>
                <a:cxnSpLocks noChangeShapeType="1"/>
                <a:stCxn id="29" idx="6"/>
                <a:endCxn id="28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2">
                <a:extLst>
                  <a:ext uri="{FF2B5EF4-FFF2-40B4-BE49-F238E27FC236}">
                    <a16:creationId xmlns:a16="http://schemas.microsoft.com/office/drawing/2014/main" id="{C6ED4193-A032-494A-BCFE-54EB08712B61}"/>
                  </a:ext>
                </a:extLst>
              </p:cNvPr>
              <p:cNvCxnSpPr>
                <a:cxnSpLocks noChangeShapeType="1"/>
                <a:stCxn id="30" idx="6"/>
                <a:endCxn id="28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3">
                <a:extLst>
                  <a:ext uri="{FF2B5EF4-FFF2-40B4-BE49-F238E27FC236}">
                    <a16:creationId xmlns:a16="http://schemas.microsoft.com/office/drawing/2014/main" id="{559FDF69-6E75-374B-8F77-DC3D8FA6A19E}"/>
                  </a:ext>
                </a:extLst>
              </p:cNvPr>
              <p:cNvCxnSpPr>
                <a:cxnSpLocks noChangeShapeType="1"/>
                <a:stCxn id="31" idx="6"/>
                <a:endCxn id="29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4">
                <a:extLst>
                  <a:ext uri="{FF2B5EF4-FFF2-40B4-BE49-F238E27FC236}">
                    <a16:creationId xmlns:a16="http://schemas.microsoft.com/office/drawing/2014/main" id="{757CE96A-6783-3947-924A-AA9F7471264A}"/>
                  </a:ext>
                </a:extLst>
              </p:cNvPr>
              <p:cNvCxnSpPr>
                <a:cxnSpLocks noChangeShapeType="1"/>
                <a:stCxn id="27" idx="7"/>
                <a:endCxn id="29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5">
                <a:extLst>
                  <a:ext uri="{FF2B5EF4-FFF2-40B4-BE49-F238E27FC236}">
                    <a16:creationId xmlns:a16="http://schemas.microsoft.com/office/drawing/2014/main" id="{7C19255B-7A89-434B-B66E-3BE934413FB2}"/>
                  </a:ext>
                </a:extLst>
              </p:cNvPr>
              <p:cNvCxnSpPr>
                <a:cxnSpLocks noChangeShapeType="1"/>
                <a:stCxn id="30" idx="2"/>
                <a:endCxn id="27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6">
                <a:extLst>
                  <a:ext uri="{FF2B5EF4-FFF2-40B4-BE49-F238E27FC236}">
                    <a16:creationId xmlns:a16="http://schemas.microsoft.com/office/drawing/2014/main" id="{F036E902-F916-094B-81DC-142A983F8721}"/>
                  </a:ext>
                </a:extLst>
              </p:cNvPr>
              <p:cNvCxnSpPr>
                <a:cxnSpLocks noChangeShapeType="1"/>
                <a:stCxn id="28" idx="0"/>
                <a:endCxn id="31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7">
                <a:extLst>
                  <a:ext uri="{FF2B5EF4-FFF2-40B4-BE49-F238E27FC236}">
                    <a16:creationId xmlns:a16="http://schemas.microsoft.com/office/drawing/2014/main" id="{AA9EC1B8-F328-EE4C-B8C4-7F67D56E1506}"/>
                  </a:ext>
                </a:extLst>
              </p:cNvPr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3EDFC3A-9002-E64A-8201-11E61E5B1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4E65F0A-F68F-B44E-B299-0705CD4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A74EED5-1C91-8640-A119-07DE0CE6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AF4B7C8B-FCD3-864D-88CF-757DBCB9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ABB1886-DD1F-6540-995B-09B4EFA8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B8050568-8450-6646-979D-834BE5685551}"/>
              </a:ext>
            </a:extLst>
          </p:cNvPr>
          <p:cNvSpPr/>
          <p:nvPr/>
        </p:nvSpPr>
        <p:spPr bwMode="auto">
          <a:xfrm>
            <a:off x="3199863" y="4162425"/>
            <a:ext cx="1381662" cy="1695450"/>
          </a:xfrm>
          <a:custGeom>
            <a:avLst/>
            <a:gdLst>
              <a:gd name="connsiteX0" fmla="*/ 1248312 w 1381662"/>
              <a:gd name="connsiteY0" fmla="*/ 0 h 1695450"/>
              <a:gd name="connsiteX1" fmla="*/ 1257837 w 1381662"/>
              <a:gd name="connsiteY1" fmla="*/ 95250 h 1695450"/>
              <a:gd name="connsiteX2" fmla="*/ 1286412 w 1381662"/>
              <a:gd name="connsiteY2" fmla="*/ 542925 h 1695450"/>
              <a:gd name="connsiteX3" fmla="*/ 1295937 w 1381662"/>
              <a:gd name="connsiteY3" fmla="*/ 828675 h 1695450"/>
              <a:gd name="connsiteX4" fmla="*/ 1305462 w 1381662"/>
              <a:gd name="connsiteY4" fmla="*/ 876300 h 1695450"/>
              <a:gd name="connsiteX5" fmla="*/ 1314987 w 1381662"/>
              <a:gd name="connsiteY5" fmla="*/ 942975 h 1695450"/>
              <a:gd name="connsiteX6" fmla="*/ 1324512 w 1381662"/>
              <a:gd name="connsiteY6" fmla="*/ 990600 h 1695450"/>
              <a:gd name="connsiteX7" fmla="*/ 1334037 w 1381662"/>
              <a:gd name="connsiteY7" fmla="*/ 1066800 h 1695450"/>
              <a:gd name="connsiteX8" fmla="*/ 1343562 w 1381662"/>
              <a:gd name="connsiteY8" fmla="*/ 1133475 h 1695450"/>
              <a:gd name="connsiteX9" fmla="*/ 1362612 w 1381662"/>
              <a:gd name="connsiteY9" fmla="*/ 1219200 h 1695450"/>
              <a:gd name="connsiteX10" fmla="*/ 1381662 w 1381662"/>
              <a:gd name="connsiteY10" fmla="*/ 1362075 h 1695450"/>
              <a:gd name="connsiteX11" fmla="*/ 1372137 w 1381662"/>
              <a:gd name="connsiteY11" fmla="*/ 1581150 h 1695450"/>
              <a:gd name="connsiteX12" fmla="*/ 1353087 w 1381662"/>
              <a:gd name="connsiteY12" fmla="*/ 1638300 h 1695450"/>
              <a:gd name="connsiteX13" fmla="*/ 1276887 w 1381662"/>
              <a:gd name="connsiteY13" fmla="*/ 1685925 h 1695450"/>
              <a:gd name="connsiteX14" fmla="*/ 1248312 w 1381662"/>
              <a:gd name="connsiteY14" fmla="*/ 1695450 h 1695450"/>
              <a:gd name="connsiteX15" fmla="*/ 1162587 w 1381662"/>
              <a:gd name="connsiteY15" fmla="*/ 1676400 h 1695450"/>
              <a:gd name="connsiteX16" fmla="*/ 1134012 w 1381662"/>
              <a:gd name="connsiteY16" fmla="*/ 1657350 h 1695450"/>
              <a:gd name="connsiteX17" fmla="*/ 1086387 w 1381662"/>
              <a:gd name="connsiteY17" fmla="*/ 1647825 h 1695450"/>
              <a:gd name="connsiteX18" fmla="*/ 1029237 w 1381662"/>
              <a:gd name="connsiteY18" fmla="*/ 1628775 h 1695450"/>
              <a:gd name="connsiteX19" fmla="*/ 924462 w 1381662"/>
              <a:gd name="connsiteY19" fmla="*/ 1581150 h 1695450"/>
              <a:gd name="connsiteX20" fmla="*/ 895887 w 1381662"/>
              <a:gd name="connsiteY20" fmla="*/ 1562100 h 1695450"/>
              <a:gd name="connsiteX21" fmla="*/ 867312 w 1381662"/>
              <a:gd name="connsiteY21" fmla="*/ 1552575 h 1695450"/>
              <a:gd name="connsiteX22" fmla="*/ 838737 w 1381662"/>
              <a:gd name="connsiteY22" fmla="*/ 1533525 h 1695450"/>
              <a:gd name="connsiteX23" fmla="*/ 781587 w 1381662"/>
              <a:gd name="connsiteY23" fmla="*/ 1514475 h 1695450"/>
              <a:gd name="connsiteX24" fmla="*/ 753012 w 1381662"/>
              <a:gd name="connsiteY24" fmla="*/ 1495425 h 1695450"/>
              <a:gd name="connsiteX25" fmla="*/ 714912 w 1381662"/>
              <a:gd name="connsiteY25" fmla="*/ 1485900 h 1695450"/>
              <a:gd name="connsiteX26" fmla="*/ 676812 w 1381662"/>
              <a:gd name="connsiteY26" fmla="*/ 1466850 h 1695450"/>
              <a:gd name="connsiteX27" fmla="*/ 648237 w 1381662"/>
              <a:gd name="connsiteY27" fmla="*/ 1457325 h 1695450"/>
              <a:gd name="connsiteX28" fmla="*/ 619662 w 1381662"/>
              <a:gd name="connsiteY28" fmla="*/ 1438275 h 1695450"/>
              <a:gd name="connsiteX29" fmla="*/ 543462 w 1381662"/>
              <a:gd name="connsiteY29" fmla="*/ 1419225 h 1695450"/>
              <a:gd name="connsiteX30" fmla="*/ 514887 w 1381662"/>
              <a:gd name="connsiteY30" fmla="*/ 1409700 h 1695450"/>
              <a:gd name="connsiteX31" fmla="*/ 410112 w 1381662"/>
              <a:gd name="connsiteY31" fmla="*/ 1381125 h 1695450"/>
              <a:gd name="connsiteX32" fmla="*/ 372012 w 1381662"/>
              <a:gd name="connsiteY32" fmla="*/ 1362075 h 1695450"/>
              <a:gd name="connsiteX33" fmla="*/ 267237 w 1381662"/>
              <a:gd name="connsiteY33" fmla="*/ 1323975 h 1695450"/>
              <a:gd name="connsiteX34" fmla="*/ 238662 w 1381662"/>
              <a:gd name="connsiteY34" fmla="*/ 1314450 h 1695450"/>
              <a:gd name="connsiteX35" fmla="*/ 171987 w 1381662"/>
              <a:gd name="connsiteY35" fmla="*/ 1295400 h 1695450"/>
              <a:gd name="connsiteX36" fmla="*/ 143412 w 1381662"/>
              <a:gd name="connsiteY36" fmla="*/ 1276350 h 1695450"/>
              <a:gd name="connsiteX37" fmla="*/ 86262 w 1381662"/>
              <a:gd name="connsiteY37" fmla="*/ 1257300 h 1695450"/>
              <a:gd name="connsiteX38" fmla="*/ 57687 w 1381662"/>
              <a:gd name="connsiteY38" fmla="*/ 1247775 h 1695450"/>
              <a:gd name="connsiteX39" fmla="*/ 537 w 1381662"/>
              <a:gd name="connsiteY39" fmla="*/ 1219200 h 1695450"/>
              <a:gd name="connsiteX40" fmla="*/ 10062 w 1381662"/>
              <a:gd name="connsiteY40" fmla="*/ 121920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81662" h="1695450">
                <a:moveTo>
                  <a:pt x="1248312" y="0"/>
                </a:moveTo>
                <a:cubicBezTo>
                  <a:pt x="1251487" y="31750"/>
                  <a:pt x="1254948" y="63473"/>
                  <a:pt x="1257837" y="95250"/>
                </a:cubicBezTo>
                <a:cubicBezTo>
                  <a:pt x="1271374" y="244157"/>
                  <a:pt x="1280436" y="393534"/>
                  <a:pt x="1286412" y="542925"/>
                </a:cubicBezTo>
                <a:cubicBezTo>
                  <a:pt x="1290221" y="638152"/>
                  <a:pt x="1290500" y="733527"/>
                  <a:pt x="1295937" y="828675"/>
                </a:cubicBezTo>
                <a:cubicBezTo>
                  <a:pt x="1296861" y="844838"/>
                  <a:pt x="1302800" y="860331"/>
                  <a:pt x="1305462" y="876300"/>
                </a:cubicBezTo>
                <a:cubicBezTo>
                  <a:pt x="1309153" y="898445"/>
                  <a:pt x="1311296" y="920830"/>
                  <a:pt x="1314987" y="942975"/>
                </a:cubicBezTo>
                <a:cubicBezTo>
                  <a:pt x="1317649" y="958944"/>
                  <a:pt x="1322050" y="974599"/>
                  <a:pt x="1324512" y="990600"/>
                </a:cubicBezTo>
                <a:cubicBezTo>
                  <a:pt x="1328404" y="1015900"/>
                  <a:pt x="1330654" y="1041427"/>
                  <a:pt x="1334037" y="1066800"/>
                </a:cubicBezTo>
                <a:cubicBezTo>
                  <a:pt x="1337004" y="1089054"/>
                  <a:pt x="1340148" y="1111285"/>
                  <a:pt x="1343562" y="1133475"/>
                </a:cubicBezTo>
                <a:cubicBezTo>
                  <a:pt x="1374496" y="1334543"/>
                  <a:pt x="1336708" y="1102632"/>
                  <a:pt x="1362612" y="1219200"/>
                </a:cubicBezTo>
                <a:cubicBezTo>
                  <a:pt x="1372113" y="1261955"/>
                  <a:pt x="1377076" y="1320804"/>
                  <a:pt x="1381662" y="1362075"/>
                </a:cubicBezTo>
                <a:cubicBezTo>
                  <a:pt x="1378487" y="1435100"/>
                  <a:pt x="1379658" y="1508444"/>
                  <a:pt x="1372137" y="1581150"/>
                </a:cubicBezTo>
                <a:cubicBezTo>
                  <a:pt x="1370071" y="1601124"/>
                  <a:pt x="1364226" y="1621592"/>
                  <a:pt x="1353087" y="1638300"/>
                </a:cubicBezTo>
                <a:cubicBezTo>
                  <a:pt x="1322898" y="1683583"/>
                  <a:pt x="1344897" y="1663255"/>
                  <a:pt x="1276887" y="1685925"/>
                </a:cubicBezTo>
                <a:lnTo>
                  <a:pt x="1248312" y="1695450"/>
                </a:lnTo>
                <a:cubicBezTo>
                  <a:pt x="1239836" y="1693755"/>
                  <a:pt x="1174357" y="1681444"/>
                  <a:pt x="1162587" y="1676400"/>
                </a:cubicBezTo>
                <a:cubicBezTo>
                  <a:pt x="1152065" y="1671891"/>
                  <a:pt x="1144731" y="1661370"/>
                  <a:pt x="1134012" y="1657350"/>
                </a:cubicBezTo>
                <a:cubicBezTo>
                  <a:pt x="1118853" y="1651666"/>
                  <a:pt x="1102006" y="1652085"/>
                  <a:pt x="1086387" y="1647825"/>
                </a:cubicBezTo>
                <a:cubicBezTo>
                  <a:pt x="1067014" y="1642541"/>
                  <a:pt x="1047979" y="1635983"/>
                  <a:pt x="1029237" y="1628775"/>
                </a:cubicBezTo>
                <a:cubicBezTo>
                  <a:pt x="1007160" y="1620284"/>
                  <a:pt x="950337" y="1595936"/>
                  <a:pt x="924462" y="1581150"/>
                </a:cubicBezTo>
                <a:cubicBezTo>
                  <a:pt x="914523" y="1575470"/>
                  <a:pt x="906126" y="1567220"/>
                  <a:pt x="895887" y="1562100"/>
                </a:cubicBezTo>
                <a:cubicBezTo>
                  <a:pt x="886907" y="1557610"/>
                  <a:pt x="876292" y="1557065"/>
                  <a:pt x="867312" y="1552575"/>
                </a:cubicBezTo>
                <a:cubicBezTo>
                  <a:pt x="857073" y="1547455"/>
                  <a:pt x="849198" y="1538174"/>
                  <a:pt x="838737" y="1533525"/>
                </a:cubicBezTo>
                <a:cubicBezTo>
                  <a:pt x="820387" y="1525370"/>
                  <a:pt x="798295" y="1525614"/>
                  <a:pt x="781587" y="1514475"/>
                </a:cubicBezTo>
                <a:cubicBezTo>
                  <a:pt x="772062" y="1508125"/>
                  <a:pt x="763534" y="1499934"/>
                  <a:pt x="753012" y="1495425"/>
                </a:cubicBezTo>
                <a:cubicBezTo>
                  <a:pt x="740980" y="1490268"/>
                  <a:pt x="727169" y="1490497"/>
                  <a:pt x="714912" y="1485900"/>
                </a:cubicBezTo>
                <a:cubicBezTo>
                  <a:pt x="701617" y="1480914"/>
                  <a:pt x="689863" y="1472443"/>
                  <a:pt x="676812" y="1466850"/>
                </a:cubicBezTo>
                <a:cubicBezTo>
                  <a:pt x="667584" y="1462895"/>
                  <a:pt x="657217" y="1461815"/>
                  <a:pt x="648237" y="1457325"/>
                </a:cubicBezTo>
                <a:cubicBezTo>
                  <a:pt x="637998" y="1452205"/>
                  <a:pt x="630420" y="1442187"/>
                  <a:pt x="619662" y="1438275"/>
                </a:cubicBezTo>
                <a:cubicBezTo>
                  <a:pt x="595057" y="1429328"/>
                  <a:pt x="568300" y="1427504"/>
                  <a:pt x="543462" y="1419225"/>
                </a:cubicBezTo>
                <a:cubicBezTo>
                  <a:pt x="533937" y="1416050"/>
                  <a:pt x="524573" y="1412342"/>
                  <a:pt x="514887" y="1409700"/>
                </a:cubicBezTo>
                <a:cubicBezTo>
                  <a:pt x="501532" y="1406058"/>
                  <a:pt x="435690" y="1392087"/>
                  <a:pt x="410112" y="1381125"/>
                </a:cubicBezTo>
                <a:cubicBezTo>
                  <a:pt x="397061" y="1375532"/>
                  <a:pt x="384987" y="1367842"/>
                  <a:pt x="372012" y="1362075"/>
                </a:cubicBezTo>
                <a:cubicBezTo>
                  <a:pt x="332250" y="1344403"/>
                  <a:pt x="309476" y="1338055"/>
                  <a:pt x="267237" y="1323975"/>
                </a:cubicBezTo>
                <a:cubicBezTo>
                  <a:pt x="257712" y="1320800"/>
                  <a:pt x="248402" y="1316885"/>
                  <a:pt x="238662" y="1314450"/>
                </a:cubicBezTo>
                <a:cubicBezTo>
                  <a:pt x="226455" y="1311398"/>
                  <a:pt x="185652" y="1302232"/>
                  <a:pt x="171987" y="1295400"/>
                </a:cubicBezTo>
                <a:cubicBezTo>
                  <a:pt x="161748" y="1290280"/>
                  <a:pt x="153873" y="1280999"/>
                  <a:pt x="143412" y="1276350"/>
                </a:cubicBezTo>
                <a:cubicBezTo>
                  <a:pt x="125062" y="1268195"/>
                  <a:pt x="105312" y="1263650"/>
                  <a:pt x="86262" y="1257300"/>
                </a:cubicBezTo>
                <a:cubicBezTo>
                  <a:pt x="76737" y="1254125"/>
                  <a:pt x="66041" y="1253344"/>
                  <a:pt x="57687" y="1247775"/>
                </a:cubicBezTo>
                <a:cubicBezTo>
                  <a:pt x="-24205" y="1193180"/>
                  <a:pt x="79407" y="1258635"/>
                  <a:pt x="537" y="1219200"/>
                </a:cubicBezTo>
                <a:cubicBezTo>
                  <a:pt x="-2303" y="1217780"/>
                  <a:pt x="6887" y="1219200"/>
                  <a:pt x="10062" y="1219200"/>
                </a:cubicBezTo>
              </a:path>
            </a:pathLst>
          </a:cu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11016"/>
      </p:ext>
    </p:extLst>
  </p:cSld>
  <p:clrMapOvr>
    <a:masterClrMapping/>
  </p:clrMapOvr>
  <p:transition advTm="7778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close is ‘4’ to ‘2’?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(or: if I like page/node ‘2’, what else would you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recommend</a:t>
            </a:r>
            <a:r>
              <a:rPr lang="en-US" altLang="en-US" dirty="0">
                <a:ea typeface="ＭＳ Ｐゴシック" panose="020B0600070205080204" pitchFamily="34" charset="-128"/>
              </a:rPr>
              <a:t>?)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29FF76E-FE21-2F48-BFD6-CD725CD1F81F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771900"/>
            <a:ext cx="2571750" cy="1966913"/>
            <a:chOff x="432" y="2400"/>
            <a:chExt cx="1620" cy="12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70424A47-C868-1A4D-B765-32998566F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9B598D48-F193-5F43-97E3-B7855EC3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7">
                <a:extLst>
                  <a:ext uri="{FF2B5EF4-FFF2-40B4-BE49-F238E27FC236}">
                    <a16:creationId xmlns:a16="http://schemas.microsoft.com/office/drawing/2014/main" id="{88EE4935-6884-4045-B011-09C0AE97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EE945175-233F-5D40-B8E9-820698CA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672A0D63-C884-064D-B982-70F6FFB2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3AD97497-6137-C242-B6A7-93AE03C2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11">
                <a:extLst>
                  <a:ext uri="{FF2B5EF4-FFF2-40B4-BE49-F238E27FC236}">
                    <a16:creationId xmlns:a16="http://schemas.microsoft.com/office/drawing/2014/main" id="{9EFB363D-640A-9E48-9BE3-8D4EA9C68BD9}"/>
                  </a:ext>
                </a:extLst>
              </p:cNvPr>
              <p:cNvCxnSpPr>
                <a:cxnSpLocks noChangeShapeType="1"/>
                <a:stCxn id="29" idx="6"/>
                <a:endCxn id="28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2">
                <a:extLst>
                  <a:ext uri="{FF2B5EF4-FFF2-40B4-BE49-F238E27FC236}">
                    <a16:creationId xmlns:a16="http://schemas.microsoft.com/office/drawing/2014/main" id="{C6ED4193-A032-494A-BCFE-54EB08712B61}"/>
                  </a:ext>
                </a:extLst>
              </p:cNvPr>
              <p:cNvCxnSpPr>
                <a:cxnSpLocks noChangeShapeType="1"/>
                <a:stCxn id="30" idx="6"/>
                <a:endCxn id="28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3">
                <a:extLst>
                  <a:ext uri="{FF2B5EF4-FFF2-40B4-BE49-F238E27FC236}">
                    <a16:creationId xmlns:a16="http://schemas.microsoft.com/office/drawing/2014/main" id="{559FDF69-6E75-374B-8F77-DC3D8FA6A19E}"/>
                  </a:ext>
                </a:extLst>
              </p:cNvPr>
              <p:cNvCxnSpPr>
                <a:cxnSpLocks noChangeShapeType="1"/>
                <a:stCxn id="31" idx="6"/>
                <a:endCxn id="29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4">
                <a:extLst>
                  <a:ext uri="{FF2B5EF4-FFF2-40B4-BE49-F238E27FC236}">
                    <a16:creationId xmlns:a16="http://schemas.microsoft.com/office/drawing/2014/main" id="{757CE96A-6783-3947-924A-AA9F7471264A}"/>
                  </a:ext>
                </a:extLst>
              </p:cNvPr>
              <p:cNvCxnSpPr>
                <a:cxnSpLocks noChangeShapeType="1"/>
                <a:stCxn id="27" idx="7"/>
                <a:endCxn id="29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5">
                <a:extLst>
                  <a:ext uri="{FF2B5EF4-FFF2-40B4-BE49-F238E27FC236}">
                    <a16:creationId xmlns:a16="http://schemas.microsoft.com/office/drawing/2014/main" id="{7C19255B-7A89-434B-B66E-3BE934413FB2}"/>
                  </a:ext>
                </a:extLst>
              </p:cNvPr>
              <p:cNvCxnSpPr>
                <a:cxnSpLocks noChangeShapeType="1"/>
                <a:stCxn id="30" idx="2"/>
                <a:endCxn id="27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6">
                <a:extLst>
                  <a:ext uri="{FF2B5EF4-FFF2-40B4-BE49-F238E27FC236}">
                    <a16:creationId xmlns:a16="http://schemas.microsoft.com/office/drawing/2014/main" id="{F036E902-F916-094B-81DC-142A983F8721}"/>
                  </a:ext>
                </a:extLst>
              </p:cNvPr>
              <p:cNvCxnSpPr>
                <a:cxnSpLocks noChangeShapeType="1"/>
                <a:stCxn id="28" idx="0"/>
                <a:endCxn id="31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7">
                <a:extLst>
                  <a:ext uri="{FF2B5EF4-FFF2-40B4-BE49-F238E27FC236}">
                    <a16:creationId xmlns:a16="http://schemas.microsoft.com/office/drawing/2014/main" id="{AA9EC1B8-F328-EE4C-B8C4-7F67D56E1506}"/>
                  </a:ext>
                </a:extLst>
              </p:cNvPr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3EDFC3A-9002-E64A-8201-11E61E5B1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4E65F0A-F68F-B44E-B299-0705CD4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A74EED5-1C91-8640-A119-07DE0CE6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AF4B7C8B-FCD3-864D-88CF-757DBCB9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ABB1886-DD1F-6540-995B-09B4EFA8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B8050568-8450-6646-979D-834BE5685551}"/>
              </a:ext>
            </a:extLst>
          </p:cNvPr>
          <p:cNvSpPr/>
          <p:nvPr/>
        </p:nvSpPr>
        <p:spPr bwMode="auto">
          <a:xfrm>
            <a:off x="3199863" y="4162425"/>
            <a:ext cx="1381662" cy="1695450"/>
          </a:xfrm>
          <a:custGeom>
            <a:avLst/>
            <a:gdLst>
              <a:gd name="connsiteX0" fmla="*/ 1248312 w 1381662"/>
              <a:gd name="connsiteY0" fmla="*/ 0 h 1695450"/>
              <a:gd name="connsiteX1" fmla="*/ 1257837 w 1381662"/>
              <a:gd name="connsiteY1" fmla="*/ 95250 h 1695450"/>
              <a:gd name="connsiteX2" fmla="*/ 1286412 w 1381662"/>
              <a:gd name="connsiteY2" fmla="*/ 542925 h 1695450"/>
              <a:gd name="connsiteX3" fmla="*/ 1295937 w 1381662"/>
              <a:gd name="connsiteY3" fmla="*/ 828675 h 1695450"/>
              <a:gd name="connsiteX4" fmla="*/ 1305462 w 1381662"/>
              <a:gd name="connsiteY4" fmla="*/ 876300 h 1695450"/>
              <a:gd name="connsiteX5" fmla="*/ 1314987 w 1381662"/>
              <a:gd name="connsiteY5" fmla="*/ 942975 h 1695450"/>
              <a:gd name="connsiteX6" fmla="*/ 1324512 w 1381662"/>
              <a:gd name="connsiteY6" fmla="*/ 990600 h 1695450"/>
              <a:gd name="connsiteX7" fmla="*/ 1334037 w 1381662"/>
              <a:gd name="connsiteY7" fmla="*/ 1066800 h 1695450"/>
              <a:gd name="connsiteX8" fmla="*/ 1343562 w 1381662"/>
              <a:gd name="connsiteY8" fmla="*/ 1133475 h 1695450"/>
              <a:gd name="connsiteX9" fmla="*/ 1362612 w 1381662"/>
              <a:gd name="connsiteY9" fmla="*/ 1219200 h 1695450"/>
              <a:gd name="connsiteX10" fmla="*/ 1381662 w 1381662"/>
              <a:gd name="connsiteY10" fmla="*/ 1362075 h 1695450"/>
              <a:gd name="connsiteX11" fmla="*/ 1372137 w 1381662"/>
              <a:gd name="connsiteY11" fmla="*/ 1581150 h 1695450"/>
              <a:gd name="connsiteX12" fmla="*/ 1353087 w 1381662"/>
              <a:gd name="connsiteY12" fmla="*/ 1638300 h 1695450"/>
              <a:gd name="connsiteX13" fmla="*/ 1276887 w 1381662"/>
              <a:gd name="connsiteY13" fmla="*/ 1685925 h 1695450"/>
              <a:gd name="connsiteX14" fmla="*/ 1248312 w 1381662"/>
              <a:gd name="connsiteY14" fmla="*/ 1695450 h 1695450"/>
              <a:gd name="connsiteX15" fmla="*/ 1162587 w 1381662"/>
              <a:gd name="connsiteY15" fmla="*/ 1676400 h 1695450"/>
              <a:gd name="connsiteX16" fmla="*/ 1134012 w 1381662"/>
              <a:gd name="connsiteY16" fmla="*/ 1657350 h 1695450"/>
              <a:gd name="connsiteX17" fmla="*/ 1086387 w 1381662"/>
              <a:gd name="connsiteY17" fmla="*/ 1647825 h 1695450"/>
              <a:gd name="connsiteX18" fmla="*/ 1029237 w 1381662"/>
              <a:gd name="connsiteY18" fmla="*/ 1628775 h 1695450"/>
              <a:gd name="connsiteX19" fmla="*/ 924462 w 1381662"/>
              <a:gd name="connsiteY19" fmla="*/ 1581150 h 1695450"/>
              <a:gd name="connsiteX20" fmla="*/ 895887 w 1381662"/>
              <a:gd name="connsiteY20" fmla="*/ 1562100 h 1695450"/>
              <a:gd name="connsiteX21" fmla="*/ 867312 w 1381662"/>
              <a:gd name="connsiteY21" fmla="*/ 1552575 h 1695450"/>
              <a:gd name="connsiteX22" fmla="*/ 838737 w 1381662"/>
              <a:gd name="connsiteY22" fmla="*/ 1533525 h 1695450"/>
              <a:gd name="connsiteX23" fmla="*/ 781587 w 1381662"/>
              <a:gd name="connsiteY23" fmla="*/ 1514475 h 1695450"/>
              <a:gd name="connsiteX24" fmla="*/ 753012 w 1381662"/>
              <a:gd name="connsiteY24" fmla="*/ 1495425 h 1695450"/>
              <a:gd name="connsiteX25" fmla="*/ 714912 w 1381662"/>
              <a:gd name="connsiteY25" fmla="*/ 1485900 h 1695450"/>
              <a:gd name="connsiteX26" fmla="*/ 676812 w 1381662"/>
              <a:gd name="connsiteY26" fmla="*/ 1466850 h 1695450"/>
              <a:gd name="connsiteX27" fmla="*/ 648237 w 1381662"/>
              <a:gd name="connsiteY27" fmla="*/ 1457325 h 1695450"/>
              <a:gd name="connsiteX28" fmla="*/ 619662 w 1381662"/>
              <a:gd name="connsiteY28" fmla="*/ 1438275 h 1695450"/>
              <a:gd name="connsiteX29" fmla="*/ 543462 w 1381662"/>
              <a:gd name="connsiteY29" fmla="*/ 1419225 h 1695450"/>
              <a:gd name="connsiteX30" fmla="*/ 514887 w 1381662"/>
              <a:gd name="connsiteY30" fmla="*/ 1409700 h 1695450"/>
              <a:gd name="connsiteX31" fmla="*/ 410112 w 1381662"/>
              <a:gd name="connsiteY31" fmla="*/ 1381125 h 1695450"/>
              <a:gd name="connsiteX32" fmla="*/ 372012 w 1381662"/>
              <a:gd name="connsiteY32" fmla="*/ 1362075 h 1695450"/>
              <a:gd name="connsiteX33" fmla="*/ 267237 w 1381662"/>
              <a:gd name="connsiteY33" fmla="*/ 1323975 h 1695450"/>
              <a:gd name="connsiteX34" fmla="*/ 238662 w 1381662"/>
              <a:gd name="connsiteY34" fmla="*/ 1314450 h 1695450"/>
              <a:gd name="connsiteX35" fmla="*/ 171987 w 1381662"/>
              <a:gd name="connsiteY35" fmla="*/ 1295400 h 1695450"/>
              <a:gd name="connsiteX36" fmla="*/ 143412 w 1381662"/>
              <a:gd name="connsiteY36" fmla="*/ 1276350 h 1695450"/>
              <a:gd name="connsiteX37" fmla="*/ 86262 w 1381662"/>
              <a:gd name="connsiteY37" fmla="*/ 1257300 h 1695450"/>
              <a:gd name="connsiteX38" fmla="*/ 57687 w 1381662"/>
              <a:gd name="connsiteY38" fmla="*/ 1247775 h 1695450"/>
              <a:gd name="connsiteX39" fmla="*/ 537 w 1381662"/>
              <a:gd name="connsiteY39" fmla="*/ 1219200 h 1695450"/>
              <a:gd name="connsiteX40" fmla="*/ 10062 w 1381662"/>
              <a:gd name="connsiteY40" fmla="*/ 121920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81662" h="1695450">
                <a:moveTo>
                  <a:pt x="1248312" y="0"/>
                </a:moveTo>
                <a:cubicBezTo>
                  <a:pt x="1251487" y="31750"/>
                  <a:pt x="1254948" y="63473"/>
                  <a:pt x="1257837" y="95250"/>
                </a:cubicBezTo>
                <a:cubicBezTo>
                  <a:pt x="1271374" y="244157"/>
                  <a:pt x="1280436" y="393534"/>
                  <a:pt x="1286412" y="542925"/>
                </a:cubicBezTo>
                <a:cubicBezTo>
                  <a:pt x="1290221" y="638152"/>
                  <a:pt x="1290500" y="733527"/>
                  <a:pt x="1295937" y="828675"/>
                </a:cubicBezTo>
                <a:cubicBezTo>
                  <a:pt x="1296861" y="844838"/>
                  <a:pt x="1302800" y="860331"/>
                  <a:pt x="1305462" y="876300"/>
                </a:cubicBezTo>
                <a:cubicBezTo>
                  <a:pt x="1309153" y="898445"/>
                  <a:pt x="1311296" y="920830"/>
                  <a:pt x="1314987" y="942975"/>
                </a:cubicBezTo>
                <a:cubicBezTo>
                  <a:pt x="1317649" y="958944"/>
                  <a:pt x="1322050" y="974599"/>
                  <a:pt x="1324512" y="990600"/>
                </a:cubicBezTo>
                <a:cubicBezTo>
                  <a:pt x="1328404" y="1015900"/>
                  <a:pt x="1330654" y="1041427"/>
                  <a:pt x="1334037" y="1066800"/>
                </a:cubicBezTo>
                <a:cubicBezTo>
                  <a:pt x="1337004" y="1089054"/>
                  <a:pt x="1340148" y="1111285"/>
                  <a:pt x="1343562" y="1133475"/>
                </a:cubicBezTo>
                <a:cubicBezTo>
                  <a:pt x="1374496" y="1334543"/>
                  <a:pt x="1336708" y="1102632"/>
                  <a:pt x="1362612" y="1219200"/>
                </a:cubicBezTo>
                <a:cubicBezTo>
                  <a:pt x="1372113" y="1261955"/>
                  <a:pt x="1377076" y="1320804"/>
                  <a:pt x="1381662" y="1362075"/>
                </a:cubicBezTo>
                <a:cubicBezTo>
                  <a:pt x="1378487" y="1435100"/>
                  <a:pt x="1379658" y="1508444"/>
                  <a:pt x="1372137" y="1581150"/>
                </a:cubicBezTo>
                <a:cubicBezTo>
                  <a:pt x="1370071" y="1601124"/>
                  <a:pt x="1364226" y="1621592"/>
                  <a:pt x="1353087" y="1638300"/>
                </a:cubicBezTo>
                <a:cubicBezTo>
                  <a:pt x="1322898" y="1683583"/>
                  <a:pt x="1344897" y="1663255"/>
                  <a:pt x="1276887" y="1685925"/>
                </a:cubicBezTo>
                <a:lnTo>
                  <a:pt x="1248312" y="1695450"/>
                </a:lnTo>
                <a:cubicBezTo>
                  <a:pt x="1239836" y="1693755"/>
                  <a:pt x="1174357" y="1681444"/>
                  <a:pt x="1162587" y="1676400"/>
                </a:cubicBezTo>
                <a:cubicBezTo>
                  <a:pt x="1152065" y="1671891"/>
                  <a:pt x="1144731" y="1661370"/>
                  <a:pt x="1134012" y="1657350"/>
                </a:cubicBezTo>
                <a:cubicBezTo>
                  <a:pt x="1118853" y="1651666"/>
                  <a:pt x="1102006" y="1652085"/>
                  <a:pt x="1086387" y="1647825"/>
                </a:cubicBezTo>
                <a:cubicBezTo>
                  <a:pt x="1067014" y="1642541"/>
                  <a:pt x="1047979" y="1635983"/>
                  <a:pt x="1029237" y="1628775"/>
                </a:cubicBezTo>
                <a:cubicBezTo>
                  <a:pt x="1007160" y="1620284"/>
                  <a:pt x="950337" y="1595936"/>
                  <a:pt x="924462" y="1581150"/>
                </a:cubicBezTo>
                <a:cubicBezTo>
                  <a:pt x="914523" y="1575470"/>
                  <a:pt x="906126" y="1567220"/>
                  <a:pt x="895887" y="1562100"/>
                </a:cubicBezTo>
                <a:cubicBezTo>
                  <a:pt x="886907" y="1557610"/>
                  <a:pt x="876292" y="1557065"/>
                  <a:pt x="867312" y="1552575"/>
                </a:cubicBezTo>
                <a:cubicBezTo>
                  <a:pt x="857073" y="1547455"/>
                  <a:pt x="849198" y="1538174"/>
                  <a:pt x="838737" y="1533525"/>
                </a:cubicBezTo>
                <a:cubicBezTo>
                  <a:pt x="820387" y="1525370"/>
                  <a:pt x="798295" y="1525614"/>
                  <a:pt x="781587" y="1514475"/>
                </a:cubicBezTo>
                <a:cubicBezTo>
                  <a:pt x="772062" y="1508125"/>
                  <a:pt x="763534" y="1499934"/>
                  <a:pt x="753012" y="1495425"/>
                </a:cubicBezTo>
                <a:cubicBezTo>
                  <a:pt x="740980" y="1490268"/>
                  <a:pt x="727169" y="1490497"/>
                  <a:pt x="714912" y="1485900"/>
                </a:cubicBezTo>
                <a:cubicBezTo>
                  <a:pt x="701617" y="1480914"/>
                  <a:pt x="689863" y="1472443"/>
                  <a:pt x="676812" y="1466850"/>
                </a:cubicBezTo>
                <a:cubicBezTo>
                  <a:pt x="667584" y="1462895"/>
                  <a:pt x="657217" y="1461815"/>
                  <a:pt x="648237" y="1457325"/>
                </a:cubicBezTo>
                <a:cubicBezTo>
                  <a:pt x="637998" y="1452205"/>
                  <a:pt x="630420" y="1442187"/>
                  <a:pt x="619662" y="1438275"/>
                </a:cubicBezTo>
                <a:cubicBezTo>
                  <a:pt x="595057" y="1429328"/>
                  <a:pt x="568300" y="1427504"/>
                  <a:pt x="543462" y="1419225"/>
                </a:cubicBezTo>
                <a:cubicBezTo>
                  <a:pt x="533937" y="1416050"/>
                  <a:pt x="524573" y="1412342"/>
                  <a:pt x="514887" y="1409700"/>
                </a:cubicBezTo>
                <a:cubicBezTo>
                  <a:pt x="501532" y="1406058"/>
                  <a:pt x="435690" y="1392087"/>
                  <a:pt x="410112" y="1381125"/>
                </a:cubicBezTo>
                <a:cubicBezTo>
                  <a:pt x="397061" y="1375532"/>
                  <a:pt x="384987" y="1367842"/>
                  <a:pt x="372012" y="1362075"/>
                </a:cubicBezTo>
                <a:cubicBezTo>
                  <a:pt x="332250" y="1344403"/>
                  <a:pt x="309476" y="1338055"/>
                  <a:pt x="267237" y="1323975"/>
                </a:cubicBezTo>
                <a:cubicBezTo>
                  <a:pt x="257712" y="1320800"/>
                  <a:pt x="248402" y="1316885"/>
                  <a:pt x="238662" y="1314450"/>
                </a:cubicBezTo>
                <a:cubicBezTo>
                  <a:pt x="226455" y="1311398"/>
                  <a:pt x="185652" y="1302232"/>
                  <a:pt x="171987" y="1295400"/>
                </a:cubicBezTo>
                <a:cubicBezTo>
                  <a:pt x="161748" y="1290280"/>
                  <a:pt x="153873" y="1280999"/>
                  <a:pt x="143412" y="1276350"/>
                </a:cubicBezTo>
                <a:cubicBezTo>
                  <a:pt x="125062" y="1268195"/>
                  <a:pt x="105312" y="1263650"/>
                  <a:pt x="86262" y="1257300"/>
                </a:cubicBezTo>
                <a:cubicBezTo>
                  <a:pt x="76737" y="1254125"/>
                  <a:pt x="66041" y="1253344"/>
                  <a:pt x="57687" y="1247775"/>
                </a:cubicBezTo>
                <a:cubicBezTo>
                  <a:pt x="-24205" y="1193180"/>
                  <a:pt x="79407" y="1258635"/>
                  <a:pt x="537" y="1219200"/>
                </a:cubicBezTo>
                <a:cubicBezTo>
                  <a:pt x="-2303" y="1217780"/>
                  <a:pt x="6887" y="1219200"/>
                  <a:pt x="10062" y="1219200"/>
                </a:cubicBezTo>
              </a:path>
            </a:pathLst>
          </a:cu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FFAFE1D-6457-1E44-A0BD-23DA2D71DBD7}"/>
              </a:ext>
            </a:extLst>
          </p:cNvPr>
          <p:cNvSpPr/>
          <p:nvPr/>
        </p:nvSpPr>
        <p:spPr bwMode="auto">
          <a:xfrm>
            <a:off x="3075759" y="3676650"/>
            <a:ext cx="1848666" cy="1514475"/>
          </a:xfrm>
          <a:custGeom>
            <a:avLst/>
            <a:gdLst>
              <a:gd name="connsiteX0" fmla="*/ 1324791 w 1848666"/>
              <a:gd name="connsiteY0" fmla="*/ 238125 h 1514475"/>
              <a:gd name="connsiteX1" fmla="*/ 1372416 w 1848666"/>
              <a:gd name="connsiteY1" fmla="*/ 247650 h 1514475"/>
              <a:gd name="connsiteX2" fmla="*/ 1477191 w 1848666"/>
              <a:gd name="connsiteY2" fmla="*/ 266700 h 1514475"/>
              <a:gd name="connsiteX3" fmla="*/ 1553391 w 1848666"/>
              <a:gd name="connsiteY3" fmla="*/ 285750 h 1514475"/>
              <a:gd name="connsiteX4" fmla="*/ 1581966 w 1848666"/>
              <a:gd name="connsiteY4" fmla="*/ 295275 h 1514475"/>
              <a:gd name="connsiteX5" fmla="*/ 1648641 w 1848666"/>
              <a:gd name="connsiteY5" fmla="*/ 314325 h 1514475"/>
              <a:gd name="connsiteX6" fmla="*/ 1724841 w 1848666"/>
              <a:gd name="connsiteY6" fmla="*/ 342900 h 1514475"/>
              <a:gd name="connsiteX7" fmla="*/ 1839141 w 1848666"/>
              <a:gd name="connsiteY7" fmla="*/ 304800 h 1514475"/>
              <a:gd name="connsiteX8" fmla="*/ 1848666 w 1848666"/>
              <a:gd name="connsiteY8" fmla="*/ 266700 h 1514475"/>
              <a:gd name="connsiteX9" fmla="*/ 1810566 w 1848666"/>
              <a:gd name="connsiteY9" fmla="*/ 180975 h 1514475"/>
              <a:gd name="connsiteX10" fmla="*/ 1753416 w 1848666"/>
              <a:gd name="connsiteY10" fmla="*/ 133350 h 1514475"/>
              <a:gd name="connsiteX11" fmla="*/ 1715316 w 1848666"/>
              <a:gd name="connsiteY11" fmla="*/ 104775 h 1514475"/>
              <a:gd name="connsiteX12" fmla="*/ 1686741 w 1848666"/>
              <a:gd name="connsiteY12" fmla="*/ 95250 h 1514475"/>
              <a:gd name="connsiteX13" fmla="*/ 1610541 w 1848666"/>
              <a:gd name="connsiteY13" fmla="*/ 57150 h 1514475"/>
              <a:gd name="connsiteX14" fmla="*/ 1534341 w 1848666"/>
              <a:gd name="connsiteY14" fmla="*/ 38100 h 1514475"/>
              <a:gd name="connsiteX15" fmla="*/ 1486716 w 1848666"/>
              <a:gd name="connsiteY15" fmla="*/ 28575 h 1514475"/>
              <a:gd name="connsiteX16" fmla="*/ 1372416 w 1848666"/>
              <a:gd name="connsiteY16" fmla="*/ 9525 h 1514475"/>
              <a:gd name="connsiteX17" fmla="*/ 1105716 w 1848666"/>
              <a:gd name="connsiteY17" fmla="*/ 0 h 1514475"/>
              <a:gd name="connsiteX18" fmla="*/ 619941 w 1848666"/>
              <a:gd name="connsiteY18" fmla="*/ 9525 h 1514475"/>
              <a:gd name="connsiteX19" fmla="*/ 524691 w 1848666"/>
              <a:gd name="connsiteY19" fmla="*/ 19050 h 1514475"/>
              <a:gd name="connsiteX20" fmla="*/ 419916 w 1848666"/>
              <a:gd name="connsiteY20" fmla="*/ 47625 h 1514475"/>
              <a:gd name="connsiteX21" fmla="*/ 381816 w 1848666"/>
              <a:gd name="connsiteY21" fmla="*/ 57150 h 1514475"/>
              <a:gd name="connsiteX22" fmla="*/ 296091 w 1848666"/>
              <a:gd name="connsiteY22" fmla="*/ 95250 h 1514475"/>
              <a:gd name="connsiteX23" fmla="*/ 238941 w 1848666"/>
              <a:gd name="connsiteY23" fmla="*/ 114300 h 1514475"/>
              <a:gd name="connsiteX24" fmla="*/ 153216 w 1848666"/>
              <a:gd name="connsiteY24" fmla="*/ 142875 h 1514475"/>
              <a:gd name="connsiteX25" fmla="*/ 124641 w 1848666"/>
              <a:gd name="connsiteY25" fmla="*/ 152400 h 1514475"/>
              <a:gd name="connsiteX26" fmla="*/ 67491 w 1848666"/>
              <a:gd name="connsiteY26" fmla="*/ 180975 h 1514475"/>
              <a:gd name="connsiteX27" fmla="*/ 10341 w 1848666"/>
              <a:gd name="connsiteY27" fmla="*/ 219075 h 1514475"/>
              <a:gd name="connsiteX28" fmla="*/ 816 w 1848666"/>
              <a:gd name="connsiteY28" fmla="*/ 247650 h 1514475"/>
              <a:gd name="connsiteX29" fmla="*/ 29391 w 1848666"/>
              <a:gd name="connsiteY29" fmla="*/ 266700 h 1514475"/>
              <a:gd name="connsiteX30" fmla="*/ 124641 w 1848666"/>
              <a:gd name="connsiteY30" fmla="*/ 285750 h 1514475"/>
              <a:gd name="connsiteX31" fmla="*/ 648516 w 1848666"/>
              <a:gd name="connsiteY31" fmla="*/ 295275 h 1514475"/>
              <a:gd name="connsiteX32" fmla="*/ 677091 w 1848666"/>
              <a:gd name="connsiteY32" fmla="*/ 304800 h 1514475"/>
              <a:gd name="connsiteX33" fmla="*/ 743766 w 1848666"/>
              <a:gd name="connsiteY33" fmla="*/ 390525 h 1514475"/>
              <a:gd name="connsiteX34" fmla="*/ 800916 w 1848666"/>
              <a:gd name="connsiteY34" fmla="*/ 466725 h 1514475"/>
              <a:gd name="connsiteX35" fmla="*/ 819966 w 1848666"/>
              <a:gd name="connsiteY35" fmla="*/ 495300 h 1514475"/>
              <a:gd name="connsiteX36" fmla="*/ 848541 w 1848666"/>
              <a:gd name="connsiteY36" fmla="*/ 552450 h 1514475"/>
              <a:gd name="connsiteX37" fmla="*/ 877116 w 1848666"/>
              <a:gd name="connsiteY37" fmla="*/ 647700 h 1514475"/>
              <a:gd name="connsiteX38" fmla="*/ 886641 w 1848666"/>
              <a:gd name="connsiteY38" fmla="*/ 676275 h 1514475"/>
              <a:gd name="connsiteX39" fmla="*/ 896166 w 1848666"/>
              <a:gd name="connsiteY39" fmla="*/ 704850 h 1514475"/>
              <a:gd name="connsiteX40" fmla="*/ 905691 w 1848666"/>
              <a:gd name="connsiteY40" fmla="*/ 742950 h 1514475"/>
              <a:gd name="connsiteX41" fmla="*/ 924741 w 1848666"/>
              <a:gd name="connsiteY41" fmla="*/ 800100 h 1514475"/>
              <a:gd name="connsiteX42" fmla="*/ 934266 w 1848666"/>
              <a:gd name="connsiteY42" fmla="*/ 828675 h 1514475"/>
              <a:gd name="connsiteX43" fmla="*/ 943791 w 1848666"/>
              <a:gd name="connsiteY43" fmla="*/ 866775 h 1514475"/>
              <a:gd name="connsiteX44" fmla="*/ 943791 w 1848666"/>
              <a:gd name="connsiteY44" fmla="*/ 1409700 h 1514475"/>
              <a:gd name="connsiteX45" fmla="*/ 896166 w 1848666"/>
              <a:gd name="connsiteY45" fmla="*/ 1495425 h 1514475"/>
              <a:gd name="connsiteX46" fmla="*/ 839016 w 1848666"/>
              <a:gd name="connsiteY46" fmla="*/ 1514475 h 1514475"/>
              <a:gd name="connsiteX47" fmla="*/ 743766 w 1848666"/>
              <a:gd name="connsiteY47" fmla="*/ 1504950 h 1514475"/>
              <a:gd name="connsiteX48" fmla="*/ 667566 w 1848666"/>
              <a:gd name="connsiteY48" fmla="*/ 1485900 h 1514475"/>
              <a:gd name="connsiteX49" fmla="*/ 638991 w 1848666"/>
              <a:gd name="connsiteY49" fmla="*/ 1466850 h 1514475"/>
              <a:gd name="connsiteX50" fmla="*/ 600891 w 1848666"/>
              <a:gd name="connsiteY50" fmla="*/ 1457325 h 1514475"/>
              <a:gd name="connsiteX51" fmla="*/ 543741 w 1848666"/>
              <a:gd name="connsiteY51" fmla="*/ 1438275 h 1514475"/>
              <a:gd name="connsiteX52" fmla="*/ 486591 w 1848666"/>
              <a:gd name="connsiteY52" fmla="*/ 1419225 h 1514475"/>
              <a:gd name="connsiteX53" fmla="*/ 458016 w 1848666"/>
              <a:gd name="connsiteY53" fmla="*/ 1409700 h 1514475"/>
              <a:gd name="connsiteX54" fmla="*/ 343716 w 1848666"/>
              <a:gd name="connsiteY54" fmla="*/ 1390650 h 1514475"/>
              <a:gd name="connsiteX55" fmla="*/ 200841 w 1848666"/>
              <a:gd name="connsiteY55" fmla="*/ 139065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848666" h="1514475">
                <a:moveTo>
                  <a:pt x="1324791" y="238125"/>
                </a:moveTo>
                <a:lnTo>
                  <a:pt x="1372416" y="247650"/>
                </a:lnTo>
                <a:cubicBezTo>
                  <a:pt x="1418256" y="255985"/>
                  <a:pt x="1433496" y="256616"/>
                  <a:pt x="1477191" y="266700"/>
                </a:cubicBezTo>
                <a:cubicBezTo>
                  <a:pt x="1502702" y="272587"/>
                  <a:pt x="1528553" y="277471"/>
                  <a:pt x="1553391" y="285750"/>
                </a:cubicBezTo>
                <a:cubicBezTo>
                  <a:pt x="1562916" y="288925"/>
                  <a:pt x="1572312" y="292517"/>
                  <a:pt x="1581966" y="295275"/>
                </a:cubicBezTo>
                <a:cubicBezTo>
                  <a:pt x="1606133" y="302180"/>
                  <a:pt x="1625803" y="304537"/>
                  <a:pt x="1648641" y="314325"/>
                </a:cubicBezTo>
                <a:cubicBezTo>
                  <a:pt x="1718373" y="344210"/>
                  <a:pt x="1654597" y="325339"/>
                  <a:pt x="1724841" y="342900"/>
                </a:cubicBezTo>
                <a:cubicBezTo>
                  <a:pt x="1793260" y="336058"/>
                  <a:pt x="1816104" y="358553"/>
                  <a:pt x="1839141" y="304800"/>
                </a:cubicBezTo>
                <a:cubicBezTo>
                  <a:pt x="1844298" y="292768"/>
                  <a:pt x="1845491" y="279400"/>
                  <a:pt x="1848666" y="266700"/>
                </a:cubicBezTo>
                <a:cubicBezTo>
                  <a:pt x="1834822" y="225167"/>
                  <a:pt x="1835723" y="211164"/>
                  <a:pt x="1810566" y="180975"/>
                </a:cubicBezTo>
                <a:cubicBezTo>
                  <a:pt x="1784406" y="149583"/>
                  <a:pt x="1784267" y="155387"/>
                  <a:pt x="1753416" y="133350"/>
                </a:cubicBezTo>
                <a:cubicBezTo>
                  <a:pt x="1740498" y="124123"/>
                  <a:pt x="1729099" y="112651"/>
                  <a:pt x="1715316" y="104775"/>
                </a:cubicBezTo>
                <a:cubicBezTo>
                  <a:pt x="1706599" y="99794"/>
                  <a:pt x="1695881" y="99405"/>
                  <a:pt x="1686741" y="95250"/>
                </a:cubicBezTo>
                <a:cubicBezTo>
                  <a:pt x="1660888" y="83499"/>
                  <a:pt x="1638388" y="62719"/>
                  <a:pt x="1610541" y="57150"/>
                </a:cubicBezTo>
                <a:cubicBezTo>
                  <a:pt x="1435003" y="22042"/>
                  <a:pt x="1651497" y="67389"/>
                  <a:pt x="1534341" y="38100"/>
                </a:cubicBezTo>
                <a:cubicBezTo>
                  <a:pt x="1518635" y="34173"/>
                  <a:pt x="1502520" y="32087"/>
                  <a:pt x="1486716" y="28575"/>
                </a:cubicBezTo>
                <a:cubicBezTo>
                  <a:pt x="1432299" y="16482"/>
                  <a:pt x="1444953" y="13555"/>
                  <a:pt x="1372416" y="9525"/>
                </a:cubicBezTo>
                <a:cubicBezTo>
                  <a:pt x="1283596" y="4591"/>
                  <a:pt x="1194616" y="3175"/>
                  <a:pt x="1105716" y="0"/>
                </a:cubicBezTo>
                <a:lnTo>
                  <a:pt x="619941" y="9525"/>
                </a:lnTo>
                <a:cubicBezTo>
                  <a:pt x="588050" y="10571"/>
                  <a:pt x="556165" y="13804"/>
                  <a:pt x="524691" y="19050"/>
                </a:cubicBezTo>
                <a:cubicBezTo>
                  <a:pt x="443195" y="32633"/>
                  <a:pt x="471625" y="32851"/>
                  <a:pt x="419916" y="47625"/>
                </a:cubicBezTo>
                <a:cubicBezTo>
                  <a:pt x="407329" y="51221"/>
                  <a:pt x="394355" y="53388"/>
                  <a:pt x="381816" y="57150"/>
                </a:cubicBezTo>
                <a:cubicBezTo>
                  <a:pt x="207298" y="109505"/>
                  <a:pt x="402093" y="48138"/>
                  <a:pt x="296091" y="95250"/>
                </a:cubicBezTo>
                <a:cubicBezTo>
                  <a:pt x="277741" y="103405"/>
                  <a:pt x="257991" y="107950"/>
                  <a:pt x="238941" y="114300"/>
                </a:cubicBezTo>
                <a:lnTo>
                  <a:pt x="153216" y="142875"/>
                </a:lnTo>
                <a:cubicBezTo>
                  <a:pt x="143691" y="146050"/>
                  <a:pt x="132995" y="146831"/>
                  <a:pt x="124641" y="152400"/>
                </a:cubicBezTo>
                <a:cubicBezTo>
                  <a:pt x="-2214" y="236970"/>
                  <a:pt x="185797" y="115250"/>
                  <a:pt x="67491" y="180975"/>
                </a:cubicBezTo>
                <a:cubicBezTo>
                  <a:pt x="47477" y="192094"/>
                  <a:pt x="10341" y="219075"/>
                  <a:pt x="10341" y="219075"/>
                </a:cubicBezTo>
                <a:cubicBezTo>
                  <a:pt x="7166" y="228600"/>
                  <a:pt x="-2913" y="238328"/>
                  <a:pt x="816" y="247650"/>
                </a:cubicBezTo>
                <a:cubicBezTo>
                  <a:pt x="5068" y="258279"/>
                  <a:pt x="19152" y="261580"/>
                  <a:pt x="29391" y="266700"/>
                </a:cubicBezTo>
                <a:cubicBezTo>
                  <a:pt x="53392" y="278700"/>
                  <a:pt x="105880" y="285145"/>
                  <a:pt x="124641" y="285750"/>
                </a:cubicBezTo>
                <a:cubicBezTo>
                  <a:pt x="299204" y="291381"/>
                  <a:pt x="473891" y="292100"/>
                  <a:pt x="648516" y="295275"/>
                </a:cubicBezTo>
                <a:cubicBezTo>
                  <a:pt x="658041" y="298450"/>
                  <a:pt x="668737" y="299231"/>
                  <a:pt x="677091" y="304800"/>
                </a:cubicBezTo>
                <a:cubicBezTo>
                  <a:pt x="706176" y="324190"/>
                  <a:pt x="724843" y="365295"/>
                  <a:pt x="743766" y="390525"/>
                </a:cubicBezTo>
                <a:cubicBezTo>
                  <a:pt x="762816" y="415925"/>
                  <a:pt x="783304" y="440307"/>
                  <a:pt x="800916" y="466725"/>
                </a:cubicBezTo>
                <a:cubicBezTo>
                  <a:pt x="807266" y="476250"/>
                  <a:pt x="814846" y="485061"/>
                  <a:pt x="819966" y="495300"/>
                </a:cubicBezTo>
                <a:cubicBezTo>
                  <a:pt x="859401" y="574170"/>
                  <a:pt x="793946" y="470558"/>
                  <a:pt x="848541" y="552450"/>
                </a:cubicBezTo>
                <a:cubicBezTo>
                  <a:pt x="862936" y="610031"/>
                  <a:pt x="853926" y="578131"/>
                  <a:pt x="877116" y="647700"/>
                </a:cubicBezTo>
                <a:lnTo>
                  <a:pt x="886641" y="676275"/>
                </a:lnTo>
                <a:cubicBezTo>
                  <a:pt x="889816" y="685800"/>
                  <a:pt x="893731" y="695110"/>
                  <a:pt x="896166" y="704850"/>
                </a:cubicBezTo>
                <a:cubicBezTo>
                  <a:pt x="899341" y="717550"/>
                  <a:pt x="901929" y="730411"/>
                  <a:pt x="905691" y="742950"/>
                </a:cubicBezTo>
                <a:cubicBezTo>
                  <a:pt x="911461" y="762184"/>
                  <a:pt x="918391" y="781050"/>
                  <a:pt x="924741" y="800100"/>
                </a:cubicBezTo>
                <a:cubicBezTo>
                  <a:pt x="927916" y="809625"/>
                  <a:pt x="931831" y="818935"/>
                  <a:pt x="934266" y="828675"/>
                </a:cubicBezTo>
                <a:lnTo>
                  <a:pt x="943791" y="866775"/>
                </a:lnTo>
                <a:cubicBezTo>
                  <a:pt x="963565" y="1104064"/>
                  <a:pt x="960217" y="1015473"/>
                  <a:pt x="943791" y="1409700"/>
                </a:cubicBezTo>
                <a:cubicBezTo>
                  <a:pt x="942846" y="1432380"/>
                  <a:pt x="903760" y="1492894"/>
                  <a:pt x="896166" y="1495425"/>
                </a:cubicBezTo>
                <a:lnTo>
                  <a:pt x="839016" y="1514475"/>
                </a:lnTo>
                <a:cubicBezTo>
                  <a:pt x="807266" y="1511300"/>
                  <a:pt x="775240" y="1510196"/>
                  <a:pt x="743766" y="1504950"/>
                </a:cubicBezTo>
                <a:cubicBezTo>
                  <a:pt x="717941" y="1500646"/>
                  <a:pt x="667566" y="1485900"/>
                  <a:pt x="667566" y="1485900"/>
                </a:cubicBezTo>
                <a:cubicBezTo>
                  <a:pt x="658041" y="1479550"/>
                  <a:pt x="649513" y="1471359"/>
                  <a:pt x="638991" y="1466850"/>
                </a:cubicBezTo>
                <a:cubicBezTo>
                  <a:pt x="626959" y="1461693"/>
                  <a:pt x="613430" y="1461087"/>
                  <a:pt x="600891" y="1457325"/>
                </a:cubicBezTo>
                <a:cubicBezTo>
                  <a:pt x="581657" y="1451555"/>
                  <a:pt x="562791" y="1444625"/>
                  <a:pt x="543741" y="1438275"/>
                </a:cubicBezTo>
                <a:lnTo>
                  <a:pt x="486591" y="1419225"/>
                </a:lnTo>
                <a:cubicBezTo>
                  <a:pt x="477066" y="1416050"/>
                  <a:pt x="467861" y="1411669"/>
                  <a:pt x="458016" y="1409700"/>
                </a:cubicBezTo>
                <a:cubicBezTo>
                  <a:pt x="425963" y="1403289"/>
                  <a:pt x="374295" y="1392040"/>
                  <a:pt x="343716" y="1390650"/>
                </a:cubicBezTo>
                <a:cubicBezTo>
                  <a:pt x="296140" y="1388487"/>
                  <a:pt x="248466" y="1390650"/>
                  <a:pt x="200841" y="1390650"/>
                </a:cubicBezTo>
              </a:path>
            </a:pathLst>
          </a:custGeom>
          <a:noFill/>
          <a:ln w="25400" cap="flat" cmpd="sng" algn="ctr">
            <a:solidFill>
              <a:srgbClr val="008F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8672"/>
      </p:ext>
    </p:extLst>
  </p:cSld>
  <p:clrMapOvr>
    <a:masterClrMapping/>
  </p:clrMapOvr>
  <p:transition advTm="7778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close is ‘4’ to ‘2’?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(or: if I like page/node ‘2’, what else would you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recommend</a:t>
            </a:r>
            <a:r>
              <a:rPr lang="en-US" altLang="en-US" dirty="0">
                <a:ea typeface="ＭＳ Ｐゴシック" panose="020B0600070205080204" pitchFamily="34" charset="-128"/>
              </a:rPr>
              <a:t>?)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29FF76E-FE21-2F48-BFD6-CD725CD1F81F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771900"/>
            <a:ext cx="2571750" cy="1966913"/>
            <a:chOff x="432" y="2400"/>
            <a:chExt cx="1620" cy="12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70424A47-C868-1A4D-B765-32998566F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9B598D48-F193-5F43-97E3-B7855EC3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7">
                <a:extLst>
                  <a:ext uri="{FF2B5EF4-FFF2-40B4-BE49-F238E27FC236}">
                    <a16:creationId xmlns:a16="http://schemas.microsoft.com/office/drawing/2014/main" id="{88EE4935-6884-4045-B011-09C0AE97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EE945175-233F-5D40-B8E9-820698CA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672A0D63-C884-064D-B982-70F6FFB2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3AD97497-6137-C242-B6A7-93AE03C2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11">
                <a:extLst>
                  <a:ext uri="{FF2B5EF4-FFF2-40B4-BE49-F238E27FC236}">
                    <a16:creationId xmlns:a16="http://schemas.microsoft.com/office/drawing/2014/main" id="{9EFB363D-640A-9E48-9BE3-8D4EA9C68BD9}"/>
                  </a:ext>
                </a:extLst>
              </p:cNvPr>
              <p:cNvCxnSpPr>
                <a:cxnSpLocks noChangeShapeType="1"/>
                <a:stCxn id="29" idx="6"/>
                <a:endCxn id="28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2">
                <a:extLst>
                  <a:ext uri="{FF2B5EF4-FFF2-40B4-BE49-F238E27FC236}">
                    <a16:creationId xmlns:a16="http://schemas.microsoft.com/office/drawing/2014/main" id="{C6ED4193-A032-494A-BCFE-54EB08712B61}"/>
                  </a:ext>
                </a:extLst>
              </p:cNvPr>
              <p:cNvCxnSpPr>
                <a:cxnSpLocks noChangeShapeType="1"/>
                <a:stCxn id="30" idx="6"/>
                <a:endCxn id="28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3">
                <a:extLst>
                  <a:ext uri="{FF2B5EF4-FFF2-40B4-BE49-F238E27FC236}">
                    <a16:creationId xmlns:a16="http://schemas.microsoft.com/office/drawing/2014/main" id="{559FDF69-6E75-374B-8F77-DC3D8FA6A19E}"/>
                  </a:ext>
                </a:extLst>
              </p:cNvPr>
              <p:cNvCxnSpPr>
                <a:cxnSpLocks noChangeShapeType="1"/>
                <a:stCxn id="31" idx="6"/>
                <a:endCxn id="29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4">
                <a:extLst>
                  <a:ext uri="{FF2B5EF4-FFF2-40B4-BE49-F238E27FC236}">
                    <a16:creationId xmlns:a16="http://schemas.microsoft.com/office/drawing/2014/main" id="{757CE96A-6783-3947-924A-AA9F7471264A}"/>
                  </a:ext>
                </a:extLst>
              </p:cNvPr>
              <p:cNvCxnSpPr>
                <a:cxnSpLocks noChangeShapeType="1"/>
                <a:stCxn id="27" idx="7"/>
                <a:endCxn id="29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5">
                <a:extLst>
                  <a:ext uri="{FF2B5EF4-FFF2-40B4-BE49-F238E27FC236}">
                    <a16:creationId xmlns:a16="http://schemas.microsoft.com/office/drawing/2014/main" id="{7C19255B-7A89-434B-B66E-3BE934413FB2}"/>
                  </a:ext>
                </a:extLst>
              </p:cNvPr>
              <p:cNvCxnSpPr>
                <a:cxnSpLocks noChangeShapeType="1"/>
                <a:stCxn id="30" idx="2"/>
                <a:endCxn id="27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6">
                <a:extLst>
                  <a:ext uri="{FF2B5EF4-FFF2-40B4-BE49-F238E27FC236}">
                    <a16:creationId xmlns:a16="http://schemas.microsoft.com/office/drawing/2014/main" id="{F036E902-F916-094B-81DC-142A983F8721}"/>
                  </a:ext>
                </a:extLst>
              </p:cNvPr>
              <p:cNvCxnSpPr>
                <a:cxnSpLocks noChangeShapeType="1"/>
                <a:stCxn id="28" idx="0"/>
                <a:endCxn id="31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7">
                <a:extLst>
                  <a:ext uri="{FF2B5EF4-FFF2-40B4-BE49-F238E27FC236}">
                    <a16:creationId xmlns:a16="http://schemas.microsoft.com/office/drawing/2014/main" id="{AA9EC1B8-F328-EE4C-B8C4-7F67D56E1506}"/>
                  </a:ext>
                </a:extLst>
              </p:cNvPr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3EDFC3A-9002-E64A-8201-11E61E5B1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4E65F0A-F68F-B44E-B299-0705CD4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A74EED5-1C91-8640-A119-07DE0CE6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AF4B7C8B-FCD3-864D-88CF-757DBCB9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ABB1886-DD1F-6540-995B-09B4EFA8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045E20-D66B-D54C-8004-9675598E38C4}"/>
              </a:ext>
            </a:extLst>
          </p:cNvPr>
          <p:cNvSpPr txBox="1"/>
          <p:nvPr/>
        </p:nvSpPr>
        <p:spPr>
          <a:xfrm>
            <a:off x="5508419" y="3451940"/>
            <a:ext cx="35022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High score (A -&gt; B) if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Many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Heavy</a:t>
            </a:r>
          </a:p>
          <a:p>
            <a:pPr algn="l"/>
            <a:r>
              <a:rPr lang="en-US" dirty="0">
                <a:latin typeface="+mn-lt"/>
              </a:rPr>
              <a:t>paths A-&gt;B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F83ED7C-476F-F84B-8D0C-8723F1A355B3}"/>
              </a:ext>
            </a:extLst>
          </p:cNvPr>
          <p:cNvSpPr/>
          <p:nvPr/>
        </p:nvSpPr>
        <p:spPr bwMode="auto">
          <a:xfrm>
            <a:off x="3075759" y="3676650"/>
            <a:ext cx="1848666" cy="1514475"/>
          </a:xfrm>
          <a:custGeom>
            <a:avLst/>
            <a:gdLst>
              <a:gd name="connsiteX0" fmla="*/ 1324791 w 1848666"/>
              <a:gd name="connsiteY0" fmla="*/ 238125 h 1514475"/>
              <a:gd name="connsiteX1" fmla="*/ 1372416 w 1848666"/>
              <a:gd name="connsiteY1" fmla="*/ 247650 h 1514475"/>
              <a:gd name="connsiteX2" fmla="*/ 1477191 w 1848666"/>
              <a:gd name="connsiteY2" fmla="*/ 266700 h 1514475"/>
              <a:gd name="connsiteX3" fmla="*/ 1553391 w 1848666"/>
              <a:gd name="connsiteY3" fmla="*/ 285750 h 1514475"/>
              <a:gd name="connsiteX4" fmla="*/ 1581966 w 1848666"/>
              <a:gd name="connsiteY4" fmla="*/ 295275 h 1514475"/>
              <a:gd name="connsiteX5" fmla="*/ 1648641 w 1848666"/>
              <a:gd name="connsiteY5" fmla="*/ 314325 h 1514475"/>
              <a:gd name="connsiteX6" fmla="*/ 1724841 w 1848666"/>
              <a:gd name="connsiteY6" fmla="*/ 342900 h 1514475"/>
              <a:gd name="connsiteX7" fmla="*/ 1839141 w 1848666"/>
              <a:gd name="connsiteY7" fmla="*/ 304800 h 1514475"/>
              <a:gd name="connsiteX8" fmla="*/ 1848666 w 1848666"/>
              <a:gd name="connsiteY8" fmla="*/ 266700 h 1514475"/>
              <a:gd name="connsiteX9" fmla="*/ 1810566 w 1848666"/>
              <a:gd name="connsiteY9" fmla="*/ 180975 h 1514475"/>
              <a:gd name="connsiteX10" fmla="*/ 1753416 w 1848666"/>
              <a:gd name="connsiteY10" fmla="*/ 133350 h 1514475"/>
              <a:gd name="connsiteX11" fmla="*/ 1715316 w 1848666"/>
              <a:gd name="connsiteY11" fmla="*/ 104775 h 1514475"/>
              <a:gd name="connsiteX12" fmla="*/ 1686741 w 1848666"/>
              <a:gd name="connsiteY12" fmla="*/ 95250 h 1514475"/>
              <a:gd name="connsiteX13" fmla="*/ 1610541 w 1848666"/>
              <a:gd name="connsiteY13" fmla="*/ 57150 h 1514475"/>
              <a:gd name="connsiteX14" fmla="*/ 1534341 w 1848666"/>
              <a:gd name="connsiteY14" fmla="*/ 38100 h 1514475"/>
              <a:gd name="connsiteX15" fmla="*/ 1486716 w 1848666"/>
              <a:gd name="connsiteY15" fmla="*/ 28575 h 1514475"/>
              <a:gd name="connsiteX16" fmla="*/ 1372416 w 1848666"/>
              <a:gd name="connsiteY16" fmla="*/ 9525 h 1514475"/>
              <a:gd name="connsiteX17" fmla="*/ 1105716 w 1848666"/>
              <a:gd name="connsiteY17" fmla="*/ 0 h 1514475"/>
              <a:gd name="connsiteX18" fmla="*/ 619941 w 1848666"/>
              <a:gd name="connsiteY18" fmla="*/ 9525 h 1514475"/>
              <a:gd name="connsiteX19" fmla="*/ 524691 w 1848666"/>
              <a:gd name="connsiteY19" fmla="*/ 19050 h 1514475"/>
              <a:gd name="connsiteX20" fmla="*/ 419916 w 1848666"/>
              <a:gd name="connsiteY20" fmla="*/ 47625 h 1514475"/>
              <a:gd name="connsiteX21" fmla="*/ 381816 w 1848666"/>
              <a:gd name="connsiteY21" fmla="*/ 57150 h 1514475"/>
              <a:gd name="connsiteX22" fmla="*/ 296091 w 1848666"/>
              <a:gd name="connsiteY22" fmla="*/ 95250 h 1514475"/>
              <a:gd name="connsiteX23" fmla="*/ 238941 w 1848666"/>
              <a:gd name="connsiteY23" fmla="*/ 114300 h 1514475"/>
              <a:gd name="connsiteX24" fmla="*/ 153216 w 1848666"/>
              <a:gd name="connsiteY24" fmla="*/ 142875 h 1514475"/>
              <a:gd name="connsiteX25" fmla="*/ 124641 w 1848666"/>
              <a:gd name="connsiteY25" fmla="*/ 152400 h 1514475"/>
              <a:gd name="connsiteX26" fmla="*/ 67491 w 1848666"/>
              <a:gd name="connsiteY26" fmla="*/ 180975 h 1514475"/>
              <a:gd name="connsiteX27" fmla="*/ 10341 w 1848666"/>
              <a:gd name="connsiteY27" fmla="*/ 219075 h 1514475"/>
              <a:gd name="connsiteX28" fmla="*/ 816 w 1848666"/>
              <a:gd name="connsiteY28" fmla="*/ 247650 h 1514475"/>
              <a:gd name="connsiteX29" fmla="*/ 29391 w 1848666"/>
              <a:gd name="connsiteY29" fmla="*/ 266700 h 1514475"/>
              <a:gd name="connsiteX30" fmla="*/ 124641 w 1848666"/>
              <a:gd name="connsiteY30" fmla="*/ 285750 h 1514475"/>
              <a:gd name="connsiteX31" fmla="*/ 648516 w 1848666"/>
              <a:gd name="connsiteY31" fmla="*/ 295275 h 1514475"/>
              <a:gd name="connsiteX32" fmla="*/ 677091 w 1848666"/>
              <a:gd name="connsiteY32" fmla="*/ 304800 h 1514475"/>
              <a:gd name="connsiteX33" fmla="*/ 743766 w 1848666"/>
              <a:gd name="connsiteY33" fmla="*/ 390525 h 1514475"/>
              <a:gd name="connsiteX34" fmla="*/ 800916 w 1848666"/>
              <a:gd name="connsiteY34" fmla="*/ 466725 h 1514475"/>
              <a:gd name="connsiteX35" fmla="*/ 819966 w 1848666"/>
              <a:gd name="connsiteY35" fmla="*/ 495300 h 1514475"/>
              <a:gd name="connsiteX36" fmla="*/ 848541 w 1848666"/>
              <a:gd name="connsiteY36" fmla="*/ 552450 h 1514475"/>
              <a:gd name="connsiteX37" fmla="*/ 877116 w 1848666"/>
              <a:gd name="connsiteY37" fmla="*/ 647700 h 1514475"/>
              <a:gd name="connsiteX38" fmla="*/ 886641 w 1848666"/>
              <a:gd name="connsiteY38" fmla="*/ 676275 h 1514475"/>
              <a:gd name="connsiteX39" fmla="*/ 896166 w 1848666"/>
              <a:gd name="connsiteY39" fmla="*/ 704850 h 1514475"/>
              <a:gd name="connsiteX40" fmla="*/ 905691 w 1848666"/>
              <a:gd name="connsiteY40" fmla="*/ 742950 h 1514475"/>
              <a:gd name="connsiteX41" fmla="*/ 924741 w 1848666"/>
              <a:gd name="connsiteY41" fmla="*/ 800100 h 1514475"/>
              <a:gd name="connsiteX42" fmla="*/ 934266 w 1848666"/>
              <a:gd name="connsiteY42" fmla="*/ 828675 h 1514475"/>
              <a:gd name="connsiteX43" fmla="*/ 943791 w 1848666"/>
              <a:gd name="connsiteY43" fmla="*/ 866775 h 1514475"/>
              <a:gd name="connsiteX44" fmla="*/ 943791 w 1848666"/>
              <a:gd name="connsiteY44" fmla="*/ 1409700 h 1514475"/>
              <a:gd name="connsiteX45" fmla="*/ 896166 w 1848666"/>
              <a:gd name="connsiteY45" fmla="*/ 1495425 h 1514475"/>
              <a:gd name="connsiteX46" fmla="*/ 839016 w 1848666"/>
              <a:gd name="connsiteY46" fmla="*/ 1514475 h 1514475"/>
              <a:gd name="connsiteX47" fmla="*/ 743766 w 1848666"/>
              <a:gd name="connsiteY47" fmla="*/ 1504950 h 1514475"/>
              <a:gd name="connsiteX48" fmla="*/ 667566 w 1848666"/>
              <a:gd name="connsiteY48" fmla="*/ 1485900 h 1514475"/>
              <a:gd name="connsiteX49" fmla="*/ 638991 w 1848666"/>
              <a:gd name="connsiteY49" fmla="*/ 1466850 h 1514475"/>
              <a:gd name="connsiteX50" fmla="*/ 600891 w 1848666"/>
              <a:gd name="connsiteY50" fmla="*/ 1457325 h 1514475"/>
              <a:gd name="connsiteX51" fmla="*/ 543741 w 1848666"/>
              <a:gd name="connsiteY51" fmla="*/ 1438275 h 1514475"/>
              <a:gd name="connsiteX52" fmla="*/ 486591 w 1848666"/>
              <a:gd name="connsiteY52" fmla="*/ 1419225 h 1514475"/>
              <a:gd name="connsiteX53" fmla="*/ 458016 w 1848666"/>
              <a:gd name="connsiteY53" fmla="*/ 1409700 h 1514475"/>
              <a:gd name="connsiteX54" fmla="*/ 343716 w 1848666"/>
              <a:gd name="connsiteY54" fmla="*/ 1390650 h 1514475"/>
              <a:gd name="connsiteX55" fmla="*/ 200841 w 1848666"/>
              <a:gd name="connsiteY55" fmla="*/ 139065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848666" h="1514475">
                <a:moveTo>
                  <a:pt x="1324791" y="238125"/>
                </a:moveTo>
                <a:lnTo>
                  <a:pt x="1372416" y="247650"/>
                </a:lnTo>
                <a:cubicBezTo>
                  <a:pt x="1418256" y="255985"/>
                  <a:pt x="1433496" y="256616"/>
                  <a:pt x="1477191" y="266700"/>
                </a:cubicBezTo>
                <a:cubicBezTo>
                  <a:pt x="1502702" y="272587"/>
                  <a:pt x="1528553" y="277471"/>
                  <a:pt x="1553391" y="285750"/>
                </a:cubicBezTo>
                <a:cubicBezTo>
                  <a:pt x="1562916" y="288925"/>
                  <a:pt x="1572312" y="292517"/>
                  <a:pt x="1581966" y="295275"/>
                </a:cubicBezTo>
                <a:cubicBezTo>
                  <a:pt x="1606133" y="302180"/>
                  <a:pt x="1625803" y="304537"/>
                  <a:pt x="1648641" y="314325"/>
                </a:cubicBezTo>
                <a:cubicBezTo>
                  <a:pt x="1718373" y="344210"/>
                  <a:pt x="1654597" y="325339"/>
                  <a:pt x="1724841" y="342900"/>
                </a:cubicBezTo>
                <a:cubicBezTo>
                  <a:pt x="1793260" y="336058"/>
                  <a:pt x="1816104" y="358553"/>
                  <a:pt x="1839141" y="304800"/>
                </a:cubicBezTo>
                <a:cubicBezTo>
                  <a:pt x="1844298" y="292768"/>
                  <a:pt x="1845491" y="279400"/>
                  <a:pt x="1848666" y="266700"/>
                </a:cubicBezTo>
                <a:cubicBezTo>
                  <a:pt x="1834822" y="225167"/>
                  <a:pt x="1835723" y="211164"/>
                  <a:pt x="1810566" y="180975"/>
                </a:cubicBezTo>
                <a:cubicBezTo>
                  <a:pt x="1784406" y="149583"/>
                  <a:pt x="1784267" y="155387"/>
                  <a:pt x="1753416" y="133350"/>
                </a:cubicBezTo>
                <a:cubicBezTo>
                  <a:pt x="1740498" y="124123"/>
                  <a:pt x="1729099" y="112651"/>
                  <a:pt x="1715316" y="104775"/>
                </a:cubicBezTo>
                <a:cubicBezTo>
                  <a:pt x="1706599" y="99794"/>
                  <a:pt x="1695881" y="99405"/>
                  <a:pt x="1686741" y="95250"/>
                </a:cubicBezTo>
                <a:cubicBezTo>
                  <a:pt x="1660888" y="83499"/>
                  <a:pt x="1638388" y="62719"/>
                  <a:pt x="1610541" y="57150"/>
                </a:cubicBezTo>
                <a:cubicBezTo>
                  <a:pt x="1435003" y="22042"/>
                  <a:pt x="1651497" y="67389"/>
                  <a:pt x="1534341" y="38100"/>
                </a:cubicBezTo>
                <a:cubicBezTo>
                  <a:pt x="1518635" y="34173"/>
                  <a:pt x="1502520" y="32087"/>
                  <a:pt x="1486716" y="28575"/>
                </a:cubicBezTo>
                <a:cubicBezTo>
                  <a:pt x="1432299" y="16482"/>
                  <a:pt x="1444953" y="13555"/>
                  <a:pt x="1372416" y="9525"/>
                </a:cubicBezTo>
                <a:cubicBezTo>
                  <a:pt x="1283596" y="4591"/>
                  <a:pt x="1194616" y="3175"/>
                  <a:pt x="1105716" y="0"/>
                </a:cubicBezTo>
                <a:lnTo>
                  <a:pt x="619941" y="9525"/>
                </a:lnTo>
                <a:cubicBezTo>
                  <a:pt x="588050" y="10571"/>
                  <a:pt x="556165" y="13804"/>
                  <a:pt x="524691" y="19050"/>
                </a:cubicBezTo>
                <a:cubicBezTo>
                  <a:pt x="443195" y="32633"/>
                  <a:pt x="471625" y="32851"/>
                  <a:pt x="419916" y="47625"/>
                </a:cubicBezTo>
                <a:cubicBezTo>
                  <a:pt x="407329" y="51221"/>
                  <a:pt x="394355" y="53388"/>
                  <a:pt x="381816" y="57150"/>
                </a:cubicBezTo>
                <a:cubicBezTo>
                  <a:pt x="207298" y="109505"/>
                  <a:pt x="402093" y="48138"/>
                  <a:pt x="296091" y="95250"/>
                </a:cubicBezTo>
                <a:cubicBezTo>
                  <a:pt x="277741" y="103405"/>
                  <a:pt x="257991" y="107950"/>
                  <a:pt x="238941" y="114300"/>
                </a:cubicBezTo>
                <a:lnTo>
                  <a:pt x="153216" y="142875"/>
                </a:lnTo>
                <a:cubicBezTo>
                  <a:pt x="143691" y="146050"/>
                  <a:pt x="132995" y="146831"/>
                  <a:pt x="124641" y="152400"/>
                </a:cubicBezTo>
                <a:cubicBezTo>
                  <a:pt x="-2214" y="236970"/>
                  <a:pt x="185797" y="115250"/>
                  <a:pt x="67491" y="180975"/>
                </a:cubicBezTo>
                <a:cubicBezTo>
                  <a:pt x="47477" y="192094"/>
                  <a:pt x="10341" y="219075"/>
                  <a:pt x="10341" y="219075"/>
                </a:cubicBezTo>
                <a:cubicBezTo>
                  <a:pt x="7166" y="228600"/>
                  <a:pt x="-2913" y="238328"/>
                  <a:pt x="816" y="247650"/>
                </a:cubicBezTo>
                <a:cubicBezTo>
                  <a:pt x="5068" y="258279"/>
                  <a:pt x="19152" y="261580"/>
                  <a:pt x="29391" y="266700"/>
                </a:cubicBezTo>
                <a:cubicBezTo>
                  <a:pt x="53392" y="278700"/>
                  <a:pt x="105880" y="285145"/>
                  <a:pt x="124641" y="285750"/>
                </a:cubicBezTo>
                <a:cubicBezTo>
                  <a:pt x="299204" y="291381"/>
                  <a:pt x="473891" y="292100"/>
                  <a:pt x="648516" y="295275"/>
                </a:cubicBezTo>
                <a:cubicBezTo>
                  <a:pt x="658041" y="298450"/>
                  <a:pt x="668737" y="299231"/>
                  <a:pt x="677091" y="304800"/>
                </a:cubicBezTo>
                <a:cubicBezTo>
                  <a:pt x="706176" y="324190"/>
                  <a:pt x="724843" y="365295"/>
                  <a:pt x="743766" y="390525"/>
                </a:cubicBezTo>
                <a:cubicBezTo>
                  <a:pt x="762816" y="415925"/>
                  <a:pt x="783304" y="440307"/>
                  <a:pt x="800916" y="466725"/>
                </a:cubicBezTo>
                <a:cubicBezTo>
                  <a:pt x="807266" y="476250"/>
                  <a:pt x="814846" y="485061"/>
                  <a:pt x="819966" y="495300"/>
                </a:cubicBezTo>
                <a:cubicBezTo>
                  <a:pt x="859401" y="574170"/>
                  <a:pt x="793946" y="470558"/>
                  <a:pt x="848541" y="552450"/>
                </a:cubicBezTo>
                <a:cubicBezTo>
                  <a:pt x="862936" y="610031"/>
                  <a:pt x="853926" y="578131"/>
                  <a:pt x="877116" y="647700"/>
                </a:cubicBezTo>
                <a:lnTo>
                  <a:pt x="886641" y="676275"/>
                </a:lnTo>
                <a:cubicBezTo>
                  <a:pt x="889816" y="685800"/>
                  <a:pt x="893731" y="695110"/>
                  <a:pt x="896166" y="704850"/>
                </a:cubicBezTo>
                <a:cubicBezTo>
                  <a:pt x="899341" y="717550"/>
                  <a:pt x="901929" y="730411"/>
                  <a:pt x="905691" y="742950"/>
                </a:cubicBezTo>
                <a:cubicBezTo>
                  <a:pt x="911461" y="762184"/>
                  <a:pt x="918391" y="781050"/>
                  <a:pt x="924741" y="800100"/>
                </a:cubicBezTo>
                <a:cubicBezTo>
                  <a:pt x="927916" y="809625"/>
                  <a:pt x="931831" y="818935"/>
                  <a:pt x="934266" y="828675"/>
                </a:cubicBezTo>
                <a:lnTo>
                  <a:pt x="943791" y="866775"/>
                </a:lnTo>
                <a:cubicBezTo>
                  <a:pt x="963565" y="1104064"/>
                  <a:pt x="960217" y="1015473"/>
                  <a:pt x="943791" y="1409700"/>
                </a:cubicBezTo>
                <a:cubicBezTo>
                  <a:pt x="942846" y="1432380"/>
                  <a:pt x="903760" y="1492894"/>
                  <a:pt x="896166" y="1495425"/>
                </a:cubicBezTo>
                <a:lnTo>
                  <a:pt x="839016" y="1514475"/>
                </a:lnTo>
                <a:cubicBezTo>
                  <a:pt x="807266" y="1511300"/>
                  <a:pt x="775240" y="1510196"/>
                  <a:pt x="743766" y="1504950"/>
                </a:cubicBezTo>
                <a:cubicBezTo>
                  <a:pt x="717941" y="1500646"/>
                  <a:pt x="667566" y="1485900"/>
                  <a:pt x="667566" y="1485900"/>
                </a:cubicBezTo>
                <a:cubicBezTo>
                  <a:pt x="658041" y="1479550"/>
                  <a:pt x="649513" y="1471359"/>
                  <a:pt x="638991" y="1466850"/>
                </a:cubicBezTo>
                <a:cubicBezTo>
                  <a:pt x="626959" y="1461693"/>
                  <a:pt x="613430" y="1461087"/>
                  <a:pt x="600891" y="1457325"/>
                </a:cubicBezTo>
                <a:cubicBezTo>
                  <a:pt x="581657" y="1451555"/>
                  <a:pt x="562791" y="1444625"/>
                  <a:pt x="543741" y="1438275"/>
                </a:cubicBezTo>
                <a:lnTo>
                  <a:pt x="486591" y="1419225"/>
                </a:lnTo>
                <a:cubicBezTo>
                  <a:pt x="477066" y="1416050"/>
                  <a:pt x="467861" y="1411669"/>
                  <a:pt x="458016" y="1409700"/>
                </a:cubicBezTo>
                <a:cubicBezTo>
                  <a:pt x="425963" y="1403289"/>
                  <a:pt x="374295" y="1392040"/>
                  <a:pt x="343716" y="1390650"/>
                </a:cubicBezTo>
                <a:cubicBezTo>
                  <a:pt x="296140" y="1388487"/>
                  <a:pt x="248466" y="1390650"/>
                  <a:pt x="200841" y="1390650"/>
                </a:cubicBezTo>
              </a:path>
            </a:pathLst>
          </a:custGeom>
          <a:noFill/>
          <a:ln w="25400" cap="flat" cmpd="sng" algn="ctr">
            <a:solidFill>
              <a:srgbClr val="008F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5B2DA55-DC1A-1643-BBF5-E7686C877C7C}"/>
              </a:ext>
            </a:extLst>
          </p:cNvPr>
          <p:cNvSpPr/>
          <p:nvPr/>
        </p:nvSpPr>
        <p:spPr bwMode="auto">
          <a:xfrm>
            <a:off x="3199863" y="4162425"/>
            <a:ext cx="1381662" cy="1695450"/>
          </a:xfrm>
          <a:custGeom>
            <a:avLst/>
            <a:gdLst>
              <a:gd name="connsiteX0" fmla="*/ 1248312 w 1381662"/>
              <a:gd name="connsiteY0" fmla="*/ 0 h 1695450"/>
              <a:gd name="connsiteX1" fmla="*/ 1257837 w 1381662"/>
              <a:gd name="connsiteY1" fmla="*/ 95250 h 1695450"/>
              <a:gd name="connsiteX2" fmla="*/ 1286412 w 1381662"/>
              <a:gd name="connsiteY2" fmla="*/ 542925 h 1695450"/>
              <a:gd name="connsiteX3" fmla="*/ 1295937 w 1381662"/>
              <a:gd name="connsiteY3" fmla="*/ 828675 h 1695450"/>
              <a:gd name="connsiteX4" fmla="*/ 1305462 w 1381662"/>
              <a:gd name="connsiteY4" fmla="*/ 876300 h 1695450"/>
              <a:gd name="connsiteX5" fmla="*/ 1314987 w 1381662"/>
              <a:gd name="connsiteY5" fmla="*/ 942975 h 1695450"/>
              <a:gd name="connsiteX6" fmla="*/ 1324512 w 1381662"/>
              <a:gd name="connsiteY6" fmla="*/ 990600 h 1695450"/>
              <a:gd name="connsiteX7" fmla="*/ 1334037 w 1381662"/>
              <a:gd name="connsiteY7" fmla="*/ 1066800 h 1695450"/>
              <a:gd name="connsiteX8" fmla="*/ 1343562 w 1381662"/>
              <a:gd name="connsiteY8" fmla="*/ 1133475 h 1695450"/>
              <a:gd name="connsiteX9" fmla="*/ 1362612 w 1381662"/>
              <a:gd name="connsiteY9" fmla="*/ 1219200 h 1695450"/>
              <a:gd name="connsiteX10" fmla="*/ 1381662 w 1381662"/>
              <a:gd name="connsiteY10" fmla="*/ 1362075 h 1695450"/>
              <a:gd name="connsiteX11" fmla="*/ 1372137 w 1381662"/>
              <a:gd name="connsiteY11" fmla="*/ 1581150 h 1695450"/>
              <a:gd name="connsiteX12" fmla="*/ 1353087 w 1381662"/>
              <a:gd name="connsiteY12" fmla="*/ 1638300 h 1695450"/>
              <a:gd name="connsiteX13" fmla="*/ 1276887 w 1381662"/>
              <a:gd name="connsiteY13" fmla="*/ 1685925 h 1695450"/>
              <a:gd name="connsiteX14" fmla="*/ 1248312 w 1381662"/>
              <a:gd name="connsiteY14" fmla="*/ 1695450 h 1695450"/>
              <a:gd name="connsiteX15" fmla="*/ 1162587 w 1381662"/>
              <a:gd name="connsiteY15" fmla="*/ 1676400 h 1695450"/>
              <a:gd name="connsiteX16" fmla="*/ 1134012 w 1381662"/>
              <a:gd name="connsiteY16" fmla="*/ 1657350 h 1695450"/>
              <a:gd name="connsiteX17" fmla="*/ 1086387 w 1381662"/>
              <a:gd name="connsiteY17" fmla="*/ 1647825 h 1695450"/>
              <a:gd name="connsiteX18" fmla="*/ 1029237 w 1381662"/>
              <a:gd name="connsiteY18" fmla="*/ 1628775 h 1695450"/>
              <a:gd name="connsiteX19" fmla="*/ 924462 w 1381662"/>
              <a:gd name="connsiteY19" fmla="*/ 1581150 h 1695450"/>
              <a:gd name="connsiteX20" fmla="*/ 895887 w 1381662"/>
              <a:gd name="connsiteY20" fmla="*/ 1562100 h 1695450"/>
              <a:gd name="connsiteX21" fmla="*/ 867312 w 1381662"/>
              <a:gd name="connsiteY21" fmla="*/ 1552575 h 1695450"/>
              <a:gd name="connsiteX22" fmla="*/ 838737 w 1381662"/>
              <a:gd name="connsiteY22" fmla="*/ 1533525 h 1695450"/>
              <a:gd name="connsiteX23" fmla="*/ 781587 w 1381662"/>
              <a:gd name="connsiteY23" fmla="*/ 1514475 h 1695450"/>
              <a:gd name="connsiteX24" fmla="*/ 753012 w 1381662"/>
              <a:gd name="connsiteY24" fmla="*/ 1495425 h 1695450"/>
              <a:gd name="connsiteX25" fmla="*/ 714912 w 1381662"/>
              <a:gd name="connsiteY25" fmla="*/ 1485900 h 1695450"/>
              <a:gd name="connsiteX26" fmla="*/ 676812 w 1381662"/>
              <a:gd name="connsiteY26" fmla="*/ 1466850 h 1695450"/>
              <a:gd name="connsiteX27" fmla="*/ 648237 w 1381662"/>
              <a:gd name="connsiteY27" fmla="*/ 1457325 h 1695450"/>
              <a:gd name="connsiteX28" fmla="*/ 619662 w 1381662"/>
              <a:gd name="connsiteY28" fmla="*/ 1438275 h 1695450"/>
              <a:gd name="connsiteX29" fmla="*/ 543462 w 1381662"/>
              <a:gd name="connsiteY29" fmla="*/ 1419225 h 1695450"/>
              <a:gd name="connsiteX30" fmla="*/ 514887 w 1381662"/>
              <a:gd name="connsiteY30" fmla="*/ 1409700 h 1695450"/>
              <a:gd name="connsiteX31" fmla="*/ 410112 w 1381662"/>
              <a:gd name="connsiteY31" fmla="*/ 1381125 h 1695450"/>
              <a:gd name="connsiteX32" fmla="*/ 372012 w 1381662"/>
              <a:gd name="connsiteY32" fmla="*/ 1362075 h 1695450"/>
              <a:gd name="connsiteX33" fmla="*/ 267237 w 1381662"/>
              <a:gd name="connsiteY33" fmla="*/ 1323975 h 1695450"/>
              <a:gd name="connsiteX34" fmla="*/ 238662 w 1381662"/>
              <a:gd name="connsiteY34" fmla="*/ 1314450 h 1695450"/>
              <a:gd name="connsiteX35" fmla="*/ 171987 w 1381662"/>
              <a:gd name="connsiteY35" fmla="*/ 1295400 h 1695450"/>
              <a:gd name="connsiteX36" fmla="*/ 143412 w 1381662"/>
              <a:gd name="connsiteY36" fmla="*/ 1276350 h 1695450"/>
              <a:gd name="connsiteX37" fmla="*/ 86262 w 1381662"/>
              <a:gd name="connsiteY37" fmla="*/ 1257300 h 1695450"/>
              <a:gd name="connsiteX38" fmla="*/ 57687 w 1381662"/>
              <a:gd name="connsiteY38" fmla="*/ 1247775 h 1695450"/>
              <a:gd name="connsiteX39" fmla="*/ 537 w 1381662"/>
              <a:gd name="connsiteY39" fmla="*/ 1219200 h 1695450"/>
              <a:gd name="connsiteX40" fmla="*/ 10062 w 1381662"/>
              <a:gd name="connsiteY40" fmla="*/ 121920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81662" h="1695450">
                <a:moveTo>
                  <a:pt x="1248312" y="0"/>
                </a:moveTo>
                <a:cubicBezTo>
                  <a:pt x="1251487" y="31750"/>
                  <a:pt x="1254948" y="63473"/>
                  <a:pt x="1257837" y="95250"/>
                </a:cubicBezTo>
                <a:cubicBezTo>
                  <a:pt x="1271374" y="244157"/>
                  <a:pt x="1280436" y="393534"/>
                  <a:pt x="1286412" y="542925"/>
                </a:cubicBezTo>
                <a:cubicBezTo>
                  <a:pt x="1290221" y="638152"/>
                  <a:pt x="1290500" y="733527"/>
                  <a:pt x="1295937" y="828675"/>
                </a:cubicBezTo>
                <a:cubicBezTo>
                  <a:pt x="1296861" y="844838"/>
                  <a:pt x="1302800" y="860331"/>
                  <a:pt x="1305462" y="876300"/>
                </a:cubicBezTo>
                <a:cubicBezTo>
                  <a:pt x="1309153" y="898445"/>
                  <a:pt x="1311296" y="920830"/>
                  <a:pt x="1314987" y="942975"/>
                </a:cubicBezTo>
                <a:cubicBezTo>
                  <a:pt x="1317649" y="958944"/>
                  <a:pt x="1322050" y="974599"/>
                  <a:pt x="1324512" y="990600"/>
                </a:cubicBezTo>
                <a:cubicBezTo>
                  <a:pt x="1328404" y="1015900"/>
                  <a:pt x="1330654" y="1041427"/>
                  <a:pt x="1334037" y="1066800"/>
                </a:cubicBezTo>
                <a:cubicBezTo>
                  <a:pt x="1337004" y="1089054"/>
                  <a:pt x="1340148" y="1111285"/>
                  <a:pt x="1343562" y="1133475"/>
                </a:cubicBezTo>
                <a:cubicBezTo>
                  <a:pt x="1374496" y="1334543"/>
                  <a:pt x="1336708" y="1102632"/>
                  <a:pt x="1362612" y="1219200"/>
                </a:cubicBezTo>
                <a:cubicBezTo>
                  <a:pt x="1372113" y="1261955"/>
                  <a:pt x="1377076" y="1320804"/>
                  <a:pt x="1381662" y="1362075"/>
                </a:cubicBezTo>
                <a:cubicBezTo>
                  <a:pt x="1378487" y="1435100"/>
                  <a:pt x="1379658" y="1508444"/>
                  <a:pt x="1372137" y="1581150"/>
                </a:cubicBezTo>
                <a:cubicBezTo>
                  <a:pt x="1370071" y="1601124"/>
                  <a:pt x="1364226" y="1621592"/>
                  <a:pt x="1353087" y="1638300"/>
                </a:cubicBezTo>
                <a:cubicBezTo>
                  <a:pt x="1322898" y="1683583"/>
                  <a:pt x="1344897" y="1663255"/>
                  <a:pt x="1276887" y="1685925"/>
                </a:cubicBezTo>
                <a:lnTo>
                  <a:pt x="1248312" y="1695450"/>
                </a:lnTo>
                <a:cubicBezTo>
                  <a:pt x="1239836" y="1693755"/>
                  <a:pt x="1174357" y="1681444"/>
                  <a:pt x="1162587" y="1676400"/>
                </a:cubicBezTo>
                <a:cubicBezTo>
                  <a:pt x="1152065" y="1671891"/>
                  <a:pt x="1144731" y="1661370"/>
                  <a:pt x="1134012" y="1657350"/>
                </a:cubicBezTo>
                <a:cubicBezTo>
                  <a:pt x="1118853" y="1651666"/>
                  <a:pt x="1102006" y="1652085"/>
                  <a:pt x="1086387" y="1647825"/>
                </a:cubicBezTo>
                <a:cubicBezTo>
                  <a:pt x="1067014" y="1642541"/>
                  <a:pt x="1047979" y="1635983"/>
                  <a:pt x="1029237" y="1628775"/>
                </a:cubicBezTo>
                <a:cubicBezTo>
                  <a:pt x="1007160" y="1620284"/>
                  <a:pt x="950337" y="1595936"/>
                  <a:pt x="924462" y="1581150"/>
                </a:cubicBezTo>
                <a:cubicBezTo>
                  <a:pt x="914523" y="1575470"/>
                  <a:pt x="906126" y="1567220"/>
                  <a:pt x="895887" y="1562100"/>
                </a:cubicBezTo>
                <a:cubicBezTo>
                  <a:pt x="886907" y="1557610"/>
                  <a:pt x="876292" y="1557065"/>
                  <a:pt x="867312" y="1552575"/>
                </a:cubicBezTo>
                <a:cubicBezTo>
                  <a:pt x="857073" y="1547455"/>
                  <a:pt x="849198" y="1538174"/>
                  <a:pt x="838737" y="1533525"/>
                </a:cubicBezTo>
                <a:cubicBezTo>
                  <a:pt x="820387" y="1525370"/>
                  <a:pt x="798295" y="1525614"/>
                  <a:pt x="781587" y="1514475"/>
                </a:cubicBezTo>
                <a:cubicBezTo>
                  <a:pt x="772062" y="1508125"/>
                  <a:pt x="763534" y="1499934"/>
                  <a:pt x="753012" y="1495425"/>
                </a:cubicBezTo>
                <a:cubicBezTo>
                  <a:pt x="740980" y="1490268"/>
                  <a:pt x="727169" y="1490497"/>
                  <a:pt x="714912" y="1485900"/>
                </a:cubicBezTo>
                <a:cubicBezTo>
                  <a:pt x="701617" y="1480914"/>
                  <a:pt x="689863" y="1472443"/>
                  <a:pt x="676812" y="1466850"/>
                </a:cubicBezTo>
                <a:cubicBezTo>
                  <a:pt x="667584" y="1462895"/>
                  <a:pt x="657217" y="1461815"/>
                  <a:pt x="648237" y="1457325"/>
                </a:cubicBezTo>
                <a:cubicBezTo>
                  <a:pt x="637998" y="1452205"/>
                  <a:pt x="630420" y="1442187"/>
                  <a:pt x="619662" y="1438275"/>
                </a:cubicBezTo>
                <a:cubicBezTo>
                  <a:pt x="595057" y="1429328"/>
                  <a:pt x="568300" y="1427504"/>
                  <a:pt x="543462" y="1419225"/>
                </a:cubicBezTo>
                <a:cubicBezTo>
                  <a:pt x="533937" y="1416050"/>
                  <a:pt x="524573" y="1412342"/>
                  <a:pt x="514887" y="1409700"/>
                </a:cubicBezTo>
                <a:cubicBezTo>
                  <a:pt x="501532" y="1406058"/>
                  <a:pt x="435690" y="1392087"/>
                  <a:pt x="410112" y="1381125"/>
                </a:cubicBezTo>
                <a:cubicBezTo>
                  <a:pt x="397061" y="1375532"/>
                  <a:pt x="384987" y="1367842"/>
                  <a:pt x="372012" y="1362075"/>
                </a:cubicBezTo>
                <a:cubicBezTo>
                  <a:pt x="332250" y="1344403"/>
                  <a:pt x="309476" y="1338055"/>
                  <a:pt x="267237" y="1323975"/>
                </a:cubicBezTo>
                <a:cubicBezTo>
                  <a:pt x="257712" y="1320800"/>
                  <a:pt x="248402" y="1316885"/>
                  <a:pt x="238662" y="1314450"/>
                </a:cubicBezTo>
                <a:cubicBezTo>
                  <a:pt x="226455" y="1311398"/>
                  <a:pt x="185652" y="1302232"/>
                  <a:pt x="171987" y="1295400"/>
                </a:cubicBezTo>
                <a:cubicBezTo>
                  <a:pt x="161748" y="1290280"/>
                  <a:pt x="153873" y="1280999"/>
                  <a:pt x="143412" y="1276350"/>
                </a:cubicBezTo>
                <a:cubicBezTo>
                  <a:pt x="125062" y="1268195"/>
                  <a:pt x="105312" y="1263650"/>
                  <a:pt x="86262" y="1257300"/>
                </a:cubicBezTo>
                <a:cubicBezTo>
                  <a:pt x="76737" y="1254125"/>
                  <a:pt x="66041" y="1253344"/>
                  <a:pt x="57687" y="1247775"/>
                </a:cubicBezTo>
                <a:cubicBezTo>
                  <a:pt x="-24205" y="1193180"/>
                  <a:pt x="79407" y="1258635"/>
                  <a:pt x="537" y="1219200"/>
                </a:cubicBezTo>
                <a:cubicBezTo>
                  <a:pt x="-2303" y="1217780"/>
                  <a:pt x="6887" y="1219200"/>
                  <a:pt x="10062" y="1219200"/>
                </a:cubicBezTo>
              </a:path>
            </a:pathLst>
          </a:cu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1108"/>
      </p:ext>
    </p:extLst>
  </p:cSld>
  <p:clrMapOvr>
    <a:masterClrMapping/>
  </p:clrMapOvr>
  <p:transition advTm="7778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With probability </a:t>
            </a:r>
            <a:r>
              <a:rPr lang="en-US" altLang="en-US" i="1" dirty="0">
                <a:ea typeface="ＭＳ Ｐゴシック" panose="020B0600070205080204" pitchFamily="34" charset="-128"/>
              </a:rPr>
              <a:t>1-c</a:t>
            </a:r>
            <a:r>
              <a:rPr lang="en-US" altLang="en-US" dirty="0">
                <a:ea typeface="ＭＳ Ｐゴシック" panose="020B0600070205080204" pitchFamily="34" charset="-128"/>
              </a:rPr>
              <a:t>, fly-out to </a:t>
            </a:r>
            <a:r>
              <a:rPr lang="en-US" altLang="en-US" strike="sngStrike" dirty="0">
                <a:ea typeface="ＭＳ Ｐゴシック" panose="020B0600070205080204" pitchFamily="34" charset="-128"/>
              </a:rPr>
              <a:t>a random </a:t>
            </a:r>
            <a:r>
              <a:rPr lang="en-US" altLang="en-US" dirty="0">
                <a:ea typeface="ＭＳ Ｐゴシック" panose="020B0600070205080204" pitchFamily="34" charset="-128"/>
              </a:rPr>
              <a:t>node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(s)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Then, we have</a:t>
            </a:r>
          </a:p>
          <a:p>
            <a:pPr lvl="1"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c </a:t>
            </a:r>
            <a:r>
              <a:rPr lang="en-US" altLang="en-US" b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+ (1-c)/n </a:t>
            </a:r>
            <a:r>
              <a:rPr lang="en-US" altLang="en-US" b="1" dirty="0">
                <a:ea typeface="ＭＳ Ｐゴシック" panose="020B0600070205080204" pitchFamily="34" charset="-128"/>
              </a:rPr>
              <a:t>1 =&gt;</a:t>
            </a:r>
          </a:p>
          <a:p>
            <a:pPr lvl="1"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p = </a:t>
            </a:r>
            <a:r>
              <a:rPr lang="en-US" altLang="en-US" dirty="0">
                <a:ea typeface="ＭＳ Ｐゴシック" panose="020B0600070205080204" pitchFamily="34" charset="-128"/>
              </a:rPr>
              <a:t>(1-c)/n 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b="1" dirty="0">
                <a:ea typeface="ＭＳ Ｐゴシック" panose="020B0600070205080204" pitchFamily="34" charset="-128"/>
              </a:rPr>
              <a:t>I -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b="1" dirty="0">
                <a:ea typeface="ＭＳ Ｐゴシック" panose="020B0600070205080204" pitchFamily="34" charset="-128"/>
              </a:rPr>
              <a:t> B] 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-1</a:t>
            </a:r>
            <a:r>
              <a:rPr lang="en-US" altLang="en-US" b="1" dirty="0">
                <a:ea typeface="ＭＳ Ｐゴシック" panose="020B0600070205080204" pitchFamily="34" charset="-128"/>
              </a:rPr>
              <a:t>  1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9574" name="Rectangle 4">
            <a:extLst>
              <a:ext uri="{FF2B5EF4-FFF2-40B4-BE49-F238E27FC236}">
                <a16:creationId xmlns:a16="http://schemas.microsoft.com/office/drawing/2014/main" id="{B0B6D11E-F64D-BC46-A168-7394A663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24400"/>
            <a:ext cx="1524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75" name="Rectangle 5">
            <a:extLst>
              <a:ext uri="{FF2B5EF4-FFF2-40B4-BE49-F238E27FC236}">
                <a16:creationId xmlns:a16="http://schemas.microsoft.com/office/drawing/2014/main" id="{575E0D68-BC20-EC4A-9B9C-B08B4A35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11430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9576" name="Rectangle 6">
            <a:extLst>
              <a:ext uri="{FF2B5EF4-FFF2-40B4-BE49-F238E27FC236}">
                <a16:creationId xmlns:a16="http://schemas.microsoft.com/office/drawing/2014/main" id="{DEDA3671-9CEF-754F-A049-8970D9F5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152400" cy="1143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9577" name="Group 7">
            <a:extLst>
              <a:ext uri="{FF2B5EF4-FFF2-40B4-BE49-F238E27FC236}">
                <a16:creationId xmlns:a16="http://schemas.microsoft.com/office/drawing/2014/main" id="{AD054A62-6E14-3E44-9201-BB0B52988B24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895600"/>
            <a:ext cx="1219200" cy="914400"/>
            <a:chOff x="720" y="2676"/>
            <a:chExt cx="847" cy="540"/>
          </a:xfrm>
        </p:grpSpPr>
        <p:sp>
          <p:nvSpPr>
            <p:cNvPr id="109581" name="Oval 8">
              <a:extLst>
                <a:ext uri="{FF2B5EF4-FFF2-40B4-BE49-F238E27FC236}">
                  <a16:creationId xmlns:a16="http://schemas.microsoft.com/office/drawing/2014/main" id="{ADF24CC6-02E2-0741-9538-29EFD4FFA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2" name="Oval 9">
              <a:extLst>
                <a:ext uri="{FF2B5EF4-FFF2-40B4-BE49-F238E27FC236}">
                  <a16:creationId xmlns:a16="http://schemas.microsoft.com/office/drawing/2014/main" id="{84C85B06-F8DA-7A4A-BE84-33A2E604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3" name="Oval 10">
              <a:extLst>
                <a:ext uri="{FF2B5EF4-FFF2-40B4-BE49-F238E27FC236}">
                  <a16:creationId xmlns:a16="http://schemas.microsoft.com/office/drawing/2014/main" id="{5999ABB1-B7BC-AA43-A1B5-C00D3B995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4" name="Oval 11">
              <a:extLst>
                <a:ext uri="{FF2B5EF4-FFF2-40B4-BE49-F238E27FC236}">
                  <a16:creationId xmlns:a16="http://schemas.microsoft.com/office/drawing/2014/main" id="{608C92A2-FDE1-194D-BD1A-89660C6A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85" name="Oval 12">
              <a:extLst>
                <a:ext uri="{FF2B5EF4-FFF2-40B4-BE49-F238E27FC236}">
                  <a16:creationId xmlns:a16="http://schemas.microsoft.com/office/drawing/2014/main" id="{907E37EC-7582-D443-97E5-5238AD95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9586" name="AutoShape 13">
              <a:extLst>
                <a:ext uri="{FF2B5EF4-FFF2-40B4-BE49-F238E27FC236}">
                  <a16:creationId xmlns:a16="http://schemas.microsoft.com/office/drawing/2014/main" id="{A1C53C2E-2449-8E42-9B55-E10066450C3D}"/>
                </a:ext>
              </a:extLst>
            </p:cNvPr>
            <p:cNvCxnSpPr>
              <a:cxnSpLocks noChangeShapeType="1"/>
              <a:stCxn id="109583" idx="6"/>
              <a:endCxn id="109582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7" name="AutoShape 14">
              <a:extLst>
                <a:ext uri="{FF2B5EF4-FFF2-40B4-BE49-F238E27FC236}">
                  <a16:creationId xmlns:a16="http://schemas.microsoft.com/office/drawing/2014/main" id="{CDC0F086-9BCE-DB4A-B5F7-12F76E246889}"/>
                </a:ext>
              </a:extLst>
            </p:cNvPr>
            <p:cNvCxnSpPr>
              <a:cxnSpLocks noChangeShapeType="1"/>
              <a:stCxn id="109584" idx="6"/>
              <a:endCxn id="109582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8" name="AutoShape 15">
              <a:extLst>
                <a:ext uri="{FF2B5EF4-FFF2-40B4-BE49-F238E27FC236}">
                  <a16:creationId xmlns:a16="http://schemas.microsoft.com/office/drawing/2014/main" id="{8DAF39AB-FED4-8941-B6A6-5F99AF769006}"/>
                </a:ext>
              </a:extLst>
            </p:cNvPr>
            <p:cNvCxnSpPr>
              <a:cxnSpLocks noChangeShapeType="1"/>
              <a:stCxn id="109585" idx="6"/>
              <a:endCxn id="109583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9" name="AutoShape 16">
              <a:extLst>
                <a:ext uri="{FF2B5EF4-FFF2-40B4-BE49-F238E27FC236}">
                  <a16:creationId xmlns:a16="http://schemas.microsoft.com/office/drawing/2014/main" id="{B37EE7FA-DA19-D442-9AE6-068E95BFB6D4}"/>
                </a:ext>
              </a:extLst>
            </p:cNvPr>
            <p:cNvCxnSpPr>
              <a:cxnSpLocks noChangeShapeType="1"/>
              <a:stCxn id="109581" idx="7"/>
              <a:endCxn id="109583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0" name="AutoShape 17">
              <a:extLst>
                <a:ext uri="{FF2B5EF4-FFF2-40B4-BE49-F238E27FC236}">
                  <a16:creationId xmlns:a16="http://schemas.microsoft.com/office/drawing/2014/main" id="{67F1F9CA-E40F-E64D-BC11-4D9D7F98A408}"/>
                </a:ext>
              </a:extLst>
            </p:cNvPr>
            <p:cNvCxnSpPr>
              <a:cxnSpLocks noChangeShapeType="1"/>
              <a:stCxn id="109584" idx="2"/>
              <a:endCxn id="109581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1" name="AutoShape 18">
              <a:extLst>
                <a:ext uri="{FF2B5EF4-FFF2-40B4-BE49-F238E27FC236}">
                  <a16:creationId xmlns:a16="http://schemas.microsoft.com/office/drawing/2014/main" id="{FE4CD5D9-26F3-3F45-8039-0A556BE7B016}"/>
                </a:ext>
              </a:extLst>
            </p:cNvPr>
            <p:cNvCxnSpPr>
              <a:cxnSpLocks noChangeShapeType="1"/>
              <a:stCxn id="109582" idx="0"/>
              <a:endCxn id="109585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2" name="AutoShape 19">
              <a:extLst>
                <a:ext uri="{FF2B5EF4-FFF2-40B4-BE49-F238E27FC236}">
                  <a16:creationId xmlns:a16="http://schemas.microsoft.com/office/drawing/2014/main" id="{85720F92-3885-C247-A52D-9C65B0656373}"/>
                </a:ext>
              </a:extLst>
            </p:cNvPr>
            <p:cNvCxnSpPr>
              <a:cxnSpLocks noChangeShapeType="1"/>
              <a:stCxn id="109583" idx="5"/>
              <a:endCxn id="109584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9578" name="Picture 24" descr="latex-image-1.pdf">
            <a:extLst>
              <a:ext uri="{FF2B5EF4-FFF2-40B4-BE49-F238E27FC236}">
                <a16:creationId xmlns:a16="http://schemas.microsoft.com/office/drawing/2014/main" id="{A6C001D7-12FC-3646-8975-CA278E50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4900" y="4165600"/>
            <a:ext cx="11684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579" name="Straight Connector 27">
            <a:extLst>
              <a:ext uri="{FF2B5EF4-FFF2-40B4-BE49-F238E27FC236}">
                <a16:creationId xmlns:a16="http://schemas.microsoft.com/office/drawing/2014/main" id="{F3226030-74C1-684E-BCEA-7352C6B5D6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4267200"/>
            <a:ext cx="914400" cy="381000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0" name="Straight Connector 29">
            <a:extLst>
              <a:ext uri="{FF2B5EF4-FFF2-40B4-BE49-F238E27FC236}">
                <a16:creationId xmlns:a16="http://schemas.microsoft.com/office/drawing/2014/main" id="{E4918C63-5455-2847-90A3-B5DAC8BB1A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5943600"/>
            <a:ext cx="990600" cy="152400"/>
          </a:xfrm>
          <a:prstGeom prst="line">
            <a:avLst/>
          </a:prstGeom>
          <a:noFill/>
          <a:ln w="3175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66FCA5-E1C6-9747-BDBA-56EA0751A165}"/>
              </a:ext>
            </a:extLst>
          </p:cNvPr>
          <p:cNvSpPr txBox="1"/>
          <p:nvPr/>
        </p:nvSpPr>
        <p:spPr>
          <a:xfrm rot="21019518">
            <a:off x="6663795" y="1040441"/>
            <a:ext cx="2206053" cy="49244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your favorite</a:t>
            </a:r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60745A5B-2CAE-5D42-B976-BCD543DC6B0C}"/>
              </a:ext>
            </a:extLst>
          </p:cNvPr>
          <p:cNvSpPr/>
          <p:nvPr/>
        </p:nvSpPr>
        <p:spPr bwMode="auto">
          <a:xfrm>
            <a:off x="6579994" y="4195762"/>
            <a:ext cx="378211" cy="323850"/>
          </a:xfrm>
          <a:prstGeom prst="noSmoking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8D496CFD-D909-1647-A03C-037127F384DA}"/>
              </a:ext>
            </a:extLst>
          </p:cNvPr>
          <p:cNvSpPr/>
          <p:nvPr/>
        </p:nvSpPr>
        <p:spPr bwMode="auto">
          <a:xfrm>
            <a:off x="6579994" y="5673725"/>
            <a:ext cx="378211" cy="323850"/>
          </a:xfrm>
          <a:prstGeom prst="noSmoking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5095A2-7BFD-FD43-9D97-78498F4AB35F}"/>
              </a:ext>
            </a:extLst>
          </p:cNvPr>
          <p:cNvSpPr/>
          <p:nvPr/>
        </p:nvSpPr>
        <p:spPr bwMode="auto">
          <a:xfrm>
            <a:off x="1055076" y="3657600"/>
            <a:ext cx="3745523" cy="508000"/>
          </a:xfrm>
          <a:prstGeom prst="round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D1156-6D6C-DB41-B05E-0FBBCE90BEEF}"/>
              </a:ext>
            </a:extLst>
          </p:cNvPr>
          <p:cNvCxnSpPr/>
          <p:nvPr/>
        </p:nvCxnSpPr>
        <p:spPr bwMode="auto">
          <a:xfrm flipV="1">
            <a:off x="4004268" y="3205777"/>
            <a:ext cx="361741" cy="2669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E3F35A-1240-0F4A-BE7E-10F45DCA180A}"/>
                  </a:ext>
                </a:extLst>
              </p:cNvPr>
              <p:cNvSpPr txBox="1"/>
              <p:nvPr/>
            </p:nvSpPr>
            <p:spPr>
              <a:xfrm>
                <a:off x="4291269" y="2764098"/>
                <a:ext cx="481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E3F35A-1240-0F4A-BE7E-10F45DCA1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69" y="2764098"/>
                <a:ext cx="4812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C2D09-1E6A-F544-A255-A1C41C76EF0C}"/>
              </a:ext>
            </a:extLst>
          </p:cNvPr>
          <p:cNvCxnSpPr/>
          <p:nvPr/>
        </p:nvCxnSpPr>
        <p:spPr bwMode="auto">
          <a:xfrm flipV="1">
            <a:off x="4518405" y="3719919"/>
            <a:ext cx="361741" cy="2669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C474ED-86EC-9E48-A89D-32EB5F4E154C}"/>
                  </a:ext>
                </a:extLst>
              </p:cNvPr>
              <p:cNvSpPr txBox="1"/>
              <p:nvPr/>
            </p:nvSpPr>
            <p:spPr>
              <a:xfrm>
                <a:off x="4805406" y="3278240"/>
                <a:ext cx="481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C474ED-86EC-9E48-A89D-32EB5F4E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06" y="3278240"/>
                <a:ext cx="4812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67765-412B-C44D-BF73-2D7C3DB248D2}"/>
                  </a:ext>
                </a:extLst>
              </p:cNvPr>
              <p:cNvSpPr txBox="1"/>
              <p:nvPr/>
            </p:nvSpPr>
            <p:spPr>
              <a:xfrm>
                <a:off x="6565743" y="3548390"/>
                <a:ext cx="481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67765-412B-C44D-BF73-2D7C3DB24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43" y="3548390"/>
                <a:ext cx="4812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C3100D0D-2D75-1E4C-891D-2DDA56A15BB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727" y="1592705"/>
            <a:ext cx="475128" cy="4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4311"/>
      </p:ext>
    </p:extLst>
  </p:cSld>
  <p:clrMapOvr>
    <a:masterClrMapping/>
  </p:clrMapOvr>
  <p:transition advTm="7778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close is ‘4’ to ‘2’?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A: compute Personalized P.R. of ‘4’, restarting from ‘2’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29FF76E-FE21-2F48-BFD6-CD725CD1F81F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771900"/>
            <a:ext cx="2571750" cy="1966913"/>
            <a:chOff x="432" y="2400"/>
            <a:chExt cx="1620" cy="12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70424A47-C868-1A4D-B765-32998566F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9B598D48-F193-5F43-97E3-B7855EC3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7">
                <a:extLst>
                  <a:ext uri="{FF2B5EF4-FFF2-40B4-BE49-F238E27FC236}">
                    <a16:creationId xmlns:a16="http://schemas.microsoft.com/office/drawing/2014/main" id="{88EE4935-6884-4045-B011-09C0AE97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EE945175-233F-5D40-B8E9-820698CA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672A0D63-C884-064D-B982-70F6FFB2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3AD97497-6137-C242-B6A7-93AE03C2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11">
                <a:extLst>
                  <a:ext uri="{FF2B5EF4-FFF2-40B4-BE49-F238E27FC236}">
                    <a16:creationId xmlns:a16="http://schemas.microsoft.com/office/drawing/2014/main" id="{9EFB363D-640A-9E48-9BE3-8D4EA9C68BD9}"/>
                  </a:ext>
                </a:extLst>
              </p:cNvPr>
              <p:cNvCxnSpPr>
                <a:cxnSpLocks noChangeShapeType="1"/>
                <a:stCxn id="29" idx="6"/>
                <a:endCxn id="28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2">
                <a:extLst>
                  <a:ext uri="{FF2B5EF4-FFF2-40B4-BE49-F238E27FC236}">
                    <a16:creationId xmlns:a16="http://schemas.microsoft.com/office/drawing/2014/main" id="{C6ED4193-A032-494A-BCFE-54EB08712B61}"/>
                  </a:ext>
                </a:extLst>
              </p:cNvPr>
              <p:cNvCxnSpPr>
                <a:cxnSpLocks noChangeShapeType="1"/>
                <a:stCxn id="30" idx="6"/>
                <a:endCxn id="28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3">
                <a:extLst>
                  <a:ext uri="{FF2B5EF4-FFF2-40B4-BE49-F238E27FC236}">
                    <a16:creationId xmlns:a16="http://schemas.microsoft.com/office/drawing/2014/main" id="{559FDF69-6E75-374B-8F77-DC3D8FA6A19E}"/>
                  </a:ext>
                </a:extLst>
              </p:cNvPr>
              <p:cNvCxnSpPr>
                <a:cxnSpLocks noChangeShapeType="1"/>
                <a:stCxn id="31" idx="6"/>
                <a:endCxn id="29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4">
                <a:extLst>
                  <a:ext uri="{FF2B5EF4-FFF2-40B4-BE49-F238E27FC236}">
                    <a16:creationId xmlns:a16="http://schemas.microsoft.com/office/drawing/2014/main" id="{757CE96A-6783-3947-924A-AA9F7471264A}"/>
                  </a:ext>
                </a:extLst>
              </p:cNvPr>
              <p:cNvCxnSpPr>
                <a:cxnSpLocks noChangeShapeType="1"/>
                <a:stCxn id="27" idx="7"/>
                <a:endCxn id="29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5">
                <a:extLst>
                  <a:ext uri="{FF2B5EF4-FFF2-40B4-BE49-F238E27FC236}">
                    <a16:creationId xmlns:a16="http://schemas.microsoft.com/office/drawing/2014/main" id="{7C19255B-7A89-434B-B66E-3BE934413FB2}"/>
                  </a:ext>
                </a:extLst>
              </p:cNvPr>
              <p:cNvCxnSpPr>
                <a:cxnSpLocks noChangeShapeType="1"/>
                <a:stCxn id="30" idx="2"/>
                <a:endCxn id="27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6">
                <a:extLst>
                  <a:ext uri="{FF2B5EF4-FFF2-40B4-BE49-F238E27FC236}">
                    <a16:creationId xmlns:a16="http://schemas.microsoft.com/office/drawing/2014/main" id="{F036E902-F916-094B-81DC-142A983F8721}"/>
                  </a:ext>
                </a:extLst>
              </p:cNvPr>
              <p:cNvCxnSpPr>
                <a:cxnSpLocks noChangeShapeType="1"/>
                <a:stCxn id="28" idx="0"/>
                <a:endCxn id="31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7">
                <a:extLst>
                  <a:ext uri="{FF2B5EF4-FFF2-40B4-BE49-F238E27FC236}">
                    <a16:creationId xmlns:a16="http://schemas.microsoft.com/office/drawing/2014/main" id="{AA9EC1B8-F328-EE4C-B8C4-7F67D56E1506}"/>
                  </a:ext>
                </a:extLst>
              </p:cNvPr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3EDFC3A-9002-E64A-8201-11E61E5B1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4E65F0A-F68F-B44E-B299-0705CD4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A74EED5-1C91-8640-A119-07DE0CE6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AF4B7C8B-FCD3-864D-88CF-757DBCB9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31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ABB1886-DD1F-6540-995B-09B4EFA8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44636FCC-93D1-DB41-BC21-5F7EE6EED2F7}"/>
              </a:ext>
            </a:extLst>
          </p:cNvPr>
          <p:cNvSpPr/>
          <p:nvPr/>
        </p:nvSpPr>
        <p:spPr bwMode="auto">
          <a:xfrm>
            <a:off x="3199863" y="4162425"/>
            <a:ext cx="1381662" cy="1695450"/>
          </a:xfrm>
          <a:custGeom>
            <a:avLst/>
            <a:gdLst>
              <a:gd name="connsiteX0" fmla="*/ 1248312 w 1381662"/>
              <a:gd name="connsiteY0" fmla="*/ 0 h 1695450"/>
              <a:gd name="connsiteX1" fmla="*/ 1257837 w 1381662"/>
              <a:gd name="connsiteY1" fmla="*/ 95250 h 1695450"/>
              <a:gd name="connsiteX2" fmla="*/ 1286412 w 1381662"/>
              <a:gd name="connsiteY2" fmla="*/ 542925 h 1695450"/>
              <a:gd name="connsiteX3" fmla="*/ 1295937 w 1381662"/>
              <a:gd name="connsiteY3" fmla="*/ 828675 h 1695450"/>
              <a:gd name="connsiteX4" fmla="*/ 1305462 w 1381662"/>
              <a:gd name="connsiteY4" fmla="*/ 876300 h 1695450"/>
              <a:gd name="connsiteX5" fmla="*/ 1314987 w 1381662"/>
              <a:gd name="connsiteY5" fmla="*/ 942975 h 1695450"/>
              <a:gd name="connsiteX6" fmla="*/ 1324512 w 1381662"/>
              <a:gd name="connsiteY6" fmla="*/ 990600 h 1695450"/>
              <a:gd name="connsiteX7" fmla="*/ 1334037 w 1381662"/>
              <a:gd name="connsiteY7" fmla="*/ 1066800 h 1695450"/>
              <a:gd name="connsiteX8" fmla="*/ 1343562 w 1381662"/>
              <a:gd name="connsiteY8" fmla="*/ 1133475 h 1695450"/>
              <a:gd name="connsiteX9" fmla="*/ 1362612 w 1381662"/>
              <a:gd name="connsiteY9" fmla="*/ 1219200 h 1695450"/>
              <a:gd name="connsiteX10" fmla="*/ 1381662 w 1381662"/>
              <a:gd name="connsiteY10" fmla="*/ 1362075 h 1695450"/>
              <a:gd name="connsiteX11" fmla="*/ 1372137 w 1381662"/>
              <a:gd name="connsiteY11" fmla="*/ 1581150 h 1695450"/>
              <a:gd name="connsiteX12" fmla="*/ 1353087 w 1381662"/>
              <a:gd name="connsiteY12" fmla="*/ 1638300 h 1695450"/>
              <a:gd name="connsiteX13" fmla="*/ 1276887 w 1381662"/>
              <a:gd name="connsiteY13" fmla="*/ 1685925 h 1695450"/>
              <a:gd name="connsiteX14" fmla="*/ 1248312 w 1381662"/>
              <a:gd name="connsiteY14" fmla="*/ 1695450 h 1695450"/>
              <a:gd name="connsiteX15" fmla="*/ 1162587 w 1381662"/>
              <a:gd name="connsiteY15" fmla="*/ 1676400 h 1695450"/>
              <a:gd name="connsiteX16" fmla="*/ 1134012 w 1381662"/>
              <a:gd name="connsiteY16" fmla="*/ 1657350 h 1695450"/>
              <a:gd name="connsiteX17" fmla="*/ 1086387 w 1381662"/>
              <a:gd name="connsiteY17" fmla="*/ 1647825 h 1695450"/>
              <a:gd name="connsiteX18" fmla="*/ 1029237 w 1381662"/>
              <a:gd name="connsiteY18" fmla="*/ 1628775 h 1695450"/>
              <a:gd name="connsiteX19" fmla="*/ 924462 w 1381662"/>
              <a:gd name="connsiteY19" fmla="*/ 1581150 h 1695450"/>
              <a:gd name="connsiteX20" fmla="*/ 895887 w 1381662"/>
              <a:gd name="connsiteY20" fmla="*/ 1562100 h 1695450"/>
              <a:gd name="connsiteX21" fmla="*/ 867312 w 1381662"/>
              <a:gd name="connsiteY21" fmla="*/ 1552575 h 1695450"/>
              <a:gd name="connsiteX22" fmla="*/ 838737 w 1381662"/>
              <a:gd name="connsiteY22" fmla="*/ 1533525 h 1695450"/>
              <a:gd name="connsiteX23" fmla="*/ 781587 w 1381662"/>
              <a:gd name="connsiteY23" fmla="*/ 1514475 h 1695450"/>
              <a:gd name="connsiteX24" fmla="*/ 753012 w 1381662"/>
              <a:gd name="connsiteY24" fmla="*/ 1495425 h 1695450"/>
              <a:gd name="connsiteX25" fmla="*/ 714912 w 1381662"/>
              <a:gd name="connsiteY25" fmla="*/ 1485900 h 1695450"/>
              <a:gd name="connsiteX26" fmla="*/ 676812 w 1381662"/>
              <a:gd name="connsiteY26" fmla="*/ 1466850 h 1695450"/>
              <a:gd name="connsiteX27" fmla="*/ 648237 w 1381662"/>
              <a:gd name="connsiteY27" fmla="*/ 1457325 h 1695450"/>
              <a:gd name="connsiteX28" fmla="*/ 619662 w 1381662"/>
              <a:gd name="connsiteY28" fmla="*/ 1438275 h 1695450"/>
              <a:gd name="connsiteX29" fmla="*/ 543462 w 1381662"/>
              <a:gd name="connsiteY29" fmla="*/ 1419225 h 1695450"/>
              <a:gd name="connsiteX30" fmla="*/ 514887 w 1381662"/>
              <a:gd name="connsiteY30" fmla="*/ 1409700 h 1695450"/>
              <a:gd name="connsiteX31" fmla="*/ 410112 w 1381662"/>
              <a:gd name="connsiteY31" fmla="*/ 1381125 h 1695450"/>
              <a:gd name="connsiteX32" fmla="*/ 372012 w 1381662"/>
              <a:gd name="connsiteY32" fmla="*/ 1362075 h 1695450"/>
              <a:gd name="connsiteX33" fmla="*/ 267237 w 1381662"/>
              <a:gd name="connsiteY33" fmla="*/ 1323975 h 1695450"/>
              <a:gd name="connsiteX34" fmla="*/ 238662 w 1381662"/>
              <a:gd name="connsiteY34" fmla="*/ 1314450 h 1695450"/>
              <a:gd name="connsiteX35" fmla="*/ 171987 w 1381662"/>
              <a:gd name="connsiteY35" fmla="*/ 1295400 h 1695450"/>
              <a:gd name="connsiteX36" fmla="*/ 143412 w 1381662"/>
              <a:gd name="connsiteY36" fmla="*/ 1276350 h 1695450"/>
              <a:gd name="connsiteX37" fmla="*/ 86262 w 1381662"/>
              <a:gd name="connsiteY37" fmla="*/ 1257300 h 1695450"/>
              <a:gd name="connsiteX38" fmla="*/ 57687 w 1381662"/>
              <a:gd name="connsiteY38" fmla="*/ 1247775 h 1695450"/>
              <a:gd name="connsiteX39" fmla="*/ 537 w 1381662"/>
              <a:gd name="connsiteY39" fmla="*/ 1219200 h 1695450"/>
              <a:gd name="connsiteX40" fmla="*/ 10062 w 1381662"/>
              <a:gd name="connsiteY40" fmla="*/ 121920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81662" h="1695450">
                <a:moveTo>
                  <a:pt x="1248312" y="0"/>
                </a:moveTo>
                <a:cubicBezTo>
                  <a:pt x="1251487" y="31750"/>
                  <a:pt x="1254948" y="63473"/>
                  <a:pt x="1257837" y="95250"/>
                </a:cubicBezTo>
                <a:cubicBezTo>
                  <a:pt x="1271374" y="244157"/>
                  <a:pt x="1280436" y="393534"/>
                  <a:pt x="1286412" y="542925"/>
                </a:cubicBezTo>
                <a:cubicBezTo>
                  <a:pt x="1290221" y="638152"/>
                  <a:pt x="1290500" y="733527"/>
                  <a:pt x="1295937" y="828675"/>
                </a:cubicBezTo>
                <a:cubicBezTo>
                  <a:pt x="1296861" y="844838"/>
                  <a:pt x="1302800" y="860331"/>
                  <a:pt x="1305462" y="876300"/>
                </a:cubicBezTo>
                <a:cubicBezTo>
                  <a:pt x="1309153" y="898445"/>
                  <a:pt x="1311296" y="920830"/>
                  <a:pt x="1314987" y="942975"/>
                </a:cubicBezTo>
                <a:cubicBezTo>
                  <a:pt x="1317649" y="958944"/>
                  <a:pt x="1322050" y="974599"/>
                  <a:pt x="1324512" y="990600"/>
                </a:cubicBezTo>
                <a:cubicBezTo>
                  <a:pt x="1328404" y="1015900"/>
                  <a:pt x="1330654" y="1041427"/>
                  <a:pt x="1334037" y="1066800"/>
                </a:cubicBezTo>
                <a:cubicBezTo>
                  <a:pt x="1337004" y="1089054"/>
                  <a:pt x="1340148" y="1111285"/>
                  <a:pt x="1343562" y="1133475"/>
                </a:cubicBezTo>
                <a:cubicBezTo>
                  <a:pt x="1374496" y="1334543"/>
                  <a:pt x="1336708" y="1102632"/>
                  <a:pt x="1362612" y="1219200"/>
                </a:cubicBezTo>
                <a:cubicBezTo>
                  <a:pt x="1372113" y="1261955"/>
                  <a:pt x="1377076" y="1320804"/>
                  <a:pt x="1381662" y="1362075"/>
                </a:cubicBezTo>
                <a:cubicBezTo>
                  <a:pt x="1378487" y="1435100"/>
                  <a:pt x="1379658" y="1508444"/>
                  <a:pt x="1372137" y="1581150"/>
                </a:cubicBezTo>
                <a:cubicBezTo>
                  <a:pt x="1370071" y="1601124"/>
                  <a:pt x="1364226" y="1621592"/>
                  <a:pt x="1353087" y="1638300"/>
                </a:cubicBezTo>
                <a:cubicBezTo>
                  <a:pt x="1322898" y="1683583"/>
                  <a:pt x="1344897" y="1663255"/>
                  <a:pt x="1276887" y="1685925"/>
                </a:cubicBezTo>
                <a:lnTo>
                  <a:pt x="1248312" y="1695450"/>
                </a:lnTo>
                <a:cubicBezTo>
                  <a:pt x="1239836" y="1693755"/>
                  <a:pt x="1174357" y="1681444"/>
                  <a:pt x="1162587" y="1676400"/>
                </a:cubicBezTo>
                <a:cubicBezTo>
                  <a:pt x="1152065" y="1671891"/>
                  <a:pt x="1144731" y="1661370"/>
                  <a:pt x="1134012" y="1657350"/>
                </a:cubicBezTo>
                <a:cubicBezTo>
                  <a:pt x="1118853" y="1651666"/>
                  <a:pt x="1102006" y="1652085"/>
                  <a:pt x="1086387" y="1647825"/>
                </a:cubicBezTo>
                <a:cubicBezTo>
                  <a:pt x="1067014" y="1642541"/>
                  <a:pt x="1047979" y="1635983"/>
                  <a:pt x="1029237" y="1628775"/>
                </a:cubicBezTo>
                <a:cubicBezTo>
                  <a:pt x="1007160" y="1620284"/>
                  <a:pt x="950337" y="1595936"/>
                  <a:pt x="924462" y="1581150"/>
                </a:cubicBezTo>
                <a:cubicBezTo>
                  <a:pt x="914523" y="1575470"/>
                  <a:pt x="906126" y="1567220"/>
                  <a:pt x="895887" y="1562100"/>
                </a:cubicBezTo>
                <a:cubicBezTo>
                  <a:pt x="886907" y="1557610"/>
                  <a:pt x="876292" y="1557065"/>
                  <a:pt x="867312" y="1552575"/>
                </a:cubicBezTo>
                <a:cubicBezTo>
                  <a:pt x="857073" y="1547455"/>
                  <a:pt x="849198" y="1538174"/>
                  <a:pt x="838737" y="1533525"/>
                </a:cubicBezTo>
                <a:cubicBezTo>
                  <a:pt x="820387" y="1525370"/>
                  <a:pt x="798295" y="1525614"/>
                  <a:pt x="781587" y="1514475"/>
                </a:cubicBezTo>
                <a:cubicBezTo>
                  <a:pt x="772062" y="1508125"/>
                  <a:pt x="763534" y="1499934"/>
                  <a:pt x="753012" y="1495425"/>
                </a:cubicBezTo>
                <a:cubicBezTo>
                  <a:pt x="740980" y="1490268"/>
                  <a:pt x="727169" y="1490497"/>
                  <a:pt x="714912" y="1485900"/>
                </a:cubicBezTo>
                <a:cubicBezTo>
                  <a:pt x="701617" y="1480914"/>
                  <a:pt x="689863" y="1472443"/>
                  <a:pt x="676812" y="1466850"/>
                </a:cubicBezTo>
                <a:cubicBezTo>
                  <a:pt x="667584" y="1462895"/>
                  <a:pt x="657217" y="1461815"/>
                  <a:pt x="648237" y="1457325"/>
                </a:cubicBezTo>
                <a:cubicBezTo>
                  <a:pt x="637998" y="1452205"/>
                  <a:pt x="630420" y="1442187"/>
                  <a:pt x="619662" y="1438275"/>
                </a:cubicBezTo>
                <a:cubicBezTo>
                  <a:pt x="595057" y="1429328"/>
                  <a:pt x="568300" y="1427504"/>
                  <a:pt x="543462" y="1419225"/>
                </a:cubicBezTo>
                <a:cubicBezTo>
                  <a:pt x="533937" y="1416050"/>
                  <a:pt x="524573" y="1412342"/>
                  <a:pt x="514887" y="1409700"/>
                </a:cubicBezTo>
                <a:cubicBezTo>
                  <a:pt x="501532" y="1406058"/>
                  <a:pt x="435690" y="1392087"/>
                  <a:pt x="410112" y="1381125"/>
                </a:cubicBezTo>
                <a:cubicBezTo>
                  <a:pt x="397061" y="1375532"/>
                  <a:pt x="384987" y="1367842"/>
                  <a:pt x="372012" y="1362075"/>
                </a:cubicBezTo>
                <a:cubicBezTo>
                  <a:pt x="332250" y="1344403"/>
                  <a:pt x="309476" y="1338055"/>
                  <a:pt x="267237" y="1323975"/>
                </a:cubicBezTo>
                <a:cubicBezTo>
                  <a:pt x="257712" y="1320800"/>
                  <a:pt x="248402" y="1316885"/>
                  <a:pt x="238662" y="1314450"/>
                </a:cubicBezTo>
                <a:cubicBezTo>
                  <a:pt x="226455" y="1311398"/>
                  <a:pt x="185652" y="1302232"/>
                  <a:pt x="171987" y="1295400"/>
                </a:cubicBezTo>
                <a:cubicBezTo>
                  <a:pt x="161748" y="1290280"/>
                  <a:pt x="153873" y="1280999"/>
                  <a:pt x="143412" y="1276350"/>
                </a:cubicBezTo>
                <a:cubicBezTo>
                  <a:pt x="125062" y="1268195"/>
                  <a:pt x="105312" y="1263650"/>
                  <a:pt x="86262" y="1257300"/>
                </a:cubicBezTo>
                <a:cubicBezTo>
                  <a:pt x="76737" y="1254125"/>
                  <a:pt x="66041" y="1253344"/>
                  <a:pt x="57687" y="1247775"/>
                </a:cubicBezTo>
                <a:cubicBezTo>
                  <a:pt x="-24205" y="1193180"/>
                  <a:pt x="79407" y="1258635"/>
                  <a:pt x="537" y="1219200"/>
                </a:cubicBezTo>
                <a:cubicBezTo>
                  <a:pt x="-2303" y="1217780"/>
                  <a:pt x="6887" y="1219200"/>
                  <a:pt x="10062" y="1219200"/>
                </a:cubicBezTo>
              </a:path>
            </a:pathLst>
          </a:cu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71D884-8BD5-7C41-889E-AD4D7EF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7907357" y="1431191"/>
            <a:ext cx="920750" cy="744417"/>
            <a:chOff x="7275688" y="930274"/>
            <a:chExt cx="1841500" cy="148883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EA26D1-B2B7-134F-85EF-6EA0000D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086766">
              <a:off x="7859888" y="346074"/>
              <a:ext cx="673100" cy="18415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1017EC-D54A-B74B-A711-C19E4EB8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02689" y="1847607"/>
              <a:ext cx="1587500" cy="5715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F131450-1283-3649-932F-58ED5929345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034" y="1329457"/>
            <a:ext cx="737686" cy="685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2DE382-6231-3645-985F-3617FB0396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154" y="3529328"/>
            <a:ext cx="367479" cy="3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3623"/>
      </p:ext>
    </p:extLst>
  </p:cSld>
  <p:clrMapOvr>
    <a:masterClrMapping/>
  </p:clrMapOvr>
  <p:transition advTm="7778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D04F48D9-0D15-5F44-B499-5E44ABE78F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WWW'2021  Tutorial</a:t>
            </a:r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74B3C787-ECCB-2A4F-9558-77796BF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S. Fakhraei and  C. Faloutsos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4E77DFE3-9C31-2542-A811-1D141F20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C8D018-D970-9B44-A251-113D2BE20CE3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6DE1AED8-F2A9-7146-A1D7-35084D8A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Extension: Personalized P.R.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65754C47-6A54-C240-BEDC-EF15D2388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close is ‘4’ to ‘2’?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A: compute Personalized P.R. of ‘4’, restarting from ‘2’ – Related to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‘escape’ probability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‘round trip’ probability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929FF76E-FE21-2F48-BFD6-CD725CD1F8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48926" y="4388486"/>
            <a:ext cx="1489611" cy="1363800"/>
            <a:chOff x="389" y="2239"/>
            <a:chExt cx="1705" cy="1561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70424A47-C868-1A4D-B765-32998566F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1584" cy="1104"/>
              <a:chOff x="720" y="2676"/>
              <a:chExt cx="847" cy="540"/>
            </a:xfrm>
          </p:grpSpPr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9B598D48-F193-5F43-97E3-B7855EC39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036"/>
                <a:ext cx="101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Oval 7">
                <a:extLst>
                  <a:ext uri="{FF2B5EF4-FFF2-40B4-BE49-F238E27FC236}">
                    <a16:creationId xmlns:a16="http://schemas.microsoft.com/office/drawing/2014/main" id="{88EE4935-6884-4045-B011-09C0AE97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EE945175-233F-5D40-B8E9-820698CA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76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672A0D63-C884-064D-B982-70F6FFB2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3108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3AD97497-6137-C242-B6A7-93AE03C29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12"/>
                <a:ext cx="102" cy="10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48794" tIns="74398" rIns="148794" bIns="74398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11">
                <a:extLst>
                  <a:ext uri="{FF2B5EF4-FFF2-40B4-BE49-F238E27FC236}">
                    <a16:creationId xmlns:a16="http://schemas.microsoft.com/office/drawing/2014/main" id="{9EFB363D-640A-9E48-9BE3-8D4EA9C68BD9}"/>
                  </a:ext>
                </a:extLst>
              </p:cNvPr>
              <p:cNvCxnSpPr>
                <a:cxnSpLocks noChangeShapeType="1"/>
                <a:stCxn id="29" idx="6"/>
                <a:endCxn id="28" idx="2"/>
              </p:cNvCxnSpPr>
              <p:nvPr/>
            </p:nvCxnSpPr>
            <p:spPr bwMode="auto">
              <a:xfrm>
                <a:off x="1266" y="2730"/>
                <a:ext cx="196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2">
                <a:extLst>
                  <a:ext uri="{FF2B5EF4-FFF2-40B4-BE49-F238E27FC236}">
                    <a16:creationId xmlns:a16="http://schemas.microsoft.com/office/drawing/2014/main" id="{C6ED4193-A032-494A-BCFE-54EB08712B61}"/>
                  </a:ext>
                </a:extLst>
              </p:cNvPr>
              <p:cNvCxnSpPr>
                <a:cxnSpLocks noChangeShapeType="1"/>
                <a:stCxn id="30" idx="6"/>
                <a:endCxn id="28" idx="3"/>
              </p:cNvCxnSpPr>
              <p:nvPr/>
            </p:nvCxnSpPr>
            <p:spPr bwMode="auto">
              <a:xfrm flipV="1">
                <a:off x="1300" y="2808"/>
                <a:ext cx="180" cy="35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3">
                <a:extLst>
                  <a:ext uri="{FF2B5EF4-FFF2-40B4-BE49-F238E27FC236}">
                    <a16:creationId xmlns:a16="http://schemas.microsoft.com/office/drawing/2014/main" id="{559FDF69-6E75-374B-8F77-DC3D8FA6A19E}"/>
                  </a:ext>
                </a:extLst>
              </p:cNvPr>
              <p:cNvCxnSpPr>
                <a:cxnSpLocks noChangeShapeType="1"/>
                <a:stCxn id="31" idx="6"/>
                <a:endCxn id="29" idx="2"/>
              </p:cNvCxnSpPr>
              <p:nvPr/>
            </p:nvCxnSpPr>
            <p:spPr bwMode="auto">
              <a:xfrm flipV="1">
                <a:off x="825" y="2730"/>
                <a:ext cx="332" cy="3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4">
                <a:extLst>
                  <a:ext uri="{FF2B5EF4-FFF2-40B4-BE49-F238E27FC236}">
                    <a16:creationId xmlns:a16="http://schemas.microsoft.com/office/drawing/2014/main" id="{757CE96A-6783-3947-924A-AA9F7471264A}"/>
                  </a:ext>
                </a:extLst>
              </p:cNvPr>
              <p:cNvCxnSpPr>
                <a:cxnSpLocks noChangeShapeType="1"/>
                <a:stCxn id="27" idx="7"/>
                <a:endCxn id="29" idx="3"/>
              </p:cNvCxnSpPr>
              <p:nvPr/>
            </p:nvCxnSpPr>
            <p:spPr bwMode="auto">
              <a:xfrm flipV="1">
                <a:off x="875" y="2772"/>
                <a:ext cx="300" cy="276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5">
                <a:extLst>
                  <a:ext uri="{FF2B5EF4-FFF2-40B4-BE49-F238E27FC236}">
                    <a16:creationId xmlns:a16="http://schemas.microsoft.com/office/drawing/2014/main" id="{7C19255B-7A89-434B-B66E-3BE934413FB2}"/>
                  </a:ext>
                </a:extLst>
              </p:cNvPr>
              <p:cNvCxnSpPr>
                <a:cxnSpLocks noChangeShapeType="1"/>
                <a:stCxn id="30" idx="2"/>
                <a:endCxn id="27" idx="6"/>
              </p:cNvCxnSpPr>
              <p:nvPr/>
            </p:nvCxnSpPr>
            <p:spPr bwMode="auto">
              <a:xfrm flipH="1" flipV="1">
                <a:off x="894" y="3090"/>
                <a:ext cx="295" cy="7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6">
                <a:extLst>
                  <a:ext uri="{FF2B5EF4-FFF2-40B4-BE49-F238E27FC236}">
                    <a16:creationId xmlns:a16="http://schemas.microsoft.com/office/drawing/2014/main" id="{F036E902-F916-094B-81DC-142A983F8721}"/>
                  </a:ext>
                </a:extLst>
              </p:cNvPr>
              <p:cNvCxnSpPr>
                <a:cxnSpLocks noChangeShapeType="1"/>
                <a:stCxn id="28" idx="0"/>
                <a:endCxn id="31" idx="1"/>
              </p:cNvCxnSpPr>
              <p:nvPr/>
            </p:nvCxnSpPr>
            <p:spPr bwMode="auto">
              <a:xfrm rot="16200000" flipH="1" flipV="1">
                <a:off x="1118" y="2324"/>
                <a:ext cx="16" cy="781"/>
              </a:xfrm>
              <a:prstGeom prst="curvedConnector3">
                <a:avLst>
                  <a:gd name="adj1" fmla="val -868750"/>
                </a:avLst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17">
                <a:extLst>
                  <a:ext uri="{FF2B5EF4-FFF2-40B4-BE49-F238E27FC236}">
                    <a16:creationId xmlns:a16="http://schemas.microsoft.com/office/drawing/2014/main" id="{AA9EC1B8-F328-EE4C-B8C4-7F67D56E1506}"/>
                  </a:ext>
                </a:extLst>
              </p:cNvPr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 flipH="1">
                <a:off x="1245" y="2773"/>
                <a:ext cx="2" cy="3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3EDFC3A-9002-E64A-8201-11E61E5B1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2335"/>
              <a:ext cx="31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endParaRPr kumimoji="0" lang="en-US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C4E65F0A-F68F-B44E-B299-0705CD4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2239"/>
              <a:ext cx="31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endParaRPr kumimoji="0" lang="en-US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A74EED5-1C91-8640-A119-07DE0CE6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2335"/>
              <a:ext cx="31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endParaRPr kumimoji="0" lang="en-US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AF4B7C8B-FCD3-864D-88CF-757DBCB9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988"/>
              <a:ext cx="31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endParaRPr kumimoji="0" lang="en-US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5ABB1886-DD1F-6540-995B-09B4EFA8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3151"/>
              <a:ext cx="312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4971" tIns="67486" rIns="134971" bIns="67486" anchor="ctr">
              <a:spAutoFit/>
            </a:bodyPr>
            <a:lstStyle/>
            <a:p>
              <a:pPr eaLnBrk="0" hangingPunct="0"/>
              <a:endParaRPr kumimoji="0" lang="en-US" altLang="en-US" sz="28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200029"/>
      </p:ext>
    </p:extLst>
  </p:cSld>
  <p:clrMapOvr>
    <a:masterClrMapping/>
  </p:clrMapOvr>
  <p:transition advTm="7778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4837-C954-DF4A-B696-EF133214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node 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FD1F-5560-8441-B6A9-FC82D53A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  <a:p>
            <a:r>
              <a:rPr lang="en-US" dirty="0"/>
              <a:t>Link prediction</a:t>
            </a:r>
          </a:p>
          <a:p>
            <a:r>
              <a:rPr lang="en-US" dirty="0"/>
              <a:t>‘Center Piece Subgraphs’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5967-8E9D-7447-BC2A-FB7CA3C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CE22-C434-8741-8FA4-0942151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D5DB-3071-9844-A2FD-D9434DD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EA8CAA84-88D2-5843-883B-E42872EC559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752600"/>
            <a:ext cx="1219200" cy="914400"/>
            <a:chOff x="720" y="2676"/>
            <a:chExt cx="847" cy="540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6167D6D-F926-A142-98E9-A2B2ADF2D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036"/>
              <a:ext cx="101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5337358-C6A0-354D-B0AD-DD632D7F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529B17A4-6DA9-9740-91C1-899DF72CC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76"/>
              <a:ext cx="102" cy="108"/>
            </a:xfrm>
            <a:prstGeom prst="ellipse">
              <a:avLst/>
            </a:prstGeom>
            <a:solidFill>
              <a:schemeClr val="tx2"/>
            </a:solidFill>
            <a:ln w="15875">
              <a:noFill/>
              <a:round/>
              <a:headEnd type="none" w="sm" len="sm"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7737036A-18C2-1145-A26C-F80B62E7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08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AD4DD7B-DF19-8A4F-9A86-387DA2DA1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12"/>
              <a:ext cx="102" cy="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22A782A1-4C80-1648-A10E-65A864D68DC3}"/>
                </a:ext>
              </a:extLst>
            </p:cNvPr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1266" y="2730"/>
              <a:ext cx="196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DA41014E-BDB3-E141-832C-6F1F9F72EB0B}"/>
                </a:ext>
              </a:extLst>
            </p:cNvPr>
            <p:cNvCxnSpPr>
              <a:cxnSpLocks noChangeShapeType="1"/>
              <a:stCxn id="11" idx="6"/>
              <a:endCxn id="9" idx="3"/>
            </p:cNvCxnSpPr>
            <p:nvPr/>
          </p:nvCxnSpPr>
          <p:spPr bwMode="auto">
            <a:xfrm flipV="1">
              <a:off x="1300" y="2808"/>
              <a:ext cx="180" cy="35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AE7EE7AE-8686-FF41-807D-09CA8589D961}"/>
                </a:ext>
              </a:extLst>
            </p:cNvPr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 flipV="1">
              <a:off x="825" y="2730"/>
              <a:ext cx="332" cy="3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EC9C3A82-33DA-A041-B0B0-D0D96CA18861}"/>
                </a:ext>
              </a:extLst>
            </p:cNvPr>
            <p:cNvCxnSpPr>
              <a:cxnSpLocks noChangeShapeType="1"/>
              <a:stCxn id="8" idx="7"/>
              <a:endCxn id="10" idx="3"/>
            </p:cNvCxnSpPr>
            <p:nvPr/>
          </p:nvCxnSpPr>
          <p:spPr bwMode="auto">
            <a:xfrm flipV="1">
              <a:off x="875" y="2772"/>
              <a:ext cx="300" cy="27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E20405DC-9A0C-3342-8ACA-F2F8A8745839}"/>
                </a:ext>
              </a:extLst>
            </p:cNvPr>
            <p:cNvCxnSpPr>
              <a:cxnSpLocks noChangeShapeType="1"/>
              <a:stCxn id="11" idx="2"/>
              <a:endCxn id="8" idx="6"/>
            </p:cNvCxnSpPr>
            <p:nvPr/>
          </p:nvCxnSpPr>
          <p:spPr bwMode="auto">
            <a:xfrm flipH="1" flipV="1">
              <a:off x="894" y="3090"/>
              <a:ext cx="295" cy="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B2A452D1-CDB1-214D-89A8-9C52B3B8443D}"/>
                </a:ext>
              </a:extLst>
            </p:cNvPr>
            <p:cNvCxnSpPr>
              <a:cxnSpLocks noChangeShapeType="1"/>
              <a:stCxn id="9" idx="0"/>
              <a:endCxn id="12" idx="1"/>
            </p:cNvCxnSpPr>
            <p:nvPr/>
          </p:nvCxnSpPr>
          <p:spPr bwMode="auto">
            <a:xfrm rot="-5400000" flipH="1" flipV="1">
              <a:off x="1118" y="2324"/>
              <a:ext cx="16" cy="781"/>
            </a:xfrm>
            <a:prstGeom prst="curvedConnector3">
              <a:avLst>
                <a:gd name="adj1" fmla="val -868750"/>
              </a:avLst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9D9EED39-F85E-6D4E-B088-D11E164717DA}"/>
                </a:ext>
              </a:extLst>
            </p:cNvPr>
            <p:cNvCxnSpPr>
              <a:cxnSpLocks noChangeShapeType="1"/>
              <a:stCxn id="10" idx="5"/>
              <a:endCxn id="11" idx="0"/>
            </p:cNvCxnSpPr>
            <p:nvPr/>
          </p:nvCxnSpPr>
          <p:spPr bwMode="auto">
            <a:xfrm flipH="1">
              <a:off x="1245" y="2773"/>
              <a:ext cx="2" cy="3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CC9AA8-CAAA-C44F-A3CE-659B42D535D1}"/>
              </a:ext>
            </a:extLst>
          </p:cNvPr>
          <p:cNvGrpSpPr>
            <a:grpSpLocks noChangeAspect="1"/>
          </p:cNvGrpSpPr>
          <p:nvPr/>
        </p:nvGrpSpPr>
        <p:grpSpPr>
          <a:xfrm>
            <a:off x="2379677" y="3944953"/>
            <a:ext cx="3918929" cy="1256806"/>
            <a:chOff x="1096963" y="3741738"/>
            <a:chExt cx="6922210" cy="221996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F419AF-7AE3-F14F-B6AF-5BF082A72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6963" y="3741738"/>
              <a:ext cx="2540000" cy="22199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23C07CF-74D4-1F47-855D-3D3850E85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79453" y="3741738"/>
              <a:ext cx="2839720" cy="2168653"/>
            </a:xfrm>
            <a:prstGeom prst="rect">
              <a:avLst/>
            </a:prstGeom>
          </p:spPr>
        </p:pic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54C2917-4899-5A4D-8E94-6412C0338549}"/>
                </a:ext>
              </a:extLst>
            </p:cNvPr>
            <p:cNvSpPr/>
            <p:nvPr/>
          </p:nvSpPr>
          <p:spPr bwMode="auto">
            <a:xfrm>
              <a:off x="4084358" y="4762818"/>
              <a:ext cx="647700" cy="177800"/>
            </a:xfrm>
            <a:prstGeom prst="rightArrow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69F6F7-6198-FC43-83BC-F24768D80912}"/>
              </a:ext>
            </a:extLst>
          </p:cNvPr>
          <p:cNvSpPr txBox="1"/>
          <p:nvPr/>
        </p:nvSpPr>
        <p:spPr>
          <a:xfrm>
            <a:off x="0" y="5550879"/>
            <a:ext cx="9144000" cy="129266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bg1"/>
                </a:solidFill>
                <a:hlinkClick r:id="rId4"/>
              </a:rPr>
              <a:t>Fast Algorithms for Querying and Mining Large Graphs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Hanghang</a:t>
            </a:r>
            <a:r>
              <a:rPr lang="en-US" dirty="0">
                <a:solidFill>
                  <a:schemeClr val="bg1"/>
                </a:solidFill>
              </a:rPr>
              <a:t> Tong, PhD dissertation, CMU, 2009. TR: CMU-ML-09-112.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56CAF7-2354-C447-965B-EFDC9CBEB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166" y="4140200"/>
            <a:ext cx="1347179" cy="13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067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66378" y="3330905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7" name="Graphic 16" descr="Thumbs up sign">
            <a:extLst>
              <a:ext uri="{FF2B5EF4-FFF2-40B4-BE49-F238E27FC236}">
                <a16:creationId xmlns:a16="http://schemas.microsoft.com/office/drawing/2014/main" id="{D757770B-3B3B-F54B-98F5-0A7733D61D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613" y="3280411"/>
            <a:ext cx="336090" cy="336090"/>
          </a:xfrm>
          <a:prstGeom prst="rect">
            <a:avLst/>
          </a:prstGeom>
        </p:spPr>
      </p:pic>
      <p:pic>
        <p:nvPicPr>
          <p:cNvPr id="19" name="Graphic 18" descr="Hummingbird">
            <a:extLst>
              <a:ext uri="{FF2B5EF4-FFF2-40B4-BE49-F238E27FC236}">
                <a16:creationId xmlns:a16="http://schemas.microsoft.com/office/drawing/2014/main" id="{86980A92-947E-1545-AAF3-C5C66B9E6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77113" y="2944321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4BA9EF-49D9-FC4B-9057-490C8427847C}"/>
              </a:ext>
            </a:extLst>
          </p:cNvPr>
          <p:cNvSpPr/>
          <p:nvPr/>
        </p:nvSpPr>
        <p:spPr bwMode="auto">
          <a:xfrm>
            <a:off x="3254057" y="1351519"/>
            <a:ext cx="447867" cy="736965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Thumbs up sign">
            <a:extLst>
              <a:ext uri="{FF2B5EF4-FFF2-40B4-BE49-F238E27FC236}">
                <a16:creationId xmlns:a16="http://schemas.microsoft.com/office/drawing/2014/main" id="{D757770B-3B3B-F54B-98F5-0A7733D61D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613" y="3280411"/>
            <a:ext cx="336090" cy="336090"/>
          </a:xfrm>
          <a:prstGeom prst="rect">
            <a:avLst/>
          </a:prstGeom>
        </p:spPr>
      </p:pic>
      <p:pic>
        <p:nvPicPr>
          <p:cNvPr id="20" name="Graphic 19" descr="Hummingbird">
            <a:extLst>
              <a:ext uri="{FF2B5EF4-FFF2-40B4-BE49-F238E27FC236}">
                <a16:creationId xmlns:a16="http://schemas.microsoft.com/office/drawing/2014/main" id="{34E12C3A-8A00-5D46-BAA4-037A142D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C7E7-B0DB-9947-ABD9-FB0A8EC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Biology/medicine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A533-3A01-9942-95E3-1AF95539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Protein-protein interaction networks</a:t>
            </a:r>
          </a:p>
          <a:p>
            <a:r>
              <a:rPr lang="en-US" dirty="0"/>
              <a:t>Drugs and side-effects</a:t>
            </a:r>
          </a:p>
          <a:p>
            <a:r>
              <a:rPr lang="en-US" dirty="0"/>
              <a:t>Symptoms and disease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3C4B-87F5-104E-8680-1A3E529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57C6-823B-194B-BAFA-AB305F42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9717-0914-F74B-BB85-EB25A59D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Graphic 7" descr="DNA">
            <a:extLst>
              <a:ext uri="{FF2B5EF4-FFF2-40B4-BE49-F238E27FC236}">
                <a16:creationId xmlns:a16="http://schemas.microsoft.com/office/drawing/2014/main" id="{8AE2FFB3-EDBB-F342-96B3-18445AAB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277" y="1161219"/>
            <a:ext cx="1083365" cy="1083365"/>
          </a:xfrm>
          <a:prstGeom prst="rect">
            <a:avLst/>
          </a:prstGeom>
        </p:spPr>
      </p:pic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1B0B409C-038D-6D48-BBCC-3DA8CF74A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759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0603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2C3095-A401-1C43-B2C3-B31DC9065593}"/>
              </a:ext>
            </a:extLst>
          </p:cNvPr>
          <p:cNvSpPr/>
          <p:nvPr/>
        </p:nvSpPr>
        <p:spPr bwMode="auto">
          <a:xfrm>
            <a:off x="567233" y="4607530"/>
            <a:ext cx="5985967" cy="457199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FF1EF1-7A14-1E49-841E-1F4EE5915A09}"/>
              </a:ext>
            </a:extLst>
          </p:cNvPr>
          <p:cNvSpPr/>
          <p:nvPr/>
        </p:nvSpPr>
        <p:spPr bwMode="auto">
          <a:xfrm>
            <a:off x="567234" y="4111282"/>
            <a:ext cx="5985966" cy="457199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PageRank and Personalized PR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HITS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SVD (Singular Value Decomposition)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4" descr="0iterations">
            <a:extLst>
              <a:ext uri="{FF2B5EF4-FFF2-40B4-BE49-F238E27FC236}">
                <a16:creationId xmlns:a16="http://schemas.microsoft.com/office/drawing/2014/main" id="{4FD9AD1A-FDB7-E143-BDFD-8920218D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8449" y="3513561"/>
            <a:ext cx="840014" cy="9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945338-E2FD-2245-A9BA-91C00040C66B}"/>
              </a:ext>
            </a:extLst>
          </p:cNvPr>
          <p:cNvGrpSpPr/>
          <p:nvPr/>
        </p:nvGrpSpPr>
        <p:grpSpPr>
          <a:xfrm>
            <a:off x="7734200" y="3518460"/>
            <a:ext cx="496887" cy="657039"/>
            <a:chOff x="7510462" y="2908860"/>
            <a:chExt cx="496887" cy="65703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3788A3-4222-CF43-A087-F47E9023C67D}"/>
                </a:ext>
              </a:extLst>
            </p:cNvPr>
            <p:cNvSpPr/>
            <p:nvPr/>
          </p:nvSpPr>
          <p:spPr bwMode="auto">
            <a:xfrm>
              <a:off x="7718401" y="2908860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4A6B8D-2BBB-7D47-935C-A7CBA64E5056}"/>
                </a:ext>
              </a:extLst>
            </p:cNvPr>
            <p:cNvSpPr/>
            <p:nvPr/>
          </p:nvSpPr>
          <p:spPr bwMode="auto">
            <a:xfrm>
              <a:off x="7510462" y="315806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18534-1C26-8545-9AD4-4B1739483668}"/>
                </a:ext>
              </a:extLst>
            </p:cNvPr>
            <p:cNvSpPr/>
            <p:nvPr/>
          </p:nvSpPr>
          <p:spPr bwMode="auto">
            <a:xfrm>
              <a:off x="7931149" y="31580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72201F-8925-974B-B1F2-BE6BFA19FFF2}"/>
                </a:ext>
              </a:extLst>
            </p:cNvPr>
            <p:cNvSpPr/>
            <p:nvPr/>
          </p:nvSpPr>
          <p:spPr bwMode="auto">
            <a:xfrm>
              <a:off x="7510462" y="3501682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F15CDF-EC05-1049-99D1-4B0D6BBB05D2}"/>
                </a:ext>
              </a:extLst>
            </p:cNvPr>
            <p:cNvSpPr/>
            <p:nvPr/>
          </p:nvSpPr>
          <p:spPr bwMode="auto">
            <a:xfrm>
              <a:off x="7931149" y="3501682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0552A9-7CE0-234D-9B8F-8D996E8CB224}"/>
                </a:ext>
              </a:extLst>
            </p:cNvPr>
            <p:cNvCxnSpPr>
              <a:stCxn id="11" idx="7"/>
              <a:endCxn id="13" idx="3"/>
            </p:cNvCxnSpPr>
            <p:nvPr/>
          </p:nvCxnSpPr>
          <p:spPr bwMode="auto">
            <a:xfrm>
              <a:off x="7783442" y="2918264"/>
              <a:ext cx="158866" cy="29461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0D223F-AD1B-064F-B8CA-4CC38360EF25}"/>
                </a:ext>
              </a:extLst>
            </p:cNvPr>
            <p:cNvCxnSpPr>
              <a:stCxn id="11" idx="5"/>
              <a:endCxn id="15" idx="1"/>
            </p:cNvCxnSpPr>
            <p:nvPr/>
          </p:nvCxnSpPr>
          <p:spPr bwMode="auto">
            <a:xfrm>
              <a:off x="7783442" y="2963673"/>
              <a:ext cx="158866" cy="5474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A3F361-AE44-AD41-A540-D64E2380E7CD}"/>
                </a:ext>
              </a:extLst>
            </p:cNvPr>
            <p:cNvCxnSpPr>
              <a:stCxn id="11" idx="3"/>
              <a:endCxn id="14" idx="7"/>
            </p:cNvCxnSpPr>
            <p:nvPr/>
          </p:nvCxnSpPr>
          <p:spPr bwMode="auto">
            <a:xfrm flipH="1">
              <a:off x="7575503" y="2963673"/>
              <a:ext cx="154057" cy="5474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A0CC66-9EF0-9A4F-A97A-E189A5497754}"/>
                </a:ext>
              </a:extLst>
            </p:cNvPr>
            <p:cNvCxnSpPr>
              <a:stCxn id="11" idx="1"/>
              <a:endCxn id="12" idx="5"/>
            </p:cNvCxnSpPr>
            <p:nvPr/>
          </p:nvCxnSpPr>
          <p:spPr bwMode="auto">
            <a:xfrm flipH="1">
              <a:off x="7575503" y="2918264"/>
              <a:ext cx="154057" cy="29461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382F60-0F2E-5442-9286-9D13446BCEF4}"/>
              </a:ext>
            </a:extLst>
          </p:cNvPr>
          <p:cNvSpPr txBox="1"/>
          <p:nvPr/>
        </p:nvSpPr>
        <p:spPr>
          <a:xfrm>
            <a:off x="6949994" y="3035421"/>
            <a:ext cx="370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C26321-3E43-8145-92DA-72680A231FF8}"/>
              </a:ext>
            </a:extLst>
          </p:cNvPr>
          <p:cNvSpPr/>
          <p:nvPr/>
        </p:nvSpPr>
        <p:spPr bwMode="auto">
          <a:xfrm>
            <a:off x="7876269" y="3421626"/>
            <a:ext cx="210344" cy="253545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Hummingbird">
            <a:extLst>
              <a:ext uri="{FF2B5EF4-FFF2-40B4-BE49-F238E27FC236}">
                <a16:creationId xmlns:a16="http://schemas.microsoft.com/office/drawing/2014/main" id="{9A8A2DD6-C79C-8744-8F59-D9AF4B4AA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57C4C4-9739-264E-B7B2-2CBC4338EF8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5291" y="3599745"/>
            <a:ext cx="1005056" cy="7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2CBB9F-22C6-0445-9E15-7BA8863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2AD1D1-2DB2-E348-8BDF-A8281D6F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9B4092-9067-ED42-8D93-26344E5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95EA-97C5-C843-85A0-9B8E5F18A6CC}" type="slidenum">
              <a:rPr lang="en-US" altLang="en-US" smtClean="0"/>
              <a:pPr/>
              <a:t>61</a:t>
            </a:fld>
            <a:endParaRPr lang="en-US" altLang="en-US" dirty="0"/>
          </a:p>
        </p:txBody>
      </p:sp>
      <p:sp>
        <p:nvSpPr>
          <p:cNvPr id="1507330" name="Rectangle 2">
            <a:extLst>
              <a:ext uri="{FF2B5EF4-FFF2-40B4-BE49-F238E27FC236}">
                <a16:creationId xmlns:a16="http://schemas.microsoft.com/office/drawing/2014/main" id="{CC9283CD-4287-3644-8203-D8597F1C5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 (HITS)</a:t>
            </a:r>
          </a:p>
        </p:txBody>
      </p:sp>
      <p:sp>
        <p:nvSpPr>
          <p:cNvPr id="1507332" name="Text Box 4">
            <a:extLst>
              <a:ext uri="{FF2B5EF4-FFF2-40B4-BE49-F238E27FC236}">
                <a16:creationId xmlns:a16="http://schemas.microsoft.com/office/drawing/2014/main" id="{C172B931-C6B6-6546-99C3-ABE56A43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69620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sz="3200" dirty="0">
                <a:latin typeface="Times New Roman" panose="02020603050405020304" pitchFamily="18" charset="0"/>
              </a:rPr>
              <a:t>Kleinberg, Jon (1998). </a:t>
            </a:r>
            <a:r>
              <a:rPr kumimoji="0" lang="en-US" altLang="en-US" sz="3200" i="1" dirty="0">
                <a:latin typeface="Times New Roman" panose="02020603050405020304" pitchFamily="18" charset="0"/>
              </a:rPr>
              <a:t>Authoritative sources in a hyperlinked environment</a:t>
            </a:r>
            <a:r>
              <a:rPr kumimoji="0" lang="en-US" altLang="en-US" sz="3200" dirty="0">
                <a:latin typeface="Times New Roman" panose="02020603050405020304" pitchFamily="18" charset="0"/>
              </a:rPr>
              <a:t>. Proc. 9th ACM-SIAM Symposium on Discrete Algorithms.</a:t>
            </a:r>
          </a:p>
          <a:p>
            <a:pPr algn="l" eaLnBrk="0" hangingPunct="0"/>
            <a:endParaRPr kumimoji="0"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0343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BCDA972-4BD6-6C4A-B86D-AD0DC4A4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5332131-CF75-D549-9150-F63478CE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3D796C8-B9C1-094E-B83D-7E61FEBB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3989-0F0D-A141-B7A4-1B6FB414FD77}" type="slidenum">
              <a:rPr lang="en-US" altLang="en-US" smtClean="0"/>
              <a:pPr/>
              <a:t>62</a:t>
            </a:fld>
            <a:endParaRPr lang="en-US" altLang="en-US" dirty="0"/>
          </a:p>
        </p:txBody>
      </p:sp>
      <p:sp>
        <p:nvSpPr>
          <p:cNvPr id="1581058" name="Rectangle 2">
            <a:extLst>
              <a:ext uri="{FF2B5EF4-FFF2-40B4-BE49-F238E27FC236}">
                <a16:creationId xmlns:a16="http://schemas.microsoft.com/office/drawing/2014/main" id="{68379C52-57A2-AF42-91F6-CE6E5E07B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problem </a:t>
            </a:r>
            <a:r>
              <a:rPr lang="en-US" altLang="en-US" sz="3600" dirty="0" err="1"/>
              <a:t>dfn</a:t>
            </a:r>
            <a:endParaRPr lang="en-US" altLang="en-US" sz="3600" dirty="0"/>
          </a:p>
        </p:txBody>
      </p:sp>
      <p:sp>
        <p:nvSpPr>
          <p:cNvPr id="1581059" name="Rectangle 3">
            <a:extLst>
              <a:ext uri="{FF2B5EF4-FFF2-40B4-BE49-F238E27FC236}">
                <a16:creationId xmlns:a16="http://schemas.microsoft.com/office/drawing/2014/main" id="{AA38ADD0-0FF8-F541-8987-E408DACAA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graph (</a:t>
            </a:r>
            <a:r>
              <a:rPr lang="en-US" altLang="en-US" dirty="0" err="1"/>
              <a:t>eg.</a:t>
            </a:r>
            <a:r>
              <a:rPr lang="en-US" altLang="en-US" dirty="0"/>
              <a:t>, web pages containing the desirable query word)</a:t>
            </a:r>
          </a:p>
          <a:p>
            <a:r>
              <a:rPr lang="en-US" altLang="en-US" dirty="0"/>
              <a:t>Q1: Which node is the most important?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1BA81-2982-C84B-87BF-00481590EB16}"/>
              </a:ext>
            </a:extLst>
          </p:cNvPr>
          <p:cNvGrpSpPr/>
          <p:nvPr/>
        </p:nvGrpSpPr>
        <p:grpSpPr>
          <a:xfrm>
            <a:off x="2667000" y="4876800"/>
            <a:ext cx="2590800" cy="1219200"/>
            <a:chOff x="2667000" y="4876800"/>
            <a:chExt cx="2590800" cy="1219200"/>
          </a:xfrm>
        </p:grpSpPr>
        <p:sp>
          <p:nvSpPr>
            <p:cNvPr id="1581060" name="Oval 4">
              <a:extLst>
                <a:ext uri="{FF2B5EF4-FFF2-40B4-BE49-F238E27FC236}">
                  <a16:creationId xmlns:a16="http://schemas.microsoft.com/office/drawing/2014/main" id="{A14A5242-DB46-C247-9F5D-0E272DC6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7150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61" name="Oval 5">
              <a:extLst>
                <a:ext uri="{FF2B5EF4-FFF2-40B4-BE49-F238E27FC236}">
                  <a16:creationId xmlns:a16="http://schemas.microsoft.com/office/drawing/2014/main" id="{9DC85C74-5DD6-3F40-BF33-3CC531C9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62" name="Oval 6">
              <a:extLst>
                <a:ext uri="{FF2B5EF4-FFF2-40B4-BE49-F238E27FC236}">
                  <a16:creationId xmlns:a16="http://schemas.microsoft.com/office/drawing/2014/main" id="{39B3FC69-FEAF-EB44-A1C8-B94C5D03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9530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63" name="Oval 7">
              <a:extLst>
                <a:ext uri="{FF2B5EF4-FFF2-40B4-BE49-F238E27FC236}">
                  <a16:creationId xmlns:a16="http://schemas.microsoft.com/office/drawing/2014/main" id="{56C82FC9-A585-F347-A046-A2A2C60E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8674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64" name="Oval 8">
              <a:extLst>
                <a:ext uri="{FF2B5EF4-FFF2-40B4-BE49-F238E27FC236}">
                  <a16:creationId xmlns:a16="http://schemas.microsoft.com/office/drawing/2014/main" id="{D50FC09E-1A72-B64B-BF85-9118955AA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8768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65" name="Oval 9">
              <a:extLst>
                <a:ext uri="{FF2B5EF4-FFF2-40B4-BE49-F238E27FC236}">
                  <a16:creationId xmlns:a16="http://schemas.microsoft.com/office/drawing/2014/main" id="{E39A642E-765B-9846-82AE-1072EA8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8674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66" name="Oval 10">
              <a:extLst>
                <a:ext uri="{FF2B5EF4-FFF2-40B4-BE49-F238E27FC236}">
                  <a16:creationId xmlns:a16="http://schemas.microsoft.com/office/drawing/2014/main" id="{8AE41418-DF99-564E-9528-B8C217DF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0292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81067" name="AutoShape 11">
              <a:extLst>
                <a:ext uri="{FF2B5EF4-FFF2-40B4-BE49-F238E27FC236}">
                  <a16:creationId xmlns:a16="http://schemas.microsoft.com/office/drawing/2014/main" id="{FFC9C443-E33E-244F-B170-06B8D3DC8E8A}"/>
                </a:ext>
              </a:extLst>
            </p:cNvPr>
            <p:cNvCxnSpPr>
              <a:cxnSpLocks noChangeShapeType="1"/>
              <a:stCxn id="1581062" idx="6"/>
              <a:endCxn id="1581061" idx="2"/>
            </p:cNvCxnSpPr>
            <p:nvPr/>
          </p:nvCxnSpPr>
          <p:spPr bwMode="auto">
            <a:xfrm>
              <a:off x="3894138" y="5067300"/>
              <a:ext cx="441325" cy="76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1068" name="AutoShape 12">
              <a:extLst>
                <a:ext uri="{FF2B5EF4-FFF2-40B4-BE49-F238E27FC236}">
                  <a16:creationId xmlns:a16="http://schemas.microsoft.com/office/drawing/2014/main" id="{D8528935-B00D-8146-A7A5-EDF1F3105613}"/>
                </a:ext>
              </a:extLst>
            </p:cNvPr>
            <p:cNvCxnSpPr>
              <a:cxnSpLocks noChangeShapeType="1"/>
              <a:stCxn id="1581065" idx="6"/>
              <a:endCxn id="1581061" idx="3"/>
            </p:cNvCxnSpPr>
            <p:nvPr/>
          </p:nvCxnSpPr>
          <p:spPr bwMode="auto">
            <a:xfrm flipV="1">
              <a:off x="3970338" y="5232400"/>
              <a:ext cx="406400" cy="7493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1069" name="AutoShape 13">
              <a:extLst>
                <a:ext uri="{FF2B5EF4-FFF2-40B4-BE49-F238E27FC236}">
                  <a16:creationId xmlns:a16="http://schemas.microsoft.com/office/drawing/2014/main" id="{6464C112-A28D-C641-8A5B-9F3FC683CB80}"/>
                </a:ext>
              </a:extLst>
            </p:cNvPr>
            <p:cNvCxnSpPr>
              <a:cxnSpLocks noChangeShapeType="1"/>
              <a:stCxn id="1581065" idx="6"/>
              <a:endCxn id="1581063" idx="2"/>
            </p:cNvCxnSpPr>
            <p:nvPr/>
          </p:nvCxnSpPr>
          <p:spPr bwMode="auto">
            <a:xfrm>
              <a:off x="3970338" y="5981700"/>
              <a:ext cx="74612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1070" name="AutoShape 14">
              <a:extLst>
                <a:ext uri="{FF2B5EF4-FFF2-40B4-BE49-F238E27FC236}">
                  <a16:creationId xmlns:a16="http://schemas.microsoft.com/office/drawing/2014/main" id="{282D6E39-2F84-5B40-80A3-BDEF969BFB6C}"/>
                </a:ext>
              </a:extLst>
            </p:cNvPr>
            <p:cNvCxnSpPr>
              <a:cxnSpLocks noChangeShapeType="1"/>
              <a:stCxn id="1581061" idx="6"/>
              <a:endCxn id="1581064" idx="2"/>
            </p:cNvCxnSpPr>
            <p:nvPr/>
          </p:nvCxnSpPr>
          <p:spPr bwMode="auto">
            <a:xfrm flipV="1">
              <a:off x="4579938" y="4991100"/>
              <a:ext cx="441325" cy="152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1071" name="AutoShape 15">
              <a:extLst>
                <a:ext uri="{FF2B5EF4-FFF2-40B4-BE49-F238E27FC236}">
                  <a16:creationId xmlns:a16="http://schemas.microsoft.com/office/drawing/2014/main" id="{CA6141ED-D8EC-C349-A49F-26D089274058}"/>
                </a:ext>
              </a:extLst>
            </p:cNvPr>
            <p:cNvCxnSpPr>
              <a:cxnSpLocks noChangeShapeType="1"/>
              <a:stCxn id="1581066" idx="6"/>
              <a:endCxn id="1581062" idx="2"/>
            </p:cNvCxnSpPr>
            <p:nvPr/>
          </p:nvCxnSpPr>
          <p:spPr bwMode="auto">
            <a:xfrm flipV="1">
              <a:off x="2903538" y="5067300"/>
              <a:ext cx="746125" cy="76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1072" name="AutoShape 16">
              <a:extLst>
                <a:ext uri="{FF2B5EF4-FFF2-40B4-BE49-F238E27FC236}">
                  <a16:creationId xmlns:a16="http://schemas.microsoft.com/office/drawing/2014/main" id="{BCE7AB3F-A3BD-5045-8D5A-456C6EDF1781}"/>
                </a:ext>
              </a:extLst>
            </p:cNvPr>
            <p:cNvCxnSpPr>
              <a:cxnSpLocks noChangeShapeType="1"/>
              <a:stCxn id="1581060" idx="7"/>
              <a:endCxn id="1581062" idx="3"/>
            </p:cNvCxnSpPr>
            <p:nvPr/>
          </p:nvCxnSpPr>
          <p:spPr bwMode="auto">
            <a:xfrm flipV="1">
              <a:off x="3014663" y="5156200"/>
              <a:ext cx="676275" cy="584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3" name="Graphic 22" descr="Help">
            <a:extLst>
              <a:ext uri="{FF2B5EF4-FFF2-40B4-BE49-F238E27FC236}">
                <a16:creationId xmlns:a16="http://schemas.microsoft.com/office/drawing/2014/main" id="{28B4C124-FB52-5B49-927F-DE41D93A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491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BE32-5925-7743-8C56-14C8223D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PageRank?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1C5A-47BE-9C48-9BAA-BC28C04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HITS (and its derivative, SALSA), differentiate between “hubs” and “authorities”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HITS can help to find the largest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(SVD: powerful tool)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939F-67B5-8C43-A5B4-BF60C079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5D2D-A20A-594C-BCD1-C1AFF66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E285-AD9A-4646-86F9-92611388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CFAC48-357C-A24C-903E-D31F1F1C2215}"/>
              </a:ext>
            </a:extLst>
          </p:cNvPr>
          <p:cNvGrpSpPr/>
          <p:nvPr/>
        </p:nvGrpSpPr>
        <p:grpSpPr>
          <a:xfrm>
            <a:off x="1032064" y="4555463"/>
            <a:ext cx="2590800" cy="1219200"/>
            <a:chOff x="2667000" y="4876800"/>
            <a:chExt cx="2590800" cy="1219200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F68E13B2-9C15-C147-9BC6-6CA120309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7150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7B399D5D-A3BA-8F4B-9058-D901B8B0A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34E195BC-6D32-5A41-BFA5-59E94D86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9530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C8453F00-4242-424A-BDF9-478E0EC2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8674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B67DFC0A-D366-724B-A771-AFFA8A16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8768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5DFF34D-67B0-544B-AEF9-1BFA1585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8674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14AC677E-2B42-2C44-801D-6D460F935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029200"/>
              <a:ext cx="228600" cy="228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6B759D53-6CCD-9048-86FE-E4CEF8B2C18C}"/>
                </a:ext>
              </a:extLst>
            </p:cNvPr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3894138" y="5067300"/>
              <a:ext cx="441325" cy="76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8F5BE5F2-CEF9-0440-B7D6-1A3FC3F8D1DD}"/>
                </a:ext>
              </a:extLst>
            </p:cNvPr>
            <p:cNvCxnSpPr>
              <a:cxnSpLocks noChangeShapeType="1"/>
              <a:stCxn id="13" idx="6"/>
              <a:endCxn id="9" idx="3"/>
            </p:cNvCxnSpPr>
            <p:nvPr/>
          </p:nvCxnSpPr>
          <p:spPr bwMode="auto">
            <a:xfrm flipV="1">
              <a:off x="3970338" y="5232400"/>
              <a:ext cx="406400" cy="7493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>
              <a:extLst>
                <a:ext uri="{FF2B5EF4-FFF2-40B4-BE49-F238E27FC236}">
                  <a16:creationId xmlns:a16="http://schemas.microsoft.com/office/drawing/2014/main" id="{0EDCC3F8-FAA7-854D-A7CA-E6A36F9C0853}"/>
                </a:ext>
              </a:extLst>
            </p:cNvPr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>
              <a:off x="3970338" y="5981700"/>
              <a:ext cx="74612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4">
              <a:extLst>
                <a:ext uri="{FF2B5EF4-FFF2-40B4-BE49-F238E27FC236}">
                  <a16:creationId xmlns:a16="http://schemas.microsoft.com/office/drawing/2014/main" id="{71A49B2E-4188-9348-ACF5-14F6CBBD36E0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 flipV="1">
              <a:off x="4579938" y="4991100"/>
              <a:ext cx="441325" cy="152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21F8E1BE-D0AE-E343-849D-DC5A85133249}"/>
                </a:ext>
              </a:extLst>
            </p:cNvPr>
            <p:cNvCxnSpPr>
              <a:cxnSpLocks noChangeShapeType="1"/>
              <a:stCxn id="14" idx="6"/>
              <a:endCxn id="10" idx="2"/>
            </p:cNvCxnSpPr>
            <p:nvPr/>
          </p:nvCxnSpPr>
          <p:spPr bwMode="auto">
            <a:xfrm flipV="1">
              <a:off x="2903538" y="5067300"/>
              <a:ext cx="746125" cy="76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C72F3BD1-35A3-4C45-92FF-C6E7F3E4B485}"/>
                </a:ext>
              </a:extLst>
            </p:cNvPr>
            <p:cNvCxnSpPr>
              <a:cxnSpLocks noChangeShapeType="1"/>
              <a:stCxn id="8" idx="7"/>
              <a:endCxn id="10" idx="3"/>
            </p:cNvCxnSpPr>
            <p:nvPr/>
          </p:nvCxnSpPr>
          <p:spPr bwMode="auto">
            <a:xfrm flipV="1">
              <a:off x="3014663" y="5156200"/>
              <a:ext cx="676275" cy="584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Double Bracket 43">
            <a:extLst>
              <a:ext uri="{FF2B5EF4-FFF2-40B4-BE49-F238E27FC236}">
                <a16:creationId xmlns:a16="http://schemas.microsoft.com/office/drawing/2014/main" id="{FAF36FB1-CC59-E24D-B7C2-45381F5EC633}"/>
              </a:ext>
            </a:extLst>
          </p:cNvPr>
          <p:cNvSpPr/>
          <p:nvPr/>
        </p:nvSpPr>
        <p:spPr bwMode="auto">
          <a:xfrm>
            <a:off x="147486" y="609600"/>
            <a:ext cx="8799870" cy="5655669"/>
          </a:xfrm>
          <a:prstGeom prst="bracketPair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5524083" y="5285714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46" name="Straight Arrow Connector 19"/>
          <p:cNvCxnSpPr>
            <a:cxnSpLocks noChangeShapeType="1"/>
          </p:cNvCxnSpPr>
          <p:nvPr/>
        </p:nvCxnSpPr>
        <p:spPr bwMode="auto">
          <a:xfrm>
            <a:off x="6463820" y="4295113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5349341" y="4842139"/>
            <a:ext cx="81624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fans</a:t>
            </a:r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6564494" y="3812724"/>
            <a:ext cx="87075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idols</a:t>
            </a:r>
          </a:p>
        </p:txBody>
      </p:sp>
      <p:pic>
        <p:nvPicPr>
          <p:cNvPr id="49" name="Picture 13" descr="twitter-logo_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664" y="4677039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504570" y="4555463"/>
            <a:ext cx="990600" cy="142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6517270" y="4568163"/>
            <a:ext cx="609600" cy="393700"/>
          </a:xfrm>
          <a:prstGeom prst="rect">
            <a:avLst/>
          </a:prstGeom>
          <a:solidFill>
            <a:srgbClr val="008000"/>
          </a:solidFill>
          <a:ln w="3175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7164970" y="5076163"/>
            <a:ext cx="101600" cy="469900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 bwMode="auto">
          <a:xfrm>
            <a:off x="7266570" y="5761963"/>
            <a:ext cx="215900" cy="127000"/>
          </a:xfrm>
          <a:prstGeom prst="rect">
            <a:avLst/>
          </a:prstGeom>
          <a:solidFill>
            <a:srgbClr val="FF33CC"/>
          </a:solidFill>
          <a:ln w="3175" cap="flat" cmpd="sng" algn="ctr">
            <a:solidFill>
              <a:srgbClr val="FF33CC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543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C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73F9F3E-E5ED-3A4A-9ECF-F019336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7A73E18-BD3C-2444-9EB4-EC6F7AA9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628C172-841F-2449-B0FF-10B4CC2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4EA-F32C-2145-BA5A-DA56D7FD65D5}" type="slidenum">
              <a:rPr lang="en-US" altLang="en-US" smtClean="0"/>
              <a:pPr/>
              <a:t>64</a:t>
            </a:fld>
            <a:endParaRPr lang="en-US" altLang="en-US" dirty="0"/>
          </a:p>
        </p:txBody>
      </p:sp>
      <p:sp>
        <p:nvSpPr>
          <p:cNvPr id="1522690" name="Rectangle 2">
            <a:extLst>
              <a:ext uri="{FF2B5EF4-FFF2-40B4-BE49-F238E27FC236}">
                <a16:creationId xmlns:a16="http://schemas.microsoft.com/office/drawing/2014/main" id="{FE1E3F34-6606-E24D-A3BC-BACAF9298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/>
              <a:t>Problem: PageRank</a:t>
            </a:r>
          </a:p>
        </p:txBody>
      </p:sp>
      <p:sp>
        <p:nvSpPr>
          <p:cNvPr id="1522691" name="Rectangle 3">
            <a:extLst>
              <a:ext uri="{FF2B5EF4-FFF2-40B4-BE49-F238E27FC236}">
                <a16:creationId xmlns:a16="http://schemas.microsoft.com/office/drawing/2014/main" id="{9C54BF39-93A7-AF43-918D-F06770FA8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6388"/>
          </a:xfrm>
        </p:spPr>
        <p:txBody>
          <a:bodyPr lIns="91430" tIns="45715" rIns="91430" bIns="45715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Given a directed graph, find its most interesting/central node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C0563D1B-E50C-F54B-9B07-43352DA2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035425"/>
            <a:ext cx="4546599" cy="156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/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A node is important,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if its parents are important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(recursive, but OK!)</a:t>
            </a:r>
          </a:p>
        </p:txBody>
      </p:sp>
      <p:sp>
        <p:nvSpPr>
          <p:cNvPr id="1522693" name="Oval 5">
            <a:extLst>
              <a:ext uri="{FF2B5EF4-FFF2-40B4-BE49-F238E27FC236}">
                <a16:creationId xmlns:a16="http://schemas.microsoft.com/office/drawing/2014/main" id="{0D1928C2-DF0F-974C-A59E-3A511F40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4" name="Oval 6">
            <a:extLst>
              <a:ext uri="{FF2B5EF4-FFF2-40B4-BE49-F238E27FC236}">
                <a16:creationId xmlns:a16="http://schemas.microsoft.com/office/drawing/2014/main" id="{4E95A727-2E7D-2A45-8AAF-7E4DE46B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5" name="Oval 7">
            <a:extLst>
              <a:ext uri="{FF2B5EF4-FFF2-40B4-BE49-F238E27FC236}">
                <a16:creationId xmlns:a16="http://schemas.microsoft.com/office/drawing/2014/main" id="{BE149994-52E0-1A48-95CD-2F143EB5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6" name="Oval 8">
            <a:extLst>
              <a:ext uri="{FF2B5EF4-FFF2-40B4-BE49-F238E27FC236}">
                <a16:creationId xmlns:a16="http://schemas.microsoft.com/office/drawing/2014/main" id="{1348E245-A8A9-104C-84DE-5AFEEF80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7" name="Oval 9">
            <a:extLst>
              <a:ext uri="{FF2B5EF4-FFF2-40B4-BE49-F238E27FC236}">
                <a16:creationId xmlns:a16="http://schemas.microsoft.com/office/drawing/2014/main" id="{D54721C4-06FE-2341-9B96-6E7CB4A2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8" name="Oval 10">
            <a:extLst>
              <a:ext uri="{FF2B5EF4-FFF2-40B4-BE49-F238E27FC236}">
                <a16:creationId xmlns:a16="http://schemas.microsoft.com/office/drawing/2014/main" id="{0641E903-B330-374F-AD24-E56FAB77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9" name="Oval 11">
            <a:extLst>
              <a:ext uri="{FF2B5EF4-FFF2-40B4-BE49-F238E27FC236}">
                <a16:creationId xmlns:a16="http://schemas.microsoft.com/office/drawing/2014/main" id="{39A86F6F-961B-564A-8304-2E63FBDC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2700" name="AutoShape 12">
            <a:extLst>
              <a:ext uri="{FF2B5EF4-FFF2-40B4-BE49-F238E27FC236}">
                <a16:creationId xmlns:a16="http://schemas.microsoft.com/office/drawing/2014/main" id="{896BF607-B9DA-1240-9F33-BAE370E0BB99}"/>
              </a:ext>
            </a:extLst>
          </p:cNvPr>
          <p:cNvCxnSpPr>
            <a:cxnSpLocks noChangeShapeType="1"/>
            <a:stCxn id="1522695" idx="6"/>
            <a:endCxn id="1522694" idx="2"/>
          </p:cNvCxnSpPr>
          <p:nvPr/>
        </p:nvCxnSpPr>
        <p:spPr bwMode="auto">
          <a:xfrm>
            <a:off x="2370138" y="44577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1" name="AutoShape 13">
            <a:extLst>
              <a:ext uri="{FF2B5EF4-FFF2-40B4-BE49-F238E27FC236}">
                <a16:creationId xmlns:a16="http://schemas.microsoft.com/office/drawing/2014/main" id="{5AB3425C-917B-D64F-BC2F-6C540B3A46AB}"/>
              </a:ext>
            </a:extLst>
          </p:cNvPr>
          <p:cNvCxnSpPr>
            <a:cxnSpLocks noChangeShapeType="1"/>
            <a:stCxn id="1522698" idx="6"/>
            <a:endCxn id="1522694" idx="3"/>
          </p:cNvCxnSpPr>
          <p:nvPr/>
        </p:nvCxnSpPr>
        <p:spPr bwMode="auto">
          <a:xfrm flipV="1">
            <a:off x="2446338" y="46228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2" name="AutoShape 14">
            <a:extLst>
              <a:ext uri="{FF2B5EF4-FFF2-40B4-BE49-F238E27FC236}">
                <a16:creationId xmlns:a16="http://schemas.microsoft.com/office/drawing/2014/main" id="{4C043EFE-96BD-DE40-88A7-01DD24A5DD36}"/>
              </a:ext>
            </a:extLst>
          </p:cNvPr>
          <p:cNvCxnSpPr>
            <a:cxnSpLocks noChangeShapeType="1"/>
            <a:stCxn id="1522698" idx="6"/>
            <a:endCxn id="1522696" idx="2"/>
          </p:cNvCxnSpPr>
          <p:nvPr/>
        </p:nvCxnSpPr>
        <p:spPr bwMode="auto">
          <a:xfrm>
            <a:off x="2446338" y="53721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3" name="AutoShape 15">
            <a:extLst>
              <a:ext uri="{FF2B5EF4-FFF2-40B4-BE49-F238E27FC236}">
                <a16:creationId xmlns:a16="http://schemas.microsoft.com/office/drawing/2014/main" id="{8E7E6089-1786-374D-AF03-E3DFD193E6E6}"/>
              </a:ext>
            </a:extLst>
          </p:cNvPr>
          <p:cNvCxnSpPr>
            <a:cxnSpLocks noChangeShapeType="1"/>
            <a:stCxn id="1522694" idx="6"/>
            <a:endCxn id="1522697" idx="2"/>
          </p:cNvCxnSpPr>
          <p:nvPr/>
        </p:nvCxnSpPr>
        <p:spPr bwMode="auto">
          <a:xfrm flipV="1">
            <a:off x="3055938" y="43815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4" name="AutoShape 16">
            <a:extLst>
              <a:ext uri="{FF2B5EF4-FFF2-40B4-BE49-F238E27FC236}">
                <a16:creationId xmlns:a16="http://schemas.microsoft.com/office/drawing/2014/main" id="{0F8D184E-E721-4A4E-95DA-CE8449199342}"/>
              </a:ext>
            </a:extLst>
          </p:cNvPr>
          <p:cNvCxnSpPr>
            <a:cxnSpLocks noChangeShapeType="1"/>
            <a:stCxn id="1522699" idx="6"/>
            <a:endCxn id="1522695" idx="2"/>
          </p:cNvCxnSpPr>
          <p:nvPr/>
        </p:nvCxnSpPr>
        <p:spPr bwMode="auto">
          <a:xfrm flipV="1">
            <a:off x="1379538" y="44577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5" name="AutoShape 17">
            <a:extLst>
              <a:ext uri="{FF2B5EF4-FFF2-40B4-BE49-F238E27FC236}">
                <a16:creationId xmlns:a16="http://schemas.microsoft.com/office/drawing/2014/main" id="{CF92A738-993F-2A4A-9056-3F3F1D2B5A1E}"/>
              </a:ext>
            </a:extLst>
          </p:cNvPr>
          <p:cNvCxnSpPr>
            <a:cxnSpLocks noChangeShapeType="1"/>
            <a:stCxn id="1522693" idx="7"/>
            <a:endCxn id="1522695" idx="3"/>
          </p:cNvCxnSpPr>
          <p:nvPr/>
        </p:nvCxnSpPr>
        <p:spPr bwMode="auto">
          <a:xfrm flipV="1">
            <a:off x="1490663" y="45466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6" name="AutoShape 18">
            <a:extLst>
              <a:ext uri="{FF2B5EF4-FFF2-40B4-BE49-F238E27FC236}">
                <a16:creationId xmlns:a16="http://schemas.microsoft.com/office/drawing/2014/main" id="{54AB0809-6B90-B846-9D56-B3CDC19F2AC7}"/>
              </a:ext>
            </a:extLst>
          </p:cNvPr>
          <p:cNvCxnSpPr>
            <a:cxnSpLocks noChangeShapeType="1"/>
            <a:stCxn id="1522698" idx="0"/>
            <a:endCxn id="1522695" idx="4"/>
          </p:cNvCxnSpPr>
          <p:nvPr/>
        </p:nvCxnSpPr>
        <p:spPr bwMode="auto">
          <a:xfrm flipH="1" flipV="1">
            <a:off x="2247900" y="4579938"/>
            <a:ext cx="76200" cy="669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04D1F30-E77B-524D-82CB-5AAC237512A4}"/>
              </a:ext>
            </a:extLst>
          </p:cNvPr>
          <p:cNvSpPr/>
          <p:nvPr/>
        </p:nvSpPr>
        <p:spPr bwMode="auto">
          <a:xfrm rot="1441448">
            <a:off x="7007424" y="481822"/>
            <a:ext cx="1749079" cy="61463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n-lt"/>
              </a:rPr>
              <a:t>From PR</a:t>
            </a:r>
          </a:p>
        </p:txBody>
      </p:sp>
    </p:spTree>
    <p:extLst>
      <p:ext uri="{BB962C8B-B14F-4D97-AF65-F5344CB8AC3E}">
        <p14:creationId xmlns:p14="http://schemas.microsoft.com/office/powerpoint/2010/main" val="613580843"/>
      </p:ext>
    </p:extLst>
  </p:cSld>
  <p:clrMapOvr>
    <a:masterClrMapping/>
  </p:clrMapOvr>
  <p:transition advTm="34469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73F9F3E-E5ED-3A4A-9ECF-F019336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7A73E18-BD3C-2444-9EB4-EC6F7AA9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628C172-841F-2449-B0FF-10B4CC2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4EA-F32C-2145-BA5A-DA56D7FD65D5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sp>
        <p:nvSpPr>
          <p:cNvPr id="1522690" name="Rectangle 2">
            <a:extLst>
              <a:ext uri="{FF2B5EF4-FFF2-40B4-BE49-F238E27FC236}">
                <a16:creationId xmlns:a16="http://schemas.microsoft.com/office/drawing/2014/main" id="{FE1E3F34-6606-E24D-A3BC-BACAF9298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30" tIns="45715" rIns="91430" bIns="45715" anchor="t"/>
          <a:lstStyle/>
          <a:p>
            <a:r>
              <a:rPr lang="en-US" altLang="en-US" dirty="0"/>
              <a:t>Problem: PageRank</a:t>
            </a:r>
          </a:p>
        </p:txBody>
      </p:sp>
      <p:sp>
        <p:nvSpPr>
          <p:cNvPr id="1522691" name="Rectangle 3">
            <a:extLst>
              <a:ext uri="{FF2B5EF4-FFF2-40B4-BE49-F238E27FC236}">
                <a16:creationId xmlns:a16="http://schemas.microsoft.com/office/drawing/2014/main" id="{9C54BF39-93A7-AF43-918D-F06770FA8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6388"/>
          </a:xfrm>
        </p:spPr>
        <p:txBody>
          <a:bodyPr lIns="91430" tIns="45715" rIns="91430" bIns="45715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Given a directed graph, find its most interesting/central node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C0563D1B-E50C-F54B-9B07-43352DA2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035425"/>
            <a:ext cx="4546599" cy="156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/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A node is important,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if its parents are important</a:t>
            </a:r>
          </a:p>
          <a:p>
            <a:pPr algn="l" eaLnBrk="0" hangingPunct="0"/>
            <a:r>
              <a:rPr kumimoji="0" lang="en-US" altLang="en-US" sz="3200" dirty="0">
                <a:latin typeface="Times New Roman" panose="02020603050405020304" pitchFamily="18" charset="0"/>
              </a:rPr>
              <a:t>(recursive, but OK!)</a:t>
            </a:r>
          </a:p>
        </p:txBody>
      </p:sp>
      <p:sp>
        <p:nvSpPr>
          <p:cNvPr id="1522693" name="Oval 5">
            <a:extLst>
              <a:ext uri="{FF2B5EF4-FFF2-40B4-BE49-F238E27FC236}">
                <a16:creationId xmlns:a16="http://schemas.microsoft.com/office/drawing/2014/main" id="{0D1928C2-DF0F-974C-A59E-3A511F40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4" name="Oval 6">
            <a:extLst>
              <a:ext uri="{FF2B5EF4-FFF2-40B4-BE49-F238E27FC236}">
                <a16:creationId xmlns:a16="http://schemas.microsoft.com/office/drawing/2014/main" id="{4E95A727-2E7D-2A45-8AAF-7E4DE46B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5" name="Oval 7">
            <a:extLst>
              <a:ext uri="{FF2B5EF4-FFF2-40B4-BE49-F238E27FC236}">
                <a16:creationId xmlns:a16="http://schemas.microsoft.com/office/drawing/2014/main" id="{BE149994-52E0-1A48-95CD-2F143EB5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6" name="Oval 8">
            <a:extLst>
              <a:ext uri="{FF2B5EF4-FFF2-40B4-BE49-F238E27FC236}">
                <a16:creationId xmlns:a16="http://schemas.microsoft.com/office/drawing/2014/main" id="{1348E245-A8A9-104C-84DE-5AFEEF80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7" name="Oval 9">
            <a:extLst>
              <a:ext uri="{FF2B5EF4-FFF2-40B4-BE49-F238E27FC236}">
                <a16:creationId xmlns:a16="http://schemas.microsoft.com/office/drawing/2014/main" id="{D54721C4-06FE-2341-9B96-6E7CB4A2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8" name="Oval 10">
            <a:extLst>
              <a:ext uri="{FF2B5EF4-FFF2-40B4-BE49-F238E27FC236}">
                <a16:creationId xmlns:a16="http://schemas.microsoft.com/office/drawing/2014/main" id="{0641E903-B330-374F-AD24-E56FAB77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2699" name="Oval 11">
            <a:extLst>
              <a:ext uri="{FF2B5EF4-FFF2-40B4-BE49-F238E27FC236}">
                <a16:creationId xmlns:a16="http://schemas.microsoft.com/office/drawing/2014/main" id="{39A86F6F-961B-564A-8304-2E63FBDC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2700" name="AutoShape 12">
            <a:extLst>
              <a:ext uri="{FF2B5EF4-FFF2-40B4-BE49-F238E27FC236}">
                <a16:creationId xmlns:a16="http://schemas.microsoft.com/office/drawing/2014/main" id="{896BF607-B9DA-1240-9F33-BAE370E0BB99}"/>
              </a:ext>
            </a:extLst>
          </p:cNvPr>
          <p:cNvCxnSpPr>
            <a:cxnSpLocks noChangeShapeType="1"/>
            <a:stCxn id="1522695" idx="6"/>
            <a:endCxn id="1522694" idx="2"/>
          </p:cNvCxnSpPr>
          <p:nvPr/>
        </p:nvCxnSpPr>
        <p:spPr bwMode="auto">
          <a:xfrm>
            <a:off x="2370138" y="44577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1" name="AutoShape 13">
            <a:extLst>
              <a:ext uri="{FF2B5EF4-FFF2-40B4-BE49-F238E27FC236}">
                <a16:creationId xmlns:a16="http://schemas.microsoft.com/office/drawing/2014/main" id="{5AB3425C-917B-D64F-BC2F-6C540B3A46AB}"/>
              </a:ext>
            </a:extLst>
          </p:cNvPr>
          <p:cNvCxnSpPr>
            <a:cxnSpLocks noChangeShapeType="1"/>
            <a:stCxn id="1522698" idx="6"/>
            <a:endCxn id="1522694" idx="3"/>
          </p:cNvCxnSpPr>
          <p:nvPr/>
        </p:nvCxnSpPr>
        <p:spPr bwMode="auto">
          <a:xfrm flipV="1">
            <a:off x="2446338" y="46228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2" name="AutoShape 14">
            <a:extLst>
              <a:ext uri="{FF2B5EF4-FFF2-40B4-BE49-F238E27FC236}">
                <a16:creationId xmlns:a16="http://schemas.microsoft.com/office/drawing/2014/main" id="{4C043EFE-96BD-DE40-88A7-01DD24A5DD36}"/>
              </a:ext>
            </a:extLst>
          </p:cNvPr>
          <p:cNvCxnSpPr>
            <a:cxnSpLocks noChangeShapeType="1"/>
            <a:stCxn id="1522698" idx="6"/>
            <a:endCxn id="1522696" idx="2"/>
          </p:cNvCxnSpPr>
          <p:nvPr/>
        </p:nvCxnSpPr>
        <p:spPr bwMode="auto">
          <a:xfrm>
            <a:off x="2446338" y="53721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3" name="AutoShape 15">
            <a:extLst>
              <a:ext uri="{FF2B5EF4-FFF2-40B4-BE49-F238E27FC236}">
                <a16:creationId xmlns:a16="http://schemas.microsoft.com/office/drawing/2014/main" id="{8E7E6089-1786-374D-AF03-E3DFD193E6E6}"/>
              </a:ext>
            </a:extLst>
          </p:cNvPr>
          <p:cNvCxnSpPr>
            <a:cxnSpLocks noChangeShapeType="1"/>
            <a:stCxn id="1522694" idx="6"/>
            <a:endCxn id="1522697" idx="2"/>
          </p:cNvCxnSpPr>
          <p:nvPr/>
        </p:nvCxnSpPr>
        <p:spPr bwMode="auto">
          <a:xfrm flipV="1">
            <a:off x="3055938" y="43815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4" name="AutoShape 16">
            <a:extLst>
              <a:ext uri="{FF2B5EF4-FFF2-40B4-BE49-F238E27FC236}">
                <a16:creationId xmlns:a16="http://schemas.microsoft.com/office/drawing/2014/main" id="{0F8D184E-E721-4A4E-95DA-CE8449199342}"/>
              </a:ext>
            </a:extLst>
          </p:cNvPr>
          <p:cNvCxnSpPr>
            <a:cxnSpLocks noChangeShapeType="1"/>
            <a:stCxn id="1522699" idx="6"/>
            <a:endCxn id="1522695" idx="2"/>
          </p:cNvCxnSpPr>
          <p:nvPr/>
        </p:nvCxnSpPr>
        <p:spPr bwMode="auto">
          <a:xfrm flipV="1">
            <a:off x="1379538" y="44577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5" name="AutoShape 17">
            <a:extLst>
              <a:ext uri="{FF2B5EF4-FFF2-40B4-BE49-F238E27FC236}">
                <a16:creationId xmlns:a16="http://schemas.microsoft.com/office/drawing/2014/main" id="{CF92A738-993F-2A4A-9056-3F3F1D2B5A1E}"/>
              </a:ext>
            </a:extLst>
          </p:cNvPr>
          <p:cNvCxnSpPr>
            <a:cxnSpLocks noChangeShapeType="1"/>
            <a:stCxn id="1522693" idx="7"/>
            <a:endCxn id="1522695" idx="3"/>
          </p:cNvCxnSpPr>
          <p:nvPr/>
        </p:nvCxnSpPr>
        <p:spPr bwMode="auto">
          <a:xfrm flipV="1">
            <a:off x="1490663" y="45466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2706" name="AutoShape 18">
            <a:extLst>
              <a:ext uri="{FF2B5EF4-FFF2-40B4-BE49-F238E27FC236}">
                <a16:creationId xmlns:a16="http://schemas.microsoft.com/office/drawing/2014/main" id="{54AB0809-6B90-B846-9D56-B3CDC19F2AC7}"/>
              </a:ext>
            </a:extLst>
          </p:cNvPr>
          <p:cNvCxnSpPr>
            <a:cxnSpLocks noChangeShapeType="1"/>
            <a:stCxn id="1522698" idx="0"/>
            <a:endCxn id="1522695" idx="4"/>
          </p:cNvCxnSpPr>
          <p:nvPr/>
        </p:nvCxnSpPr>
        <p:spPr bwMode="auto">
          <a:xfrm flipH="1" flipV="1">
            <a:off x="2247900" y="4579938"/>
            <a:ext cx="76200" cy="669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A942F3EF-A971-7E43-BEF9-BB12DA6E589E}"/>
              </a:ext>
            </a:extLst>
          </p:cNvPr>
          <p:cNvSpPr/>
          <p:nvPr/>
        </p:nvSpPr>
        <p:spPr bwMode="auto">
          <a:xfrm rot="20140319">
            <a:off x="4876800" y="800100"/>
            <a:ext cx="1227909" cy="3048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94BF9-11CD-2048-B240-2F3E0331213F}"/>
              </a:ext>
            </a:extLst>
          </p:cNvPr>
          <p:cNvSpPr txBox="1"/>
          <p:nvPr/>
        </p:nvSpPr>
        <p:spPr>
          <a:xfrm>
            <a:off x="6019800" y="65951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HITS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DA81C02-51E3-484A-895F-C9C8F634DC29}"/>
              </a:ext>
            </a:extLst>
          </p:cNvPr>
          <p:cNvSpPr/>
          <p:nvPr/>
        </p:nvSpPr>
        <p:spPr bwMode="auto">
          <a:xfrm rot="20140319">
            <a:off x="7126888" y="4686300"/>
            <a:ext cx="1227909" cy="304800"/>
          </a:xfrm>
          <a:prstGeom prst="righ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5A433-A7D1-FC40-BF46-977D4B1A6676}"/>
              </a:ext>
            </a:extLst>
          </p:cNvPr>
          <p:cNvSpPr txBox="1"/>
          <p:nvPr/>
        </p:nvSpPr>
        <p:spPr>
          <a:xfrm>
            <a:off x="7531021" y="3802498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``wise’’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662F5-3631-084B-AACF-AB9FA3437122}"/>
              </a:ext>
            </a:extLst>
          </p:cNvPr>
          <p:cNvSpPr txBox="1"/>
          <p:nvPr/>
        </p:nvSpPr>
        <p:spPr>
          <a:xfrm>
            <a:off x="4259263" y="5601998"/>
            <a:ext cx="463127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0" lang="en-US" sz="3200" dirty="0">
                <a:latin typeface="Times New Roman" panose="02020603050405020304" pitchFamily="18" charset="0"/>
              </a:rPr>
              <a:t>AND: A node is ``wise’’ </a:t>
            </a:r>
          </a:p>
          <a:p>
            <a:pPr algn="l"/>
            <a:r>
              <a:rPr kumimoji="0" lang="en-US" sz="3200" dirty="0">
                <a:latin typeface="Times New Roman" panose="02020603050405020304" pitchFamily="18" charset="0"/>
              </a:rPr>
              <a:t>if its children are important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2A233-5C71-CC44-B23D-4C812AF70F1C}"/>
              </a:ext>
            </a:extLst>
          </p:cNvPr>
          <p:cNvSpPr/>
          <p:nvPr/>
        </p:nvSpPr>
        <p:spPr bwMode="auto">
          <a:xfrm>
            <a:off x="3429000" y="6087291"/>
            <a:ext cx="830263" cy="61830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2970"/>
      </p:ext>
    </p:extLst>
  </p:cSld>
  <p:clrMapOvr>
    <a:masterClrMapping/>
  </p:clrMapOvr>
  <p:transition advTm="34469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7D4DA2CC-729F-8A4C-8AC2-FCC5F7D6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002729E-B790-1946-B35A-8F228873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93A20C1-8D0C-E443-A66E-1AD4DBBC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E28E-D277-A24B-B180-FF6A42AA93E5}" type="slidenum">
              <a:rPr lang="en-US" altLang="en-US" smtClean="0"/>
              <a:pPr/>
              <a:t>66</a:t>
            </a:fld>
            <a:endParaRPr lang="en-US" altLang="en-US" dirty="0"/>
          </a:p>
        </p:txBody>
      </p:sp>
      <p:sp>
        <p:nvSpPr>
          <p:cNvPr id="1509378" name="Rectangle 2">
            <a:extLst>
              <a:ext uri="{FF2B5EF4-FFF2-40B4-BE49-F238E27FC236}">
                <a16:creationId xmlns:a16="http://schemas.microsoft.com/office/drawing/2014/main" id="{AA40091F-0E93-8A45-BA74-AA0C03BF0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09379" name="Rectangle 3">
            <a:extLst>
              <a:ext uri="{FF2B5EF4-FFF2-40B4-BE49-F238E27FC236}">
                <a16:creationId xmlns:a16="http://schemas.microsoft.com/office/drawing/2014/main" id="{AA1381A2-267E-A04D-B9DD-E6B95ADD5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Step 0: find nodes with query word(s)</a:t>
            </a:r>
          </a:p>
          <a:p>
            <a:r>
              <a:rPr lang="en-US" altLang="en-US" dirty="0"/>
              <a:t>Step 1: expand by one move forward and backward</a:t>
            </a:r>
          </a:p>
        </p:txBody>
      </p:sp>
      <p:sp>
        <p:nvSpPr>
          <p:cNvPr id="1509380" name="Oval 4">
            <a:extLst>
              <a:ext uri="{FF2B5EF4-FFF2-40B4-BE49-F238E27FC236}">
                <a16:creationId xmlns:a16="http://schemas.microsoft.com/office/drawing/2014/main" id="{744BED10-D92F-154E-8A4F-3AFE3FDB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381" name="Oval 5">
            <a:extLst>
              <a:ext uri="{FF2B5EF4-FFF2-40B4-BE49-F238E27FC236}">
                <a16:creationId xmlns:a16="http://schemas.microsoft.com/office/drawing/2014/main" id="{66D2ED86-DDA1-B741-8A1B-3EBDD0402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228600" cy="2286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382" name="Oval 6">
            <a:extLst>
              <a:ext uri="{FF2B5EF4-FFF2-40B4-BE49-F238E27FC236}">
                <a16:creationId xmlns:a16="http://schemas.microsoft.com/office/drawing/2014/main" id="{C3CF9183-3D8C-AA4F-B542-09ECA609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228600" cy="2286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383" name="Oval 7">
            <a:extLst>
              <a:ext uri="{FF2B5EF4-FFF2-40B4-BE49-F238E27FC236}">
                <a16:creationId xmlns:a16="http://schemas.microsoft.com/office/drawing/2014/main" id="{B9C8BB26-7496-964B-995C-78A2EF01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9530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384" name="Oval 8">
            <a:extLst>
              <a:ext uri="{FF2B5EF4-FFF2-40B4-BE49-F238E27FC236}">
                <a16:creationId xmlns:a16="http://schemas.microsoft.com/office/drawing/2014/main" id="{077C34FA-C0E7-C44B-AB6A-57BB3867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385" name="Oval 9">
            <a:extLst>
              <a:ext uri="{FF2B5EF4-FFF2-40B4-BE49-F238E27FC236}">
                <a16:creationId xmlns:a16="http://schemas.microsoft.com/office/drawing/2014/main" id="{C6AAB0D7-C5F1-2746-BBD6-47CD8A2E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53000"/>
            <a:ext cx="228600" cy="2286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386" name="Oval 10">
            <a:extLst>
              <a:ext uri="{FF2B5EF4-FFF2-40B4-BE49-F238E27FC236}">
                <a16:creationId xmlns:a16="http://schemas.microsoft.com/office/drawing/2014/main" id="{DA4235ED-9618-0846-A5EA-9E81B121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14800"/>
            <a:ext cx="2286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09387" name="AutoShape 11">
            <a:extLst>
              <a:ext uri="{FF2B5EF4-FFF2-40B4-BE49-F238E27FC236}">
                <a16:creationId xmlns:a16="http://schemas.microsoft.com/office/drawing/2014/main" id="{EDA6C770-6678-7641-91C3-76EEAA35FA17}"/>
              </a:ext>
            </a:extLst>
          </p:cNvPr>
          <p:cNvCxnSpPr>
            <a:cxnSpLocks noChangeShapeType="1"/>
            <a:stCxn id="1509382" idx="6"/>
            <a:endCxn id="1509381" idx="2"/>
          </p:cNvCxnSpPr>
          <p:nvPr/>
        </p:nvCxnSpPr>
        <p:spPr bwMode="auto">
          <a:xfrm>
            <a:off x="2370138" y="4152900"/>
            <a:ext cx="4413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9388" name="AutoShape 12">
            <a:extLst>
              <a:ext uri="{FF2B5EF4-FFF2-40B4-BE49-F238E27FC236}">
                <a16:creationId xmlns:a16="http://schemas.microsoft.com/office/drawing/2014/main" id="{FD309D37-14AC-DA48-BA2F-040CC9452E29}"/>
              </a:ext>
            </a:extLst>
          </p:cNvPr>
          <p:cNvCxnSpPr>
            <a:cxnSpLocks noChangeShapeType="1"/>
            <a:stCxn id="1509385" idx="6"/>
            <a:endCxn id="1509381" idx="3"/>
          </p:cNvCxnSpPr>
          <p:nvPr/>
        </p:nvCxnSpPr>
        <p:spPr bwMode="auto">
          <a:xfrm flipV="1">
            <a:off x="2446338" y="4318000"/>
            <a:ext cx="406400" cy="749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9389" name="AutoShape 13">
            <a:extLst>
              <a:ext uri="{FF2B5EF4-FFF2-40B4-BE49-F238E27FC236}">
                <a16:creationId xmlns:a16="http://schemas.microsoft.com/office/drawing/2014/main" id="{5AD4155F-0A47-7142-8074-A5FD8FFB69BE}"/>
              </a:ext>
            </a:extLst>
          </p:cNvPr>
          <p:cNvCxnSpPr>
            <a:cxnSpLocks noChangeShapeType="1"/>
            <a:stCxn id="1509385" idx="6"/>
            <a:endCxn id="1509383" idx="2"/>
          </p:cNvCxnSpPr>
          <p:nvPr/>
        </p:nvCxnSpPr>
        <p:spPr bwMode="auto">
          <a:xfrm>
            <a:off x="2446338" y="5067300"/>
            <a:ext cx="746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9390" name="AutoShape 14">
            <a:extLst>
              <a:ext uri="{FF2B5EF4-FFF2-40B4-BE49-F238E27FC236}">
                <a16:creationId xmlns:a16="http://schemas.microsoft.com/office/drawing/2014/main" id="{6FBF4845-279D-4A43-91EB-D13E22B5F74F}"/>
              </a:ext>
            </a:extLst>
          </p:cNvPr>
          <p:cNvCxnSpPr>
            <a:cxnSpLocks noChangeShapeType="1"/>
            <a:stCxn id="1509381" idx="6"/>
            <a:endCxn id="1509384" idx="2"/>
          </p:cNvCxnSpPr>
          <p:nvPr/>
        </p:nvCxnSpPr>
        <p:spPr bwMode="auto">
          <a:xfrm flipV="1">
            <a:off x="3055938" y="4076700"/>
            <a:ext cx="441325" cy="152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9391" name="AutoShape 15">
            <a:extLst>
              <a:ext uri="{FF2B5EF4-FFF2-40B4-BE49-F238E27FC236}">
                <a16:creationId xmlns:a16="http://schemas.microsoft.com/office/drawing/2014/main" id="{738ED90E-DF66-754D-8B9E-6162D0BC0D81}"/>
              </a:ext>
            </a:extLst>
          </p:cNvPr>
          <p:cNvCxnSpPr>
            <a:cxnSpLocks noChangeShapeType="1"/>
            <a:stCxn id="1509386" idx="6"/>
            <a:endCxn id="1509382" idx="2"/>
          </p:cNvCxnSpPr>
          <p:nvPr/>
        </p:nvCxnSpPr>
        <p:spPr bwMode="auto">
          <a:xfrm flipV="1">
            <a:off x="1379538" y="4152900"/>
            <a:ext cx="746125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9392" name="AutoShape 16">
            <a:extLst>
              <a:ext uri="{FF2B5EF4-FFF2-40B4-BE49-F238E27FC236}">
                <a16:creationId xmlns:a16="http://schemas.microsoft.com/office/drawing/2014/main" id="{159F5B13-6BA4-2A4C-844F-E5B314B1E527}"/>
              </a:ext>
            </a:extLst>
          </p:cNvPr>
          <p:cNvCxnSpPr>
            <a:cxnSpLocks noChangeShapeType="1"/>
            <a:stCxn id="1509380" idx="7"/>
            <a:endCxn id="1509382" idx="3"/>
          </p:cNvCxnSpPr>
          <p:nvPr/>
        </p:nvCxnSpPr>
        <p:spPr bwMode="auto">
          <a:xfrm flipV="1">
            <a:off x="1490663" y="4241800"/>
            <a:ext cx="676275" cy="584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9393" name="Oval 17">
            <a:extLst>
              <a:ext uri="{FF2B5EF4-FFF2-40B4-BE49-F238E27FC236}">
                <a16:creationId xmlns:a16="http://schemas.microsoft.com/office/drawing/2014/main" id="{775B1BB5-C3D1-764E-B2DD-A7FE2922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1143000" cy="2057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4970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A8A3B20F-2A6A-034A-8B82-315B71DD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18846B40-B66F-1A4E-8AD4-AC7AC920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C0A61285-FAEA-6D4D-B223-F72043D1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DA9F-6F80-A741-9F5B-201712BE558D}" type="slidenum">
              <a:rPr lang="en-US" altLang="en-US" smtClean="0"/>
              <a:pPr/>
              <a:t>67</a:t>
            </a:fld>
            <a:endParaRPr lang="en-US" altLang="en-US" dirty="0"/>
          </a:p>
        </p:txBody>
      </p:sp>
      <p:sp>
        <p:nvSpPr>
          <p:cNvPr id="1510402" name="Rectangle 2">
            <a:extLst>
              <a:ext uri="{FF2B5EF4-FFF2-40B4-BE49-F238E27FC236}">
                <a16:creationId xmlns:a16="http://schemas.microsoft.com/office/drawing/2014/main" id="{26676A64-3224-6C4B-89BD-4180795E3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0403" name="Rectangle 3">
            <a:extLst>
              <a:ext uri="{FF2B5EF4-FFF2-40B4-BE49-F238E27FC236}">
                <a16:creationId xmlns:a16="http://schemas.microsoft.com/office/drawing/2014/main" id="{F18DC454-7866-054E-9DFF-9C07BF9CF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 the resulting graph, give high score (= ‘</a:t>
            </a:r>
            <a:r>
              <a:rPr lang="en-US" altLang="en-US" dirty="0">
                <a:solidFill>
                  <a:srgbClr val="FF2600"/>
                </a:solidFill>
              </a:rPr>
              <a:t>authorities</a:t>
            </a:r>
            <a:r>
              <a:rPr lang="en-US" altLang="en-US" dirty="0"/>
              <a:t>’) to nodes that many ``</a:t>
            </a:r>
            <a:r>
              <a:rPr lang="en-US" altLang="en-US" dirty="0">
                <a:solidFill>
                  <a:srgbClr val="008F00"/>
                </a:solidFill>
              </a:rPr>
              <a:t>wise</a:t>
            </a:r>
            <a:r>
              <a:rPr lang="en-US" altLang="en-US" dirty="0"/>
              <a:t>’’ nodes point to</a:t>
            </a:r>
          </a:p>
          <a:p>
            <a:r>
              <a:rPr lang="en-US" altLang="en-US" dirty="0"/>
              <a:t>give high </a:t>
            </a:r>
            <a:r>
              <a:rPr lang="en-US" altLang="en-US" dirty="0">
                <a:solidFill>
                  <a:srgbClr val="008F00"/>
                </a:solidFill>
              </a:rPr>
              <a:t>wisdom</a:t>
            </a:r>
            <a:r>
              <a:rPr lang="en-US" altLang="en-US" dirty="0"/>
              <a:t> score (‘</a:t>
            </a:r>
            <a:r>
              <a:rPr lang="en-US" altLang="en-US" dirty="0">
                <a:solidFill>
                  <a:srgbClr val="008F00"/>
                </a:solidFill>
              </a:rPr>
              <a:t>hubs</a:t>
            </a:r>
            <a:r>
              <a:rPr lang="en-US" altLang="en-US" dirty="0"/>
              <a:t>’) to nodes that point to good ‘</a:t>
            </a:r>
            <a:r>
              <a:rPr lang="en-US" altLang="en-US" dirty="0">
                <a:solidFill>
                  <a:srgbClr val="FF2600"/>
                </a:solidFill>
              </a:rPr>
              <a:t>authorities</a:t>
            </a:r>
            <a:r>
              <a:rPr lang="en-US" altLang="en-US" dirty="0"/>
              <a:t>’</a:t>
            </a:r>
          </a:p>
        </p:txBody>
      </p:sp>
      <p:grpSp>
        <p:nvGrpSpPr>
          <p:cNvPr id="1510404" name="Group 4">
            <a:extLst>
              <a:ext uri="{FF2B5EF4-FFF2-40B4-BE49-F238E27FC236}">
                <a16:creationId xmlns:a16="http://schemas.microsoft.com/office/drawing/2014/main" id="{A7EE4AAC-608D-8C4F-8CE6-3AC12C7C1FC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00600"/>
            <a:ext cx="1828800" cy="914400"/>
            <a:chOff x="720" y="2496"/>
            <a:chExt cx="1632" cy="768"/>
          </a:xfrm>
        </p:grpSpPr>
        <p:sp>
          <p:nvSpPr>
            <p:cNvPr id="1510405" name="Oval 5">
              <a:extLst>
                <a:ext uri="{FF2B5EF4-FFF2-40B4-BE49-F238E27FC236}">
                  <a16:creationId xmlns:a16="http://schemas.microsoft.com/office/drawing/2014/main" id="{B559B1C6-43B5-3A4C-A64F-16499CBDE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406" name="Oval 6">
              <a:extLst>
                <a:ext uri="{FF2B5EF4-FFF2-40B4-BE49-F238E27FC236}">
                  <a16:creationId xmlns:a16="http://schemas.microsoft.com/office/drawing/2014/main" id="{F2B523F8-9E0A-844B-92DE-4374ECE2D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92"/>
              <a:ext cx="144" cy="14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407" name="Oval 7">
              <a:extLst>
                <a:ext uri="{FF2B5EF4-FFF2-40B4-BE49-F238E27FC236}">
                  <a16:creationId xmlns:a16="http://schemas.microsoft.com/office/drawing/2014/main" id="{C07C6E1F-65D7-BF41-BBEA-5A07FBD3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408" name="Oval 8">
              <a:extLst>
                <a:ext uri="{FF2B5EF4-FFF2-40B4-BE49-F238E27FC236}">
                  <a16:creationId xmlns:a16="http://schemas.microsoft.com/office/drawing/2014/main" id="{50D7824C-C681-3349-91B8-572DC7C7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409" name="Oval 9">
              <a:extLst>
                <a:ext uri="{FF2B5EF4-FFF2-40B4-BE49-F238E27FC236}">
                  <a16:creationId xmlns:a16="http://schemas.microsoft.com/office/drawing/2014/main" id="{AE052C9B-2053-594A-82C5-33646860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410" name="Oval 10">
              <a:extLst>
                <a:ext uri="{FF2B5EF4-FFF2-40B4-BE49-F238E27FC236}">
                  <a16:creationId xmlns:a16="http://schemas.microsoft.com/office/drawing/2014/main" id="{567C344F-D320-E640-B455-C2307171E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144" cy="14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411" name="Oval 11">
              <a:extLst>
                <a:ext uri="{FF2B5EF4-FFF2-40B4-BE49-F238E27FC236}">
                  <a16:creationId xmlns:a16="http://schemas.microsoft.com/office/drawing/2014/main" id="{5D1B32D2-25FD-5045-A009-9AD77EA5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9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10412" name="AutoShape 12">
              <a:extLst>
                <a:ext uri="{FF2B5EF4-FFF2-40B4-BE49-F238E27FC236}">
                  <a16:creationId xmlns:a16="http://schemas.microsoft.com/office/drawing/2014/main" id="{456372CA-401E-C54C-99D1-40C2622D92FE}"/>
                </a:ext>
              </a:extLst>
            </p:cNvPr>
            <p:cNvCxnSpPr>
              <a:cxnSpLocks noChangeShapeType="1"/>
              <a:stCxn id="1510407" idx="6"/>
              <a:endCxn id="1510406" idx="2"/>
            </p:cNvCxnSpPr>
            <p:nvPr/>
          </p:nvCxnSpPr>
          <p:spPr bwMode="auto">
            <a:xfrm>
              <a:off x="1493" y="2616"/>
              <a:ext cx="278" cy="4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0413" name="AutoShape 13">
              <a:extLst>
                <a:ext uri="{FF2B5EF4-FFF2-40B4-BE49-F238E27FC236}">
                  <a16:creationId xmlns:a16="http://schemas.microsoft.com/office/drawing/2014/main" id="{FF59C2C5-185A-F946-A3BD-452EC8FF4FDE}"/>
                </a:ext>
              </a:extLst>
            </p:cNvPr>
            <p:cNvCxnSpPr>
              <a:cxnSpLocks noChangeShapeType="1"/>
              <a:stCxn id="1510410" idx="6"/>
              <a:endCxn id="1510406" idx="3"/>
            </p:cNvCxnSpPr>
            <p:nvPr/>
          </p:nvCxnSpPr>
          <p:spPr bwMode="auto">
            <a:xfrm flipV="1">
              <a:off x="1541" y="2720"/>
              <a:ext cx="256" cy="4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0414" name="AutoShape 14">
              <a:extLst>
                <a:ext uri="{FF2B5EF4-FFF2-40B4-BE49-F238E27FC236}">
                  <a16:creationId xmlns:a16="http://schemas.microsoft.com/office/drawing/2014/main" id="{9547ABC4-E31D-984B-8A3F-51474DED35DD}"/>
                </a:ext>
              </a:extLst>
            </p:cNvPr>
            <p:cNvCxnSpPr>
              <a:cxnSpLocks noChangeShapeType="1"/>
              <a:stCxn id="1510410" idx="6"/>
              <a:endCxn id="1510408" idx="2"/>
            </p:cNvCxnSpPr>
            <p:nvPr/>
          </p:nvCxnSpPr>
          <p:spPr bwMode="auto">
            <a:xfrm>
              <a:off x="1541" y="3192"/>
              <a:ext cx="47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0415" name="AutoShape 15">
              <a:extLst>
                <a:ext uri="{FF2B5EF4-FFF2-40B4-BE49-F238E27FC236}">
                  <a16:creationId xmlns:a16="http://schemas.microsoft.com/office/drawing/2014/main" id="{746F82A0-10EF-C845-A3D6-0F59B3FEE892}"/>
                </a:ext>
              </a:extLst>
            </p:cNvPr>
            <p:cNvCxnSpPr>
              <a:cxnSpLocks noChangeShapeType="1"/>
              <a:stCxn id="1510406" idx="6"/>
              <a:endCxn id="1510409" idx="2"/>
            </p:cNvCxnSpPr>
            <p:nvPr/>
          </p:nvCxnSpPr>
          <p:spPr bwMode="auto">
            <a:xfrm flipV="1">
              <a:off x="1925" y="2568"/>
              <a:ext cx="278" cy="9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0416" name="AutoShape 16">
              <a:extLst>
                <a:ext uri="{FF2B5EF4-FFF2-40B4-BE49-F238E27FC236}">
                  <a16:creationId xmlns:a16="http://schemas.microsoft.com/office/drawing/2014/main" id="{D4A414AD-6A28-B44F-86AC-A9DF454DDC16}"/>
                </a:ext>
              </a:extLst>
            </p:cNvPr>
            <p:cNvCxnSpPr>
              <a:cxnSpLocks noChangeShapeType="1"/>
              <a:stCxn id="1510411" idx="6"/>
              <a:endCxn id="1510407" idx="2"/>
            </p:cNvCxnSpPr>
            <p:nvPr/>
          </p:nvCxnSpPr>
          <p:spPr bwMode="auto">
            <a:xfrm flipV="1">
              <a:off x="869" y="2616"/>
              <a:ext cx="470" cy="4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0417" name="AutoShape 17">
              <a:extLst>
                <a:ext uri="{FF2B5EF4-FFF2-40B4-BE49-F238E27FC236}">
                  <a16:creationId xmlns:a16="http://schemas.microsoft.com/office/drawing/2014/main" id="{A63FC699-EDCD-C44E-8306-E5C164DD01E6}"/>
                </a:ext>
              </a:extLst>
            </p:cNvPr>
            <p:cNvCxnSpPr>
              <a:cxnSpLocks noChangeShapeType="1"/>
              <a:stCxn id="1510405" idx="7"/>
              <a:endCxn id="1510407" idx="3"/>
            </p:cNvCxnSpPr>
            <p:nvPr/>
          </p:nvCxnSpPr>
          <p:spPr bwMode="auto">
            <a:xfrm flipV="1">
              <a:off x="939" y="2672"/>
              <a:ext cx="426" cy="36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10418" name="Oval 18">
            <a:extLst>
              <a:ext uri="{FF2B5EF4-FFF2-40B4-BE49-F238E27FC236}">
                <a16:creationId xmlns:a16="http://schemas.microsoft.com/office/drawing/2014/main" id="{D90DDE3A-8CF8-9A4D-8A68-289F9F626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160338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19" name="Oval 19">
            <a:extLst>
              <a:ext uri="{FF2B5EF4-FFF2-40B4-BE49-F238E27FC236}">
                <a16:creationId xmlns:a16="http://schemas.microsoft.com/office/drawing/2014/main" id="{05A26717-6466-874F-8BA8-7BA86E6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20" name="Oval 20">
            <a:extLst>
              <a:ext uri="{FF2B5EF4-FFF2-40B4-BE49-F238E27FC236}">
                <a16:creationId xmlns:a16="http://schemas.microsoft.com/office/drawing/2014/main" id="{D92AADC2-1395-DD44-B05D-F1A58367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006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21" name="Oval 21">
            <a:extLst>
              <a:ext uri="{FF2B5EF4-FFF2-40B4-BE49-F238E27FC236}">
                <a16:creationId xmlns:a16="http://schemas.microsoft.com/office/drawing/2014/main" id="{55B8837A-6466-A54B-9D35-829AEF10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91200"/>
            <a:ext cx="160338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22" name="Oval 22">
            <a:extLst>
              <a:ext uri="{FF2B5EF4-FFF2-40B4-BE49-F238E27FC236}">
                <a16:creationId xmlns:a16="http://schemas.microsoft.com/office/drawing/2014/main" id="{1841EDDE-A776-4C46-9891-DB507896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150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23" name="Oval 23">
            <a:extLst>
              <a:ext uri="{FF2B5EF4-FFF2-40B4-BE49-F238E27FC236}">
                <a16:creationId xmlns:a16="http://schemas.microsoft.com/office/drawing/2014/main" id="{327621BD-CC23-6146-A18F-5DB6FFD0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9149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0424" name="AutoShape 24">
            <a:extLst>
              <a:ext uri="{FF2B5EF4-FFF2-40B4-BE49-F238E27FC236}">
                <a16:creationId xmlns:a16="http://schemas.microsoft.com/office/drawing/2014/main" id="{12218679-97D6-E040-B7C5-04465085F811}"/>
              </a:ext>
            </a:extLst>
          </p:cNvPr>
          <p:cNvCxnSpPr>
            <a:cxnSpLocks noChangeShapeType="1"/>
            <a:stCxn id="1510418" idx="6"/>
            <a:endCxn id="1510419" idx="2"/>
          </p:cNvCxnSpPr>
          <p:nvPr/>
        </p:nvCxnSpPr>
        <p:spPr bwMode="auto">
          <a:xfrm>
            <a:off x="4587875" y="5419725"/>
            <a:ext cx="5857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0425" name="AutoShape 25">
            <a:extLst>
              <a:ext uri="{FF2B5EF4-FFF2-40B4-BE49-F238E27FC236}">
                <a16:creationId xmlns:a16="http://schemas.microsoft.com/office/drawing/2014/main" id="{5C8A177E-3330-EB43-8BC1-1CE4884DC2F9}"/>
              </a:ext>
            </a:extLst>
          </p:cNvPr>
          <p:cNvCxnSpPr>
            <a:cxnSpLocks noChangeShapeType="1"/>
            <a:stCxn id="1510422" idx="6"/>
            <a:endCxn id="1510419" idx="3"/>
          </p:cNvCxnSpPr>
          <p:nvPr/>
        </p:nvCxnSpPr>
        <p:spPr bwMode="auto">
          <a:xfrm flipV="1">
            <a:off x="4589463" y="5487988"/>
            <a:ext cx="61595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0426" name="AutoShape 26">
            <a:extLst>
              <a:ext uri="{FF2B5EF4-FFF2-40B4-BE49-F238E27FC236}">
                <a16:creationId xmlns:a16="http://schemas.microsoft.com/office/drawing/2014/main" id="{401742B9-6E90-8441-9B18-1D8A7BD88C5B}"/>
              </a:ext>
            </a:extLst>
          </p:cNvPr>
          <p:cNvCxnSpPr>
            <a:cxnSpLocks noChangeShapeType="1"/>
            <a:stCxn id="1510422" idx="6"/>
            <a:endCxn id="1510421" idx="2"/>
          </p:cNvCxnSpPr>
          <p:nvPr/>
        </p:nvCxnSpPr>
        <p:spPr bwMode="auto">
          <a:xfrm>
            <a:off x="4589463" y="5800725"/>
            <a:ext cx="508000" cy="76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0427" name="AutoShape 27">
            <a:extLst>
              <a:ext uri="{FF2B5EF4-FFF2-40B4-BE49-F238E27FC236}">
                <a16:creationId xmlns:a16="http://schemas.microsoft.com/office/drawing/2014/main" id="{AF40C30F-031B-CF4F-8173-D8A7E30DE286}"/>
              </a:ext>
            </a:extLst>
          </p:cNvPr>
          <p:cNvCxnSpPr>
            <a:cxnSpLocks noChangeShapeType="1"/>
            <a:stCxn id="1510423" idx="6"/>
            <a:endCxn id="1510420" idx="2"/>
          </p:cNvCxnSpPr>
          <p:nvPr/>
        </p:nvCxnSpPr>
        <p:spPr bwMode="auto">
          <a:xfrm flipV="1">
            <a:off x="4513263" y="4886325"/>
            <a:ext cx="6604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0428" name="AutoShape 28">
            <a:extLst>
              <a:ext uri="{FF2B5EF4-FFF2-40B4-BE49-F238E27FC236}">
                <a16:creationId xmlns:a16="http://schemas.microsoft.com/office/drawing/2014/main" id="{F62278BC-2960-814C-BCA1-02DF7703F492}"/>
              </a:ext>
            </a:extLst>
          </p:cNvPr>
          <p:cNvCxnSpPr>
            <a:cxnSpLocks noChangeShapeType="1"/>
            <a:stCxn id="1510418" idx="7"/>
            <a:endCxn id="1510420" idx="3"/>
          </p:cNvCxnSpPr>
          <p:nvPr/>
        </p:nvCxnSpPr>
        <p:spPr bwMode="auto">
          <a:xfrm flipV="1">
            <a:off x="4556125" y="4954588"/>
            <a:ext cx="649288" cy="396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0429" name="Text Box 29">
            <a:extLst>
              <a:ext uri="{FF2B5EF4-FFF2-40B4-BE49-F238E27FC236}">
                <a16:creationId xmlns:a16="http://schemas.microsoft.com/office/drawing/2014/main" id="{94B51614-FEC8-3F45-B2A8-8C3EEBE1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5303838"/>
            <a:ext cx="85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hubs</a:t>
            </a:r>
          </a:p>
        </p:txBody>
      </p:sp>
      <p:sp>
        <p:nvSpPr>
          <p:cNvPr id="1510430" name="Text Box 30">
            <a:extLst>
              <a:ext uri="{FF2B5EF4-FFF2-40B4-BE49-F238E27FC236}">
                <a16:creationId xmlns:a16="http://schemas.microsoft.com/office/drawing/2014/main" id="{743B63DA-4500-1A49-ABA1-B3C9572EB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03838"/>
            <a:ext cx="168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authorities</a:t>
            </a:r>
          </a:p>
        </p:txBody>
      </p:sp>
      <p:sp>
        <p:nvSpPr>
          <p:cNvPr id="1510431" name="Line 31">
            <a:extLst>
              <a:ext uri="{FF2B5EF4-FFF2-40B4-BE49-F238E27FC236}">
                <a16:creationId xmlns:a16="http://schemas.microsoft.com/office/drawing/2014/main" id="{6331DDA4-29A5-EA42-91DC-FAD712C92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5338" y="4440377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6658E1-D9D2-104E-92F5-ED5668007A8B}"/>
              </a:ext>
            </a:extLst>
          </p:cNvPr>
          <p:cNvSpPr/>
          <p:nvPr/>
        </p:nvSpPr>
        <p:spPr bwMode="auto">
          <a:xfrm>
            <a:off x="3043411" y="4301835"/>
            <a:ext cx="4324003" cy="1953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532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E9E306-3BB7-E840-86E1-99FCB904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C75BA6B-8C28-9C47-9173-F8F1A34A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801241-8640-BB4F-85B7-22025A6C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F9-826A-604E-965B-D966DE7BB6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  <p:sp>
        <p:nvSpPr>
          <p:cNvPr id="1513474" name="Rectangle 2">
            <a:extLst>
              <a:ext uri="{FF2B5EF4-FFF2-40B4-BE49-F238E27FC236}">
                <a16:creationId xmlns:a16="http://schemas.microsoft.com/office/drawing/2014/main" id="{D82B2114-FF3D-1749-B245-451E15418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3475" name="Rectangle 3">
            <a:extLst>
              <a:ext uri="{FF2B5EF4-FFF2-40B4-BE49-F238E27FC236}">
                <a16:creationId xmlns:a16="http://schemas.microsoft.com/office/drawing/2014/main" id="{783717C3-7E4E-B742-946E-A21A74CED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5638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Then:</a:t>
            </a:r>
          </a:p>
          <a:p>
            <a:pPr algn="ctr">
              <a:buFontTx/>
              <a:buNone/>
            </a:pP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=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+ h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 +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m</a:t>
            </a:r>
            <a:endParaRPr lang="en-US" altLang="en-US" i="1" baseline="-25000" dirty="0"/>
          </a:p>
          <a:p>
            <a:pPr>
              <a:buFontTx/>
              <a:buNone/>
            </a:pPr>
            <a:r>
              <a:rPr lang="en-US" altLang="en-US" dirty="0"/>
              <a:t>that is</a:t>
            </a:r>
          </a:p>
          <a:p>
            <a:pPr>
              <a:buFontTx/>
              <a:buNone/>
            </a:pP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Sum (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    over all </a:t>
            </a:r>
            <a:r>
              <a:rPr lang="en-US" altLang="en-US" i="1" dirty="0"/>
              <a:t>j</a:t>
            </a:r>
            <a:r>
              <a:rPr lang="en-US" altLang="en-US" dirty="0"/>
              <a:t> that (</a:t>
            </a:r>
            <a:r>
              <a:rPr lang="en-US" altLang="en-US" i="1" dirty="0" err="1"/>
              <a:t>j,i</a:t>
            </a:r>
            <a:r>
              <a:rPr lang="en-US" altLang="en-US" dirty="0"/>
              <a:t>) edge exists</a:t>
            </a:r>
          </a:p>
          <a:p>
            <a:pPr>
              <a:buFontTx/>
              <a:buNone/>
            </a:pPr>
            <a:r>
              <a:rPr lang="en-US" altLang="en-US" dirty="0"/>
              <a:t>or</a:t>
            </a:r>
          </a:p>
          <a:p>
            <a:pPr>
              <a:buFontTx/>
              <a:buNone/>
            </a:pP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h</a:t>
            </a:r>
            <a:endParaRPr lang="en-US" altLang="en-US" dirty="0"/>
          </a:p>
        </p:txBody>
      </p:sp>
      <p:sp>
        <p:nvSpPr>
          <p:cNvPr id="1513476" name="Oval 4">
            <a:extLst>
              <a:ext uri="{FF2B5EF4-FFF2-40B4-BE49-F238E27FC236}">
                <a16:creationId xmlns:a16="http://schemas.microsoft.com/office/drawing/2014/main" id="{73B0E6D3-A63E-6144-915E-C0D85DA47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3676650"/>
            <a:ext cx="160338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3477" name="Oval 5">
            <a:extLst>
              <a:ext uri="{FF2B5EF4-FFF2-40B4-BE49-F238E27FC236}">
                <a16:creationId xmlns:a16="http://schemas.microsoft.com/office/drawing/2014/main" id="{03447969-0115-4A47-BEB9-9FE90C04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10515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3478" name="Oval 6">
            <a:extLst>
              <a:ext uri="{FF2B5EF4-FFF2-40B4-BE49-F238E27FC236}">
                <a16:creationId xmlns:a16="http://schemas.microsoft.com/office/drawing/2014/main" id="{11EB820E-AAB7-5D40-92D6-CCF23F5A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3479" name="Oval 7">
            <a:extLst>
              <a:ext uri="{FF2B5EF4-FFF2-40B4-BE49-F238E27FC236}">
                <a16:creationId xmlns:a16="http://schemas.microsoft.com/office/drawing/2014/main" id="{B4ED09B3-948A-F64C-B3F5-18F3EC5A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623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3480" name="AutoShape 8">
            <a:extLst>
              <a:ext uri="{FF2B5EF4-FFF2-40B4-BE49-F238E27FC236}">
                <a16:creationId xmlns:a16="http://schemas.microsoft.com/office/drawing/2014/main" id="{0BA2D89B-41EA-7846-8A05-88EC3DF64BA3}"/>
              </a:ext>
            </a:extLst>
          </p:cNvPr>
          <p:cNvCxnSpPr>
            <a:cxnSpLocks noChangeShapeType="1"/>
            <a:stCxn id="1513479" idx="6"/>
            <a:endCxn id="1513477" idx="2"/>
          </p:cNvCxnSpPr>
          <p:nvPr/>
        </p:nvCxnSpPr>
        <p:spPr bwMode="auto">
          <a:xfrm flipV="1">
            <a:off x="1233488" y="3190875"/>
            <a:ext cx="527050" cy="57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3481" name="AutoShape 9">
            <a:extLst>
              <a:ext uri="{FF2B5EF4-FFF2-40B4-BE49-F238E27FC236}">
                <a16:creationId xmlns:a16="http://schemas.microsoft.com/office/drawing/2014/main" id="{C6BE5C1A-F18E-A545-A4EF-283D49D24A72}"/>
              </a:ext>
            </a:extLst>
          </p:cNvPr>
          <p:cNvCxnSpPr>
            <a:cxnSpLocks noChangeShapeType="1"/>
            <a:stCxn id="1513476" idx="7"/>
            <a:endCxn id="1513477" idx="3"/>
          </p:cNvCxnSpPr>
          <p:nvPr/>
        </p:nvCxnSpPr>
        <p:spPr bwMode="auto">
          <a:xfrm flipV="1">
            <a:off x="1312863" y="3257550"/>
            <a:ext cx="47625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3482" name="AutoShape 10">
            <a:extLst>
              <a:ext uri="{FF2B5EF4-FFF2-40B4-BE49-F238E27FC236}">
                <a16:creationId xmlns:a16="http://schemas.microsoft.com/office/drawing/2014/main" id="{AA8EAAAD-25D6-5B4B-82E7-63D424260FCB}"/>
              </a:ext>
            </a:extLst>
          </p:cNvPr>
          <p:cNvCxnSpPr>
            <a:cxnSpLocks noChangeShapeType="1"/>
            <a:stCxn id="1513478" idx="5"/>
            <a:endCxn id="1513477" idx="1"/>
          </p:cNvCxnSpPr>
          <p:nvPr/>
        </p:nvCxnSpPr>
        <p:spPr bwMode="auto">
          <a:xfrm>
            <a:off x="1128713" y="2897188"/>
            <a:ext cx="660400" cy="225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3483" name="Text Box 11">
            <a:extLst>
              <a:ext uri="{FF2B5EF4-FFF2-40B4-BE49-F238E27FC236}">
                <a16:creationId xmlns:a16="http://schemas.microsoft.com/office/drawing/2014/main" id="{082BEDF4-5BC2-E94A-AB74-E8AB88B6D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49" y="247855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513484" name="Text Box 12">
            <a:extLst>
              <a:ext uri="{FF2B5EF4-FFF2-40B4-BE49-F238E27FC236}">
                <a16:creationId xmlns:a16="http://schemas.microsoft.com/office/drawing/2014/main" id="{B0D57794-6D86-0F48-B85F-6A515B4C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85" y="3012926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513485" name="Text Box 13">
            <a:extLst>
              <a:ext uri="{FF2B5EF4-FFF2-40B4-BE49-F238E27FC236}">
                <a16:creationId xmlns:a16="http://schemas.microsoft.com/office/drawing/2014/main" id="{F216D609-A1AA-2940-AA8D-3FDF93C8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8" y="3537462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13486" name="Text Box 14">
            <a:extLst>
              <a:ext uri="{FF2B5EF4-FFF2-40B4-BE49-F238E27FC236}">
                <a16:creationId xmlns:a16="http://schemas.microsoft.com/office/drawing/2014/main" id="{5299706F-3D44-0B46-B49A-16AFF282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017838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0B756F-34F1-604B-B015-9E6C20FE869E}"/>
              </a:ext>
            </a:extLst>
          </p:cNvPr>
          <p:cNvGrpSpPr/>
          <p:nvPr/>
        </p:nvGrpSpPr>
        <p:grpSpPr>
          <a:xfrm>
            <a:off x="2976824" y="5553075"/>
            <a:ext cx="1371600" cy="619125"/>
            <a:chOff x="7086600" y="2443159"/>
            <a:chExt cx="1371600" cy="619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763B2D2-567C-A14E-88B6-0CF9AD21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4B6A88-23A0-CA42-8116-3202AE77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86A7DFF-DCAD-6044-851B-3FE206EF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solidFill>
              <a:srgbClr val="008F00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A47400EB-17D0-5F44-A2A7-0DE7A00C9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A096F0ED-78A8-444C-8A55-802B6CC6EBF2}"/>
              </a:ext>
            </a:extLst>
          </p:cNvPr>
          <p:cNvSpPr/>
          <p:nvPr/>
        </p:nvSpPr>
        <p:spPr bwMode="auto">
          <a:xfrm rot="19450876">
            <a:off x="3546902" y="5792038"/>
            <a:ext cx="420356" cy="150725"/>
          </a:xfrm>
          <a:prstGeom prst="leftRight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0750A055-F55C-F648-B22E-F010A571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B2E51380-8026-1F43-8787-3657C0C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" y="2494359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554EED12-3E12-E34E-B1B2-B098ABB4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" y="3195832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EDFF29D1-E864-FC4A-AE4B-3B6FEFAD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45706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2CD4860-F908-9F44-B44F-83BD4F879AA6}"/>
              </a:ext>
            </a:extLst>
          </p:cNvPr>
          <p:cNvSpPr/>
          <p:nvPr/>
        </p:nvSpPr>
        <p:spPr bwMode="auto">
          <a:xfrm>
            <a:off x="871384" y="2211608"/>
            <a:ext cx="1533832" cy="591917"/>
          </a:xfrm>
          <a:custGeom>
            <a:avLst/>
            <a:gdLst>
              <a:gd name="connsiteX0" fmla="*/ 0 w 1533832"/>
              <a:gd name="connsiteY0" fmla="*/ 119969 h 591917"/>
              <a:gd name="connsiteX1" fmla="*/ 816077 w 1533832"/>
              <a:gd name="connsiteY1" fmla="*/ 31478 h 591917"/>
              <a:gd name="connsiteX2" fmla="*/ 1533832 w 1533832"/>
              <a:gd name="connsiteY2" fmla="*/ 591917 h 59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591917">
                <a:moveTo>
                  <a:pt x="0" y="119969"/>
                </a:moveTo>
                <a:cubicBezTo>
                  <a:pt x="280219" y="36394"/>
                  <a:pt x="560438" y="-47180"/>
                  <a:pt x="816077" y="31478"/>
                </a:cubicBezTo>
                <a:cubicBezTo>
                  <a:pt x="1071716" y="110136"/>
                  <a:pt x="1302774" y="351026"/>
                  <a:pt x="1533832" y="591917"/>
                </a:cubicBez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883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E9E306-3BB7-E840-86E1-99FCB904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C75BA6B-8C28-9C47-9173-F8F1A34A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801241-8640-BB4F-85B7-22025A6C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2AF9-826A-604E-965B-D966DE7BB6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sp>
        <p:nvSpPr>
          <p:cNvPr id="1513474" name="Rectangle 2">
            <a:extLst>
              <a:ext uri="{FF2B5EF4-FFF2-40B4-BE49-F238E27FC236}">
                <a16:creationId xmlns:a16="http://schemas.microsoft.com/office/drawing/2014/main" id="{D82B2114-FF3D-1749-B245-451E15418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3475" name="Rectangle 3">
            <a:extLst>
              <a:ext uri="{FF2B5EF4-FFF2-40B4-BE49-F238E27FC236}">
                <a16:creationId xmlns:a16="http://schemas.microsoft.com/office/drawing/2014/main" id="{783717C3-7E4E-B742-946E-A21A74CED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5638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Then:</a:t>
            </a:r>
          </a:p>
          <a:p>
            <a:pPr algn="ctr">
              <a:buFontTx/>
              <a:buNone/>
            </a:pP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=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+ h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 +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m</a:t>
            </a:r>
            <a:endParaRPr lang="en-US" altLang="en-US" i="1" baseline="-25000" dirty="0"/>
          </a:p>
          <a:p>
            <a:pPr>
              <a:buFontTx/>
              <a:buNone/>
            </a:pPr>
            <a:r>
              <a:rPr lang="en-US" altLang="en-US" dirty="0"/>
              <a:t>that is</a:t>
            </a:r>
          </a:p>
          <a:p>
            <a:pPr>
              <a:buFontTx/>
              <a:buNone/>
            </a:pP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Sum (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    over all </a:t>
            </a:r>
            <a:r>
              <a:rPr lang="en-US" altLang="en-US" i="1" dirty="0"/>
              <a:t>j</a:t>
            </a:r>
            <a:r>
              <a:rPr lang="en-US" altLang="en-US" dirty="0"/>
              <a:t> that (</a:t>
            </a:r>
            <a:r>
              <a:rPr lang="en-US" altLang="en-US" i="1" dirty="0" err="1"/>
              <a:t>j,i</a:t>
            </a:r>
            <a:r>
              <a:rPr lang="en-US" altLang="en-US" dirty="0"/>
              <a:t>) edge exists</a:t>
            </a:r>
          </a:p>
          <a:p>
            <a:pPr>
              <a:buFontTx/>
              <a:buNone/>
            </a:pPr>
            <a:r>
              <a:rPr lang="en-US" altLang="en-US" dirty="0"/>
              <a:t>or</a:t>
            </a:r>
          </a:p>
          <a:p>
            <a:pPr>
              <a:buFontTx/>
              <a:buNone/>
            </a:pP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h</a:t>
            </a:r>
            <a:endParaRPr lang="en-US" altLang="en-US" dirty="0"/>
          </a:p>
        </p:txBody>
      </p:sp>
      <p:sp>
        <p:nvSpPr>
          <p:cNvPr id="1513476" name="Oval 4">
            <a:extLst>
              <a:ext uri="{FF2B5EF4-FFF2-40B4-BE49-F238E27FC236}">
                <a16:creationId xmlns:a16="http://schemas.microsoft.com/office/drawing/2014/main" id="{73B0E6D3-A63E-6144-915E-C0D85DA47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3676650"/>
            <a:ext cx="160338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3477" name="Oval 5">
            <a:extLst>
              <a:ext uri="{FF2B5EF4-FFF2-40B4-BE49-F238E27FC236}">
                <a16:creationId xmlns:a16="http://schemas.microsoft.com/office/drawing/2014/main" id="{03447969-0115-4A47-BEB9-9FE90C04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10515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3478" name="Oval 6">
            <a:extLst>
              <a:ext uri="{FF2B5EF4-FFF2-40B4-BE49-F238E27FC236}">
                <a16:creationId xmlns:a16="http://schemas.microsoft.com/office/drawing/2014/main" id="{11EB820E-AAB7-5D40-92D6-CCF23F5A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3479" name="Oval 7">
            <a:extLst>
              <a:ext uri="{FF2B5EF4-FFF2-40B4-BE49-F238E27FC236}">
                <a16:creationId xmlns:a16="http://schemas.microsoft.com/office/drawing/2014/main" id="{B4ED09B3-948A-F64C-B3F5-18F3EC5A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623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3480" name="AutoShape 8">
            <a:extLst>
              <a:ext uri="{FF2B5EF4-FFF2-40B4-BE49-F238E27FC236}">
                <a16:creationId xmlns:a16="http://schemas.microsoft.com/office/drawing/2014/main" id="{0BA2D89B-41EA-7846-8A05-88EC3DF64BA3}"/>
              </a:ext>
            </a:extLst>
          </p:cNvPr>
          <p:cNvCxnSpPr>
            <a:cxnSpLocks noChangeShapeType="1"/>
            <a:stCxn id="1513479" idx="6"/>
            <a:endCxn id="1513477" idx="2"/>
          </p:cNvCxnSpPr>
          <p:nvPr/>
        </p:nvCxnSpPr>
        <p:spPr bwMode="auto">
          <a:xfrm flipV="1">
            <a:off x="1233488" y="3190875"/>
            <a:ext cx="527050" cy="57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3481" name="AutoShape 9">
            <a:extLst>
              <a:ext uri="{FF2B5EF4-FFF2-40B4-BE49-F238E27FC236}">
                <a16:creationId xmlns:a16="http://schemas.microsoft.com/office/drawing/2014/main" id="{C6BE5C1A-F18E-A545-A4EF-283D49D24A72}"/>
              </a:ext>
            </a:extLst>
          </p:cNvPr>
          <p:cNvCxnSpPr>
            <a:cxnSpLocks noChangeShapeType="1"/>
            <a:stCxn id="1513476" idx="7"/>
            <a:endCxn id="1513477" idx="3"/>
          </p:cNvCxnSpPr>
          <p:nvPr/>
        </p:nvCxnSpPr>
        <p:spPr bwMode="auto">
          <a:xfrm flipV="1">
            <a:off x="1312863" y="3257550"/>
            <a:ext cx="47625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3482" name="AutoShape 10">
            <a:extLst>
              <a:ext uri="{FF2B5EF4-FFF2-40B4-BE49-F238E27FC236}">
                <a16:creationId xmlns:a16="http://schemas.microsoft.com/office/drawing/2014/main" id="{AA8EAAAD-25D6-5B4B-82E7-63D424260FCB}"/>
              </a:ext>
            </a:extLst>
          </p:cNvPr>
          <p:cNvCxnSpPr>
            <a:cxnSpLocks noChangeShapeType="1"/>
            <a:stCxn id="1513478" idx="5"/>
            <a:endCxn id="1513477" idx="1"/>
          </p:cNvCxnSpPr>
          <p:nvPr/>
        </p:nvCxnSpPr>
        <p:spPr bwMode="auto">
          <a:xfrm>
            <a:off x="1128713" y="2897188"/>
            <a:ext cx="660400" cy="225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3483" name="Text Box 11">
            <a:extLst>
              <a:ext uri="{FF2B5EF4-FFF2-40B4-BE49-F238E27FC236}">
                <a16:creationId xmlns:a16="http://schemas.microsoft.com/office/drawing/2014/main" id="{082BEDF4-5BC2-E94A-AB74-E8AB88B6D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49" y="247855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513484" name="Text Box 12">
            <a:extLst>
              <a:ext uri="{FF2B5EF4-FFF2-40B4-BE49-F238E27FC236}">
                <a16:creationId xmlns:a16="http://schemas.microsoft.com/office/drawing/2014/main" id="{B0D57794-6D86-0F48-B85F-6A515B4C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85" y="3012926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513485" name="Text Box 13">
            <a:extLst>
              <a:ext uri="{FF2B5EF4-FFF2-40B4-BE49-F238E27FC236}">
                <a16:creationId xmlns:a16="http://schemas.microsoft.com/office/drawing/2014/main" id="{F216D609-A1AA-2940-AA8D-3FDF93C8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8" y="3537462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13486" name="Text Box 14">
            <a:extLst>
              <a:ext uri="{FF2B5EF4-FFF2-40B4-BE49-F238E27FC236}">
                <a16:creationId xmlns:a16="http://schemas.microsoft.com/office/drawing/2014/main" id="{5299706F-3D44-0B46-B49A-16AFF282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017838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0B756F-34F1-604B-B015-9E6C20FE869E}"/>
              </a:ext>
            </a:extLst>
          </p:cNvPr>
          <p:cNvGrpSpPr/>
          <p:nvPr/>
        </p:nvGrpSpPr>
        <p:grpSpPr>
          <a:xfrm>
            <a:off x="2976824" y="5553075"/>
            <a:ext cx="1371600" cy="619125"/>
            <a:chOff x="7086600" y="2443159"/>
            <a:chExt cx="1371600" cy="619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763B2D2-567C-A14E-88B6-0CF9AD21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4B6A88-23A0-CA42-8116-3202AE77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86A7DFF-DCAD-6044-851B-3FE206EF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solidFill>
              <a:srgbClr val="008F00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A47400EB-17D0-5F44-A2A7-0DE7A00C9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A096F0ED-78A8-444C-8A55-802B6CC6EBF2}"/>
              </a:ext>
            </a:extLst>
          </p:cNvPr>
          <p:cNvSpPr/>
          <p:nvPr/>
        </p:nvSpPr>
        <p:spPr bwMode="auto">
          <a:xfrm rot="19450876">
            <a:off x="3546902" y="5792038"/>
            <a:ext cx="420356" cy="150725"/>
          </a:xfrm>
          <a:prstGeom prst="leftRight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0750A055-F55C-F648-B22E-F010A571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B2E51380-8026-1F43-8787-3657C0C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" y="2494359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554EED12-3E12-E34E-B1B2-B098ABB4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" y="3195832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EDFF29D1-E864-FC4A-AE4B-3B6FEFAD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45706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6B02457F-0524-F64D-AA50-ED91E55D2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7" y="3031173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A134AE06-B88D-CB4D-B2B8-3FA7F523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31173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70615EB4-DA89-304E-BCDB-D26B8F5B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7" y="3293745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06A1C763-10BB-7E41-A60B-A3B0807C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94585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ADDB2E1-2E71-9A4C-A2D0-3C7383FBF0E6}"/>
              </a:ext>
            </a:extLst>
          </p:cNvPr>
          <p:cNvSpPr/>
          <p:nvPr/>
        </p:nvSpPr>
        <p:spPr bwMode="auto">
          <a:xfrm>
            <a:off x="871384" y="2211608"/>
            <a:ext cx="1533832" cy="591917"/>
          </a:xfrm>
          <a:custGeom>
            <a:avLst/>
            <a:gdLst>
              <a:gd name="connsiteX0" fmla="*/ 0 w 1533832"/>
              <a:gd name="connsiteY0" fmla="*/ 119969 h 591917"/>
              <a:gd name="connsiteX1" fmla="*/ 816077 w 1533832"/>
              <a:gd name="connsiteY1" fmla="*/ 31478 h 591917"/>
              <a:gd name="connsiteX2" fmla="*/ 1533832 w 1533832"/>
              <a:gd name="connsiteY2" fmla="*/ 591917 h 59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591917">
                <a:moveTo>
                  <a:pt x="0" y="119969"/>
                </a:moveTo>
                <a:cubicBezTo>
                  <a:pt x="280219" y="36394"/>
                  <a:pt x="560438" y="-47180"/>
                  <a:pt x="816077" y="31478"/>
                </a:cubicBezTo>
                <a:cubicBezTo>
                  <a:pt x="1071716" y="110136"/>
                  <a:pt x="1302774" y="351026"/>
                  <a:pt x="1533832" y="591917"/>
                </a:cubicBez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45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89C5-8F30-2345-AA54-1955B38D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E947-2102-AA44-98A9-54D5FDC36CD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2700" cap="flat" cmpd="sng" algn="ctr">
            <a:noFill/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dirty="0"/>
              <a:t>Who-buys-what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E168-F18C-944F-95DE-ADCDAD3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009C-A1B4-024B-AA5A-B10844C7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894D-8CC4-7943-9BD6-F036C150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A4CC1A-65EB-F841-B02E-69DF7C954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6389" y="1812666"/>
            <a:ext cx="821509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82563B-F5C9-B74E-A188-49C0951C118B}"/>
              </a:ext>
            </a:extLst>
          </p:cNvPr>
          <p:cNvGrpSpPr/>
          <p:nvPr/>
        </p:nvGrpSpPr>
        <p:grpSpPr>
          <a:xfrm>
            <a:off x="5419935" y="1676351"/>
            <a:ext cx="3134938" cy="2148497"/>
            <a:chOff x="5419935" y="1676351"/>
            <a:chExt cx="3134938" cy="21484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C598A6-34D6-284A-9F59-C97855563B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9807" y="1814796"/>
              <a:ext cx="821509" cy="133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825FD0-18BA-B14A-BBFC-4E46D6E1DC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9739" y="1906271"/>
              <a:ext cx="851577" cy="6374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DFBBB1-1260-BA44-B1D0-3FDEE0C96CD9}"/>
                </a:ext>
              </a:extLst>
            </p:cNvPr>
            <p:cNvCxnSpPr/>
            <p:nvPr/>
          </p:nvCxnSpPr>
          <p:spPr bwMode="auto">
            <a:xfrm>
              <a:off x="6909807" y="2060494"/>
              <a:ext cx="828069" cy="1030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DD4E75-B4ED-A44E-BF4E-FC67B836D984}"/>
                </a:ext>
              </a:extLst>
            </p:cNvPr>
            <p:cNvCxnSpPr/>
            <p:nvPr/>
          </p:nvCxnSpPr>
          <p:spPr bwMode="auto">
            <a:xfrm flipV="1">
              <a:off x="6854541" y="3193184"/>
              <a:ext cx="876774" cy="2946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5E7005-0721-284C-B802-A73191135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5136" y="3097307"/>
              <a:ext cx="433064" cy="4330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BD5E4-3049-1241-AFE0-DA9544846B9D}"/>
                </a:ext>
              </a:extLst>
            </p:cNvPr>
            <p:cNvSpPr txBox="1"/>
            <p:nvPr/>
          </p:nvSpPr>
          <p:spPr>
            <a:xfrm rot="5400000">
              <a:off x="5767491" y="2418288"/>
              <a:ext cx="576708" cy="127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…</a:t>
              </a:r>
            </a:p>
            <a:p>
              <a:endParaRPr lang="en-US" sz="5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619EAA-80D0-0C4A-972C-0224BB24D66E}"/>
                </a:ext>
              </a:extLst>
            </p:cNvPr>
            <p:cNvSpPr txBox="1"/>
            <p:nvPr/>
          </p:nvSpPr>
          <p:spPr>
            <a:xfrm rot="5400000">
              <a:off x="7581530" y="1627401"/>
              <a:ext cx="642260" cy="130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  <a:p>
              <a:endParaRPr lang="en-US" sz="54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B62B94-CC66-3844-8ED6-5C73166681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0557" y="2652960"/>
              <a:ext cx="100896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pic>
          <p:nvPicPr>
            <p:cNvPr id="22" name="Graphic 21" descr="Male profile">
              <a:extLst>
                <a:ext uri="{FF2B5EF4-FFF2-40B4-BE49-F238E27FC236}">
                  <a16:creationId xmlns:a16="http://schemas.microsoft.com/office/drawing/2014/main" id="{48AD7965-BD7E-0844-B56A-33B9810E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1276" y="1696149"/>
              <a:ext cx="588953" cy="588953"/>
            </a:xfrm>
            <a:prstGeom prst="rect">
              <a:avLst/>
            </a:prstGeom>
          </p:spPr>
        </p:pic>
        <p:pic>
          <p:nvPicPr>
            <p:cNvPr id="24" name="Graphic 23" descr="Male profile">
              <a:extLst>
                <a:ext uri="{FF2B5EF4-FFF2-40B4-BE49-F238E27FC236}">
                  <a16:creationId xmlns:a16="http://schemas.microsoft.com/office/drawing/2014/main" id="{AD49BFEC-A7E1-5E44-8BD8-62B8C989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60003" y="3235895"/>
              <a:ext cx="588953" cy="588953"/>
            </a:xfrm>
            <a:prstGeom prst="rect">
              <a:avLst/>
            </a:prstGeom>
          </p:spPr>
        </p:pic>
        <p:pic>
          <p:nvPicPr>
            <p:cNvPr id="26" name="Graphic 25" descr="Female Profile">
              <a:extLst>
                <a:ext uri="{FF2B5EF4-FFF2-40B4-BE49-F238E27FC236}">
                  <a16:creationId xmlns:a16="http://schemas.microsoft.com/office/drawing/2014/main" id="{25B48EDA-8BCA-634E-B942-A9F04949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60003" y="2336297"/>
              <a:ext cx="588953" cy="588953"/>
            </a:xfrm>
            <a:prstGeom prst="rect">
              <a:avLst/>
            </a:prstGeom>
          </p:spPr>
        </p:pic>
        <p:pic>
          <p:nvPicPr>
            <p:cNvPr id="28" name="Graphic 27" descr="Watch">
              <a:extLst>
                <a:ext uri="{FF2B5EF4-FFF2-40B4-BE49-F238E27FC236}">
                  <a16:creationId xmlns:a16="http://schemas.microsoft.com/office/drawing/2014/main" id="{4DF7E948-0339-9B47-9D4C-32B68BD7C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84531" y="1676351"/>
              <a:ext cx="314274" cy="314274"/>
            </a:xfrm>
            <a:prstGeom prst="rect">
              <a:avLst/>
            </a:prstGeom>
          </p:spPr>
        </p:pic>
        <p:pic>
          <p:nvPicPr>
            <p:cNvPr id="30" name="Graphic 29" descr="Earbuds">
              <a:extLst>
                <a:ext uri="{FF2B5EF4-FFF2-40B4-BE49-F238E27FC236}">
                  <a16:creationId xmlns:a16="http://schemas.microsoft.com/office/drawing/2014/main" id="{994B10EB-7EF2-E448-8565-F9913B9CD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31068" y="248718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36548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1CEF3A8-570D-3342-AACD-F796EAAE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2A08D0-1698-4F47-8209-FD16EBF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AECCBBE-2F9E-B34F-85AF-62E6EC4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0EC-6880-9B4B-8E34-7B613D09876C}" type="slidenum">
              <a:rPr lang="en-US" altLang="en-US" smtClean="0"/>
              <a:pPr/>
              <a:t>70</a:t>
            </a:fld>
            <a:endParaRPr lang="en-US" altLang="en-US" dirty="0"/>
          </a:p>
        </p:txBody>
      </p:sp>
      <p:sp>
        <p:nvSpPr>
          <p:cNvPr id="1514498" name="Rectangle 2">
            <a:extLst>
              <a:ext uri="{FF2B5EF4-FFF2-40B4-BE49-F238E27FC236}">
                <a16:creationId xmlns:a16="http://schemas.microsoft.com/office/drawing/2014/main" id="{0033A7D1-8043-FD46-AC29-08091DC6C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4499" name="Rectangle 3">
            <a:extLst>
              <a:ext uri="{FF2B5EF4-FFF2-40B4-BE49-F238E27FC236}">
                <a16:creationId xmlns:a16="http://schemas.microsoft.com/office/drawing/2014/main" id="{ECA290B9-5164-9A4D-9664-DDF348515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5638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symmetrically, for the ‘hubness’:</a:t>
            </a:r>
          </a:p>
          <a:p>
            <a:pPr algn="ctr">
              <a:buFontTx/>
              <a:buNone/>
            </a:pPr>
            <a:r>
              <a:rPr lang="en-US" altLang="en-US" i="1" dirty="0"/>
              <a:t>h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a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 +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p</a:t>
            </a:r>
            <a:r>
              <a:rPr lang="en-US" altLang="en-US" i="1" dirty="0"/>
              <a:t> +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q</a:t>
            </a:r>
            <a:endParaRPr lang="en-US" altLang="en-US" i="1" baseline="-25000" dirty="0"/>
          </a:p>
          <a:p>
            <a:pPr>
              <a:buFontTx/>
              <a:buNone/>
            </a:pPr>
            <a:r>
              <a:rPr lang="en-US" altLang="en-US" dirty="0"/>
              <a:t>that is</a:t>
            </a:r>
          </a:p>
          <a:p>
            <a:pPr>
              <a:buFontTx/>
              <a:buNone/>
            </a:pPr>
            <a:r>
              <a:rPr lang="en-US" altLang="en-US" i="1" dirty="0"/>
              <a:t>h</a:t>
            </a:r>
            <a:r>
              <a:rPr lang="en-US" altLang="en-US" i="1" baseline="-25000" dirty="0"/>
              <a:t>i</a:t>
            </a:r>
            <a:r>
              <a:rPr lang="en-US" altLang="en-US" dirty="0"/>
              <a:t> = Sum 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    over all </a:t>
            </a:r>
            <a:r>
              <a:rPr lang="en-US" altLang="en-US" i="1" dirty="0"/>
              <a:t>j</a:t>
            </a:r>
            <a:r>
              <a:rPr lang="en-US" altLang="en-US" dirty="0"/>
              <a:t> that (</a:t>
            </a:r>
            <a:r>
              <a:rPr lang="en-US" altLang="en-US" i="1" dirty="0" err="1"/>
              <a:t>i,j</a:t>
            </a:r>
            <a:r>
              <a:rPr lang="en-US" altLang="en-US" dirty="0"/>
              <a:t>) edge exists</a:t>
            </a:r>
          </a:p>
          <a:p>
            <a:pPr>
              <a:buFontTx/>
              <a:buNone/>
            </a:pPr>
            <a:r>
              <a:rPr lang="en-US" altLang="en-US" dirty="0"/>
              <a:t>or</a:t>
            </a:r>
          </a:p>
          <a:p>
            <a:pPr>
              <a:buFontTx/>
              <a:buNone/>
            </a:pPr>
            <a:r>
              <a:rPr lang="en-US" altLang="en-US" b="1" dirty="0"/>
              <a:t>h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  <a:endParaRPr lang="en-US" altLang="en-US" dirty="0"/>
          </a:p>
        </p:txBody>
      </p:sp>
      <p:sp>
        <p:nvSpPr>
          <p:cNvPr id="1514500" name="Oval 4">
            <a:extLst>
              <a:ext uri="{FF2B5EF4-FFF2-40B4-BE49-F238E27FC236}">
                <a16:creationId xmlns:a16="http://schemas.microsoft.com/office/drawing/2014/main" id="{C8FD1894-B4C9-D849-9A89-135AC9AB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84" y="3733800"/>
            <a:ext cx="160338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1" name="Oval 5">
            <a:extLst>
              <a:ext uri="{FF2B5EF4-FFF2-40B4-BE49-F238E27FC236}">
                <a16:creationId xmlns:a16="http://schemas.microsoft.com/office/drawing/2014/main" id="{34AE7EAD-803F-8841-90FC-D80AF54F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84" y="310515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2" name="Oval 6">
            <a:extLst>
              <a:ext uri="{FF2B5EF4-FFF2-40B4-BE49-F238E27FC236}">
                <a16:creationId xmlns:a16="http://schemas.microsoft.com/office/drawing/2014/main" id="{41DCA19B-CA1C-AC44-8E38-9633F3230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4" y="27432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3" name="Oval 7">
            <a:extLst>
              <a:ext uri="{FF2B5EF4-FFF2-40B4-BE49-F238E27FC236}">
                <a16:creationId xmlns:a16="http://schemas.microsoft.com/office/drawing/2014/main" id="{EF7A2F06-D95B-3B49-ABB4-28606FCF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84" y="22098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4" name="Text Box 8">
            <a:extLst>
              <a:ext uri="{FF2B5EF4-FFF2-40B4-BE49-F238E27FC236}">
                <a16:creationId xmlns:a16="http://schemas.microsoft.com/office/drawing/2014/main" id="{FA5E4C80-4C2A-EF4C-A2C5-96402FE4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286515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514505" name="Text Box 9">
            <a:extLst>
              <a:ext uri="{FF2B5EF4-FFF2-40B4-BE49-F238E27FC236}">
                <a16:creationId xmlns:a16="http://schemas.microsoft.com/office/drawing/2014/main" id="{CEA53F36-5616-7E40-8E34-10154AAC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032" y="19407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514506" name="Text Box 10">
            <a:extLst>
              <a:ext uri="{FF2B5EF4-FFF2-40B4-BE49-F238E27FC236}">
                <a16:creationId xmlns:a16="http://schemas.microsoft.com/office/drawing/2014/main" id="{30A587CE-B581-9343-B9B9-62B7ECC4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365762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514507" name="Text Box 11">
            <a:extLst>
              <a:ext uri="{FF2B5EF4-FFF2-40B4-BE49-F238E27FC236}">
                <a16:creationId xmlns:a16="http://schemas.microsoft.com/office/drawing/2014/main" id="{4D198531-C72A-0D4D-A519-3920DAA9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1514508" name="AutoShape 12">
            <a:extLst>
              <a:ext uri="{FF2B5EF4-FFF2-40B4-BE49-F238E27FC236}">
                <a16:creationId xmlns:a16="http://schemas.microsoft.com/office/drawing/2014/main" id="{822CD37D-F95C-7C47-B771-DD2BD0AA029A}"/>
              </a:ext>
            </a:extLst>
          </p:cNvPr>
          <p:cNvCxnSpPr>
            <a:cxnSpLocks noChangeShapeType="1"/>
            <a:stCxn id="1514502" idx="7"/>
            <a:endCxn id="1514503" idx="2"/>
          </p:cNvCxnSpPr>
          <p:nvPr/>
        </p:nvCxnSpPr>
        <p:spPr bwMode="auto">
          <a:xfrm flipV="1">
            <a:off x="1000897" y="2295525"/>
            <a:ext cx="463550" cy="465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4509" name="AutoShape 13">
            <a:extLst>
              <a:ext uri="{FF2B5EF4-FFF2-40B4-BE49-F238E27FC236}">
                <a16:creationId xmlns:a16="http://schemas.microsoft.com/office/drawing/2014/main" id="{BD23CA54-A475-CF40-AEF7-669648143ED0}"/>
              </a:ext>
            </a:extLst>
          </p:cNvPr>
          <p:cNvCxnSpPr>
            <a:cxnSpLocks noChangeShapeType="1"/>
            <a:stCxn id="1514502" idx="6"/>
            <a:endCxn id="1514501" idx="2"/>
          </p:cNvCxnSpPr>
          <p:nvPr/>
        </p:nvCxnSpPr>
        <p:spPr bwMode="auto">
          <a:xfrm>
            <a:off x="1032647" y="2828925"/>
            <a:ext cx="596900" cy="361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4510" name="AutoShape 14">
            <a:extLst>
              <a:ext uri="{FF2B5EF4-FFF2-40B4-BE49-F238E27FC236}">
                <a16:creationId xmlns:a16="http://schemas.microsoft.com/office/drawing/2014/main" id="{94D5B8DF-67BC-AC43-B61D-B26D26EB29CF}"/>
              </a:ext>
            </a:extLst>
          </p:cNvPr>
          <p:cNvCxnSpPr>
            <a:cxnSpLocks noChangeShapeType="1"/>
            <a:stCxn id="1514502" idx="4"/>
            <a:endCxn id="1514500" idx="1"/>
          </p:cNvCxnSpPr>
          <p:nvPr/>
        </p:nvCxnSpPr>
        <p:spPr bwMode="auto">
          <a:xfrm>
            <a:off x="943747" y="2922588"/>
            <a:ext cx="552450" cy="828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07E005-64A0-2F45-BF5E-359F8C852B54}"/>
              </a:ext>
            </a:extLst>
          </p:cNvPr>
          <p:cNvGrpSpPr/>
          <p:nvPr/>
        </p:nvGrpSpPr>
        <p:grpSpPr>
          <a:xfrm>
            <a:off x="2976824" y="5553075"/>
            <a:ext cx="1371600" cy="619125"/>
            <a:chOff x="7086600" y="2443159"/>
            <a:chExt cx="1371600" cy="619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79BE6AA9-05E3-0740-B3CA-FFEBDFEF1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solidFill>
              <a:srgbClr val="008F00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2F1EBB2-57A8-FD49-A454-5FF2197A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DDDD4805-1E06-F740-9941-CFFC727C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69096D98-8E92-EF43-B422-029920C13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24" name="Oval 6">
            <a:extLst>
              <a:ext uri="{FF2B5EF4-FFF2-40B4-BE49-F238E27FC236}">
                <a16:creationId xmlns:a16="http://schemas.microsoft.com/office/drawing/2014/main" id="{54D196F1-D907-1A49-8820-CE31ED94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0" y="2210276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2A79E717-5A33-074A-B8C5-1BB9F04D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20" y="3099604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BDD0B5FE-A30F-CF4D-AEB0-1820DBC7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97" y="3367389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CF904394-E257-9940-A120-EBCA505E9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20" y="3825738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CBFA19A1-57BD-334F-9DAA-61016926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40" y="4078436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91FEAC69-909C-114F-9062-94183F0F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82" y="4082842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F769073-81FA-4043-9A0F-AF6C635AA9F7}"/>
              </a:ext>
            </a:extLst>
          </p:cNvPr>
          <p:cNvSpPr/>
          <p:nvPr/>
        </p:nvSpPr>
        <p:spPr bwMode="auto">
          <a:xfrm flipH="1">
            <a:off x="823288" y="1520923"/>
            <a:ext cx="1170298" cy="488100"/>
          </a:xfrm>
          <a:custGeom>
            <a:avLst/>
            <a:gdLst>
              <a:gd name="connsiteX0" fmla="*/ 0 w 1533832"/>
              <a:gd name="connsiteY0" fmla="*/ 119969 h 591917"/>
              <a:gd name="connsiteX1" fmla="*/ 816077 w 1533832"/>
              <a:gd name="connsiteY1" fmla="*/ 31478 h 591917"/>
              <a:gd name="connsiteX2" fmla="*/ 1533832 w 1533832"/>
              <a:gd name="connsiteY2" fmla="*/ 591917 h 591917"/>
              <a:gd name="connsiteX0" fmla="*/ 0 w 1738292"/>
              <a:gd name="connsiteY0" fmla="*/ 506466 h 560579"/>
              <a:gd name="connsiteX1" fmla="*/ 1020537 w 1738292"/>
              <a:gd name="connsiteY1" fmla="*/ 140 h 560579"/>
              <a:gd name="connsiteX2" fmla="*/ 1738292 w 1738292"/>
              <a:gd name="connsiteY2" fmla="*/ 560579 h 560579"/>
              <a:gd name="connsiteX0" fmla="*/ 0 w 1738292"/>
              <a:gd name="connsiteY0" fmla="*/ 506495 h 560608"/>
              <a:gd name="connsiteX1" fmla="*/ 1020537 w 1738292"/>
              <a:gd name="connsiteY1" fmla="*/ 169 h 560608"/>
              <a:gd name="connsiteX2" fmla="*/ 1738292 w 1738292"/>
              <a:gd name="connsiteY2" fmla="*/ 560608 h 56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292" h="560608">
                <a:moveTo>
                  <a:pt x="0" y="506495"/>
                </a:moveTo>
                <a:cubicBezTo>
                  <a:pt x="177988" y="343870"/>
                  <a:pt x="730822" y="-8850"/>
                  <a:pt x="1020537" y="169"/>
                </a:cubicBezTo>
                <a:cubicBezTo>
                  <a:pt x="1310252" y="9188"/>
                  <a:pt x="1507234" y="319717"/>
                  <a:pt x="1738292" y="560608"/>
                </a:cubicBez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1062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1CEF3A8-570D-3342-AACD-F796EAAE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2A08D0-1698-4F47-8209-FD16EBF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AECCBBE-2F9E-B34F-85AF-62E6EC4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A0EC-6880-9B4B-8E34-7B613D09876C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sp>
        <p:nvSpPr>
          <p:cNvPr id="1514498" name="Rectangle 2">
            <a:extLst>
              <a:ext uri="{FF2B5EF4-FFF2-40B4-BE49-F238E27FC236}">
                <a16:creationId xmlns:a16="http://schemas.microsoft.com/office/drawing/2014/main" id="{0033A7D1-8043-FD46-AC29-08091DC6C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4499" name="Rectangle 3">
            <a:extLst>
              <a:ext uri="{FF2B5EF4-FFF2-40B4-BE49-F238E27FC236}">
                <a16:creationId xmlns:a16="http://schemas.microsoft.com/office/drawing/2014/main" id="{ECA290B9-5164-9A4D-9664-DDF348515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5638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symmetrically, for the ‘hubness’:</a:t>
            </a:r>
          </a:p>
          <a:p>
            <a:pPr algn="ctr">
              <a:buFontTx/>
              <a:buNone/>
            </a:pPr>
            <a:r>
              <a:rPr lang="en-US" altLang="en-US" i="1" dirty="0"/>
              <a:t>h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a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 +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p</a:t>
            </a:r>
            <a:r>
              <a:rPr lang="en-US" altLang="en-US" i="1" dirty="0"/>
              <a:t> +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q</a:t>
            </a:r>
            <a:endParaRPr lang="en-US" altLang="en-US" i="1" baseline="-25000" dirty="0"/>
          </a:p>
          <a:p>
            <a:pPr>
              <a:buFontTx/>
              <a:buNone/>
            </a:pPr>
            <a:r>
              <a:rPr lang="en-US" altLang="en-US" dirty="0"/>
              <a:t>that is</a:t>
            </a:r>
          </a:p>
          <a:p>
            <a:pPr>
              <a:buFontTx/>
              <a:buNone/>
            </a:pPr>
            <a:r>
              <a:rPr lang="en-US" altLang="en-US" i="1" dirty="0"/>
              <a:t>h</a:t>
            </a:r>
            <a:r>
              <a:rPr lang="en-US" altLang="en-US" i="1" baseline="-25000" dirty="0"/>
              <a:t>i</a:t>
            </a:r>
            <a:r>
              <a:rPr lang="en-US" altLang="en-US" dirty="0"/>
              <a:t> = Sum 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    over all </a:t>
            </a:r>
            <a:r>
              <a:rPr lang="en-US" altLang="en-US" i="1" dirty="0"/>
              <a:t>j</a:t>
            </a:r>
            <a:r>
              <a:rPr lang="en-US" altLang="en-US" dirty="0"/>
              <a:t> that (</a:t>
            </a:r>
            <a:r>
              <a:rPr lang="en-US" altLang="en-US" i="1" dirty="0" err="1"/>
              <a:t>i,j</a:t>
            </a:r>
            <a:r>
              <a:rPr lang="en-US" altLang="en-US" dirty="0"/>
              <a:t>) edge exists</a:t>
            </a:r>
          </a:p>
          <a:p>
            <a:pPr>
              <a:buFontTx/>
              <a:buNone/>
            </a:pPr>
            <a:r>
              <a:rPr lang="en-US" altLang="en-US" dirty="0"/>
              <a:t>or</a:t>
            </a:r>
          </a:p>
          <a:p>
            <a:pPr>
              <a:buFontTx/>
              <a:buNone/>
            </a:pPr>
            <a:r>
              <a:rPr lang="en-US" altLang="en-US" b="1" dirty="0"/>
              <a:t>h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  <a:endParaRPr lang="en-US" altLang="en-US" dirty="0"/>
          </a:p>
        </p:txBody>
      </p:sp>
      <p:sp>
        <p:nvSpPr>
          <p:cNvPr id="1514500" name="Oval 4">
            <a:extLst>
              <a:ext uri="{FF2B5EF4-FFF2-40B4-BE49-F238E27FC236}">
                <a16:creationId xmlns:a16="http://schemas.microsoft.com/office/drawing/2014/main" id="{C8FD1894-B4C9-D849-9A89-135AC9AB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84" y="3733800"/>
            <a:ext cx="160338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1" name="Oval 5">
            <a:extLst>
              <a:ext uri="{FF2B5EF4-FFF2-40B4-BE49-F238E27FC236}">
                <a16:creationId xmlns:a16="http://schemas.microsoft.com/office/drawing/2014/main" id="{34AE7EAD-803F-8841-90FC-D80AF54F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84" y="310515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2" name="Oval 6">
            <a:extLst>
              <a:ext uri="{FF2B5EF4-FFF2-40B4-BE49-F238E27FC236}">
                <a16:creationId xmlns:a16="http://schemas.microsoft.com/office/drawing/2014/main" id="{41DCA19B-CA1C-AC44-8E38-9633F3230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4" y="27432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3" name="Oval 7">
            <a:extLst>
              <a:ext uri="{FF2B5EF4-FFF2-40B4-BE49-F238E27FC236}">
                <a16:creationId xmlns:a16="http://schemas.microsoft.com/office/drawing/2014/main" id="{EF7A2F06-D95B-3B49-ABB4-28606FCF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84" y="2209800"/>
            <a:ext cx="161925" cy="1714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4504" name="Text Box 8">
            <a:extLst>
              <a:ext uri="{FF2B5EF4-FFF2-40B4-BE49-F238E27FC236}">
                <a16:creationId xmlns:a16="http://schemas.microsoft.com/office/drawing/2014/main" id="{FA5E4C80-4C2A-EF4C-A2C5-96402FE4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286515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514505" name="Text Box 9">
            <a:extLst>
              <a:ext uri="{FF2B5EF4-FFF2-40B4-BE49-F238E27FC236}">
                <a16:creationId xmlns:a16="http://schemas.microsoft.com/office/drawing/2014/main" id="{CEA53F36-5616-7E40-8E34-10154AAC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032" y="19407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514506" name="Text Box 10">
            <a:extLst>
              <a:ext uri="{FF2B5EF4-FFF2-40B4-BE49-F238E27FC236}">
                <a16:creationId xmlns:a16="http://schemas.microsoft.com/office/drawing/2014/main" id="{30A587CE-B581-9343-B9B9-62B7ECC4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365762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 dirty="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514507" name="Text Box 11">
            <a:extLst>
              <a:ext uri="{FF2B5EF4-FFF2-40B4-BE49-F238E27FC236}">
                <a16:creationId xmlns:a16="http://schemas.microsoft.com/office/drawing/2014/main" id="{4D198531-C72A-0D4D-A519-3920DAA9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en-US" altLang="en-US" sz="2800"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1514508" name="AutoShape 12">
            <a:extLst>
              <a:ext uri="{FF2B5EF4-FFF2-40B4-BE49-F238E27FC236}">
                <a16:creationId xmlns:a16="http://schemas.microsoft.com/office/drawing/2014/main" id="{822CD37D-F95C-7C47-B771-DD2BD0AA029A}"/>
              </a:ext>
            </a:extLst>
          </p:cNvPr>
          <p:cNvCxnSpPr>
            <a:cxnSpLocks noChangeShapeType="1"/>
            <a:stCxn id="1514502" idx="7"/>
            <a:endCxn id="1514503" idx="2"/>
          </p:cNvCxnSpPr>
          <p:nvPr/>
        </p:nvCxnSpPr>
        <p:spPr bwMode="auto">
          <a:xfrm flipV="1">
            <a:off x="1000897" y="2295525"/>
            <a:ext cx="463550" cy="465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4509" name="AutoShape 13">
            <a:extLst>
              <a:ext uri="{FF2B5EF4-FFF2-40B4-BE49-F238E27FC236}">
                <a16:creationId xmlns:a16="http://schemas.microsoft.com/office/drawing/2014/main" id="{BD23CA54-A475-CF40-AEF7-669648143ED0}"/>
              </a:ext>
            </a:extLst>
          </p:cNvPr>
          <p:cNvCxnSpPr>
            <a:cxnSpLocks noChangeShapeType="1"/>
            <a:stCxn id="1514502" idx="6"/>
            <a:endCxn id="1514501" idx="2"/>
          </p:cNvCxnSpPr>
          <p:nvPr/>
        </p:nvCxnSpPr>
        <p:spPr bwMode="auto">
          <a:xfrm>
            <a:off x="1032647" y="2828925"/>
            <a:ext cx="596900" cy="361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4510" name="AutoShape 14">
            <a:extLst>
              <a:ext uri="{FF2B5EF4-FFF2-40B4-BE49-F238E27FC236}">
                <a16:creationId xmlns:a16="http://schemas.microsoft.com/office/drawing/2014/main" id="{94D5B8DF-67BC-AC43-B61D-B26D26EB29CF}"/>
              </a:ext>
            </a:extLst>
          </p:cNvPr>
          <p:cNvCxnSpPr>
            <a:cxnSpLocks noChangeShapeType="1"/>
            <a:stCxn id="1514502" idx="4"/>
            <a:endCxn id="1514500" idx="1"/>
          </p:cNvCxnSpPr>
          <p:nvPr/>
        </p:nvCxnSpPr>
        <p:spPr bwMode="auto">
          <a:xfrm>
            <a:off x="943747" y="2922588"/>
            <a:ext cx="552450" cy="828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07E005-64A0-2F45-BF5E-359F8C852B54}"/>
              </a:ext>
            </a:extLst>
          </p:cNvPr>
          <p:cNvGrpSpPr/>
          <p:nvPr/>
        </p:nvGrpSpPr>
        <p:grpSpPr>
          <a:xfrm>
            <a:off x="2976824" y="5553075"/>
            <a:ext cx="1371600" cy="619125"/>
            <a:chOff x="7086600" y="2443159"/>
            <a:chExt cx="1371600" cy="619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79BE6AA9-05E3-0740-B3CA-FFEBDFEF1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solidFill>
              <a:srgbClr val="008F00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2F1EBB2-57A8-FD49-A454-5FF2197A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DDDD4805-1E06-F740-9941-CFFC727C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69096D98-8E92-EF43-B422-029920C13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24" name="Oval 6">
            <a:extLst>
              <a:ext uri="{FF2B5EF4-FFF2-40B4-BE49-F238E27FC236}">
                <a16:creationId xmlns:a16="http://schemas.microsoft.com/office/drawing/2014/main" id="{54D196F1-D907-1A49-8820-CE31ED94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0" y="2210276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2A79E717-5A33-074A-B8C5-1BB9F04D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20" y="3099604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BDD0B5FE-A30F-CF4D-AEB0-1820DBC7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97" y="3367389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CF904394-E257-9940-A120-EBCA505E9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20" y="3825738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CBFA19A1-57BD-334F-9DAA-61016926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40" y="4078436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91FEAC69-909C-114F-9062-94183F0F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82" y="4082842"/>
            <a:ext cx="182880" cy="182880"/>
          </a:xfrm>
          <a:prstGeom prst="ellipse">
            <a:avLst/>
          </a:prstGeom>
          <a:solidFill>
            <a:srgbClr val="FF26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F769073-81FA-4043-9A0F-AF6C635AA9F7}"/>
              </a:ext>
            </a:extLst>
          </p:cNvPr>
          <p:cNvSpPr/>
          <p:nvPr/>
        </p:nvSpPr>
        <p:spPr bwMode="auto">
          <a:xfrm flipH="1">
            <a:off x="823288" y="1520923"/>
            <a:ext cx="1170298" cy="488100"/>
          </a:xfrm>
          <a:custGeom>
            <a:avLst/>
            <a:gdLst>
              <a:gd name="connsiteX0" fmla="*/ 0 w 1533832"/>
              <a:gd name="connsiteY0" fmla="*/ 119969 h 591917"/>
              <a:gd name="connsiteX1" fmla="*/ 816077 w 1533832"/>
              <a:gd name="connsiteY1" fmla="*/ 31478 h 591917"/>
              <a:gd name="connsiteX2" fmla="*/ 1533832 w 1533832"/>
              <a:gd name="connsiteY2" fmla="*/ 591917 h 591917"/>
              <a:gd name="connsiteX0" fmla="*/ 0 w 1738292"/>
              <a:gd name="connsiteY0" fmla="*/ 506466 h 560579"/>
              <a:gd name="connsiteX1" fmla="*/ 1020537 w 1738292"/>
              <a:gd name="connsiteY1" fmla="*/ 140 h 560579"/>
              <a:gd name="connsiteX2" fmla="*/ 1738292 w 1738292"/>
              <a:gd name="connsiteY2" fmla="*/ 560579 h 560579"/>
              <a:gd name="connsiteX0" fmla="*/ 0 w 1738292"/>
              <a:gd name="connsiteY0" fmla="*/ 506495 h 560608"/>
              <a:gd name="connsiteX1" fmla="*/ 1020537 w 1738292"/>
              <a:gd name="connsiteY1" fmla="*/ 169 h 560608"/>
              <a:gd name="connsiteX2" fmla="*/ 1738292 w 1738292"/>
              <a:gd name="connsiteY2" fmla="*/ 560608 h 56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292" h="560608">
                <a:moveTo>
                  <a:pt x="0" y="506495"/>
                </a:moveTo>
                <a:cubicBezTo>
                  <a:pt x="177988" y="343870"/>
                  <a:pt x="730822" y="-8850"/>
                  <a:pt x="1020537" y="169"/>
                </a:cubicBezTo>
                <a:cubicBezTo>
                  <a:pt x="1310252" y="9188"/>
                  <a:pt x="1507234" y="319717"/>
                  <a:pt x="1738292" y="560608"/>
                </a:cubicBez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9F181E18-2B99-BB46-A7B0-085D350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32" y="2760663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9709AF94-6C95-454E-8B46-24405706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70" y="2766327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5F495BB5-3864-B145-A675-23AF7190C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28" y="3062821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B844B6DB-4D76-2D40-A969-AF1AE795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6" y="3062821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6">
            <a:extLst>
              <a:ext uri="{FF2B5EF4-FFF2-40B4-BE49-F238E27FC236}">
                <a16:creationId xmlns:a16="http://schemas.microsoft.com/office/drawing/2014/main" id="{5A3BAEA1-110D-C445-B267-6D625E1D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70" y="3367065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6F0DF736-8EA1-8D4E-91D4-E6F61FC6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8" y="3364979"/>
            <a:ext cx="182880" cy="182880"/>
          </a:xfrm>
          <a:prstGeom prst="ellipse">
            <a:avLst/>
          </a:prstGeom>
          <a:solidFill>
            <a:srgbClr val="008F00"/>
          </a:solidFill>
          <a:ln w="15875">
            <a:noFill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629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A78541-2592-0948-8EE5-0EDCA90A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D6E0FB6-8F68-5D40-B5A6-5A87A3B2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614665-7430-FF42-A4EB-509991E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9B61-DD09-7E47-84A9-6C8A517ED6F7}" type="slidenum">
              <a:rPr lang="en-US" altLang="en-US" smtClean="0"/>
              <a:pPr/>
              <a:t>72</a:t>
            </a:fld>
            <a:endParaRPr lang="en-US" altLang="en-US" dirty="0"/>
          </a:p>
        </p:txBody>
      </p:sp>
      <p:sp>
        <p:nvSpPr>
          <p:cNvPr id="1515522" name="Rectangle 2">
            <a:extLst>
              <a:ext uri="{FF2B5EF4-FFF2-40B4-BE49-F238E27FC236}">
                <a16:creationId xmlns:a16="http://schemas.microsoft.com/office/drawing/2014/main" id="{1DEC7E10-9ED1-3A48-992C-D8B375BD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5523" name="Rectangle 3">
            <a:extLst>
              <a:ext uri="{FF2B5EF4-FFF2-40B4-BE49-F238E27FC236}">
                <a16:creationId xmlns:a16="http://schemas.microsoft.com/office/drawing/2014/main" id="{8DC4A7D5-0ED8-1E4D-AE8C-83BB35F74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In conclusion, we want vectors </a:t>
            </a:r>
            <a:r>
              <a:rPr lang="en-US" altLang="en-US" b="1" dirty="0"/>
              <a:t>h</a:t>
            </a:r>
            <a:r>
              <a:rPr lang="en-US" altLang="en-US" dirty="0"/>
              <a:t> and </a:t>
            </a:r>
            <a:r>
              <a:rPr lang="en-US" altLang="en-US" b="1" dirty="0"/>
              <a:t>a</a:t>
            </a:r>
            <a:r>
              <a:rPr lang="en-US" altLang="en-US" dirty="0"/>
              <a:t> such that:</a:t>
            </a:r>
          </a:p>
          <a:p>
            <a:pPr algn="ctr">
              <a:buFontTx/>
              <a:buNone/>
            </a:pPr>
            <a:r>
              <a:rPr lang="en-US" altLang="en-US" b="1" dirty="0"/>
              <a:t>h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pPr algn="ctr">
              <a:buFontTx/>
              <a:buNone/>
            </a:pP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h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1DB6C3-D85E-ED42-A36A-0282BEAA54FA}"/>
              </a:ext>
            </a:extLst>
          </p:cNvPr>
          <p:cNvGrpSpPr/>
          <p:nvPr/>
        </p:nvGrpSpPr>
        <p:grpSpPr>
          <a:xfrm>
            <a:off x="7086600" y="2443159"/>
            <a:ext cx="1371600" cy="619125"/>
            <a:chOff x="7086600" y="2443159"/>
            <a:chExt cx="1371600" cy="619125"/>
          </a:xfrm>
        </p:grpSpPr>
        <p:sp>
          <p:nvSpPr>
            <p:cNvPr id="1515524" name="Rectangle 4">
              <a:extLst>
                <a:ext uri="{FF2B5EF4-FFF2-40B4-BE49-F238E27FC236}">
                  <a16:creationId xmlns:a16="http://schemas.microsoft.com/office/drawing/2014/main" id="{F7D20D59-5AFC-4F40-B661-2CA46C70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5" name="Rectangle 5">
              <a:extLst>
                <a:ext uri="{FF2B5EF4-FFF2-40B4-BE49-F238E27FC236}">
                  <a16:creationId xmlns:a16="http://schemas.microsoft.com/office/drawing/2014/main" id="{57EE8564-F940-5B41-8BA9-A6080EB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6" name="Rectangle 6">
              <a:extLst>
                <a:ext uri="{FF2B5EF4-FFF2-40B4-BE49-F238E27FC236}">
                  <a16:creationId xmlns:a16="http://schemas.microsoft.com/office/drawing/2014/main" id="{499F95E2-C601-6042-AF61-23C3C44B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7" name="Text Box 7">
              <a:extLst>
                <a:ext uri="{FF2B5EF4-FFF2-40B4-BE49-F238E27FC236}">
                  <a16:creationId xmlns:a16="http://schemas.microsoft.com/office/drawing/2014/main" id="{836F1882-B1F8-3948-96F9-B9F3CF7F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E0E723CE-8009-ED4F-83AB-18DB9C52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2452684"/>
            <a:ext cx="76200" cy="609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073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A78541-2592-0948-8EE5-0EDCA90A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D6E0FB6-8F68-5D40-B5A6-5A87A3B2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614665-7430-FF42-A4EB-509991E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9B61-DD09-7E47-84A9-6C8A517ED6F7}" type="slidenum">
              <a:rPr lang="en-US" altLang="en-US" smtClean="0"/>
              <a:pPr/>
              <a:t>73</a:t>
            </a:fld>
            <a:endParaRPr lang="en-US" altLang="en-US" dirty="0"/>
          </a:p>
        </p:txBody>
      </p:sp>
      <p:sp>
        <p:nvSpPr>
          <p:cNvPr id="1515522" name="Rectangle 2">
            <a:extLst>
              <a:ext uri="{FF2B5EF4-FFF2-40B4-BE49-F238E27FC236}">
                <a16:creationId xmlns:a16="http://schemas.microsoft.com/office/drawing/2014/main" id="{1DEC7E10-9ED1-3A48-992C-D8B375BD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5523" name="Rectangle 3">
            <a:extLst>
              <a:ext uri="{FF2B5EF4-FFF2-40B4-BE49-F238E27FC236}">
                <a16:creationId xmlns:a16="http://schemas.microsoft.com/office/drawing/2014/main" id="{8DC4A7D5-0ED8-1E4D-AE8C-83BB35F74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In conclusion, we want vectors </a:t>
            </a:r>
            <a:r>
              <a:rPr lang="en-US" altLang="en-US" b="1" dirty="0"/>
              <a:t>h</a:t>
            </a:r>
            <a:r>
              <a:rPr lang="en-US" altLang="en-US" dirty="0"/>
              <a:t> and </a:t>
            </a:r>
            <a:r>
              <a:rPr lang="en-US" altLang="en-US" b="1" dirty="0"/>
              <a:t>a</a:t>
            </a:r>
            <a:r>
              <a:rPr lang="en-US" altLang="en-US" dirty="0"/>
              <a:t> such that:</a:t>
            </a:r>
          </a:p>
          <a:p>
            <a:pPr algn="ctr">
              <a:buFontTx/>
              <a:buNone/>
            </a:pPr>
            <a:r>
              <a:rPr lang="en-US" altLang="en-US" b="1" dirty="0"/>
              <a:t>h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pPr algn="ctr">
              <a:buFontTx/>
              <a:buNone/>
            </a:pP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h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1DB6C3-D85E-ED42-A36A-0282BEAA54FA}"/>
              </a:ext>
            </a:extLst>
          </p:cNvPr>
          <p:cNvGrpSpPr/>
          <p:nvPr/>
        </p:nvGrpSpPr>
        <p:grpSpPr>
          <a:xfrm>
            <a:off x="7086600" y="2443159"/>
            <a:ext cx="1371600" cy="619125"/>
            <a:chOff x="7086600" y="2443159"/>
            <a:chExt cx="1371600" cy="619125"/>
          </a:xfrm>
        </p:grpSpPr>
        <p:sp>
          <p:nvSpPr>
            <p:cNvPr id="1515524" name="Rectangle 4">
              <a:extLst>
                <a:ext uri="{FF2B5EF4-FFF2-40B4-BE49-F238E27FC236}">
                  <a16:creationId xmlns:a16="http://schemas.microsoft.com/office/drawing/2014/main" id="{F7D20D59-5AFC-4F40-B661-2CA46C70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5" name="Rectangle 5">
              <a:extLst>
                <a:ext uri="{FF2B5EF4-FFF2-40B4-BE49-F238E27FC236}">
                  <a16:creationId xmlns:a16="http://schemas.microsoft.com/office/drawing/2014/main" id="{57EE8564-F940-5B41-8BA9-A6080EB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6" name="Rectangle 6">
              <a:extLst>
                <a:ext uri="{FF2B5EF4-FFF2-40B4-BE49-F238E27FC236}">
                  <a16:creationId xmlns:a16="http://schemas.microsoft.com/office/drawing/2014/main" id="{499F95E2-C601-6042-AF61-23C3C44B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7" name="Text Box 7">
              <a:extLst>
                <a:ext uri="{FF2B5EF4-FFF2-40B4-BE49-F238E27FC236}">
                  <a16:creationId xmlns:a16="http://schemas.microsoft.com/office/drawing/2014/main" id="{836F1882-B1F8-3948-96F9-B9F3CF7F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E0E723CE-8009-ED4F-83AB-18DB9C52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2452684"/>
            <a:ext cx="76200" cy="609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433B656-CBF1-3641-AA3F-5DCD17F2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44" y="2452684"/>
            <a:ext cx="76200" cy="609600"/>
          </a:xfrm>
          <a:prstGeom prst="rect">
            <a:avLst/>
          </a:prstGeom>
          <a:solidFill>
            <a:srgbClr val="008F00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AB43F3C-BE87-8E4A-B4DD-3F03176B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3176717"/>
            <a:ext cx="76200" cy="609600"/>
          </a:xfrm>
          <a:prstGeom prst="rect">
            <a:avLst/>
          </a:prstGeom>
          <a:solidFill>
            <a:srgbClr val="008F00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387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A78541-2592-0948-8EE5-0EDCA90A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D6E0FB6-8F68-5D40-B5A6-5A87A3B2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614665-7430-FF42-A4EB-509991E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9B61-DD09-7E47-84A9-6C8A517ED6F7}" type="slidenum">
              <a:rPr lang="en-US" altLang="en-US" smtClean="0"/>
              <a:pPr/>
              <a:t>74</a:t>
            </a:fld>
            <a:endParaRPr lang="en-US" altLang="en-US" dirty="0"/>
          </a:p>
        </p:txBody>
      </p:sp>
      <p:sp>
        <p:nvSpPr>
          <p:cNvPr id="1515522" name="Rectangle 2">
            <a:extLst>
              <a:ext uri="{FF2B5EF4-FFF2-40B4-BE49-F238E27FC236}">
                <a16:creationId xmlns:a16="http://schemas.microsoft.com/office/drawing/2014/main" id="{1DEC7E10-9ED1-3A48-992C-D8B375BD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5523" name="Rectangle 3">
            <a:extLst>
              <a:ext uri="{FF2B5EF4-FFF2-40B4-BE49-F238E27FC236}">
                <a16:creationId xmlns:a16="http://schemas.microsoft.com/office/drawing/2014/main" id="{8DC4A7D5-0ED8-1E4D-AE8C-83BB35F74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In conclusion, we want vectors </a:t>
            </a:r>
            <a:r>
              <a:rPr lang="en-US" altLang="en-US" b="1" dirty="0"/>
              <a:t>h</a:t>
            </a:r>
            <a:r>
              <a:rPr lang="en-US" altLang="en-US" dirty="0"/>
              <a:t> and </a:t>
            </a:r>
            <a:r>
              <a:rPr lang="en-US" altLang="en-US" b="1" dirty="0"/>
              <a:t>a</a:t>
            </a:r>
            <a:r>
              <a:rPr lang="en-US" altLang="en-US" dirty="0"/>
              <a:t> such that:</a:t>
            </a:r>
          </a:p>
          <a:p>
            <a:pPr algn="ctr">
              <a:buFontTx/>
              <a:buNone/>
            </a:pPr>
            <a:r>
              <a:rPr lang="en-US" altLang="en-US" b="1" dirty="0"/>
              <a:t>h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pPr algn="ctr">
              <a:buFontTx/>
              <a:buNone/>
            </a:pP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h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1DB6C3-D85E-ED42-A36A-0282BEAA54FA}"/>
              </a:ext>
            </a:extLst>
          </p:cNvPr>
          <p:cNvGrpSpPr/>
          <p:nvPr/>
        </p:nvGrpSpPr>
        <p:grpSpPr>
          <a:xfrm>
            <a:off x="7086600" y="2443159"/>
            <a:ext cx="1371600" cy="619125"/>
            <a:chOff x="7086600" y="2443159"/>
            <a:chExt cx="1371600" cy="619125"/>
          </a:xfrm>
        </p:grpSpPr>
        <p:sp>
          <p:nvSpPr>
            <p:cNvPr id="1515524" name="Rectangle 4">
              <a:extLst>
                <a:ext uri="{FF2B5EF4-FFF2-40B4-BE49-F238E27FC236}">
                  <a16:creationId xmlns:a16="http://schemas.microsoft.com/office/drawing/2014/main" id="{F7D20D59-5AFC-4F40-B661-2CA46C70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5" name="Rectangle 5">
              <a:extLst>
                <a:ext uri="{FF2B5EF4-FFF2-40B4-BE49-F238E27FC236}">
                  <a16:creationId xmlns:a16="http://schemas.microsoft.com/office/drawing/2014/main" id="{57EE8564-F940-5B41-8BA9-A6080EB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6" name="Rectangle 6">
              <a:extLst>
                <a:ext uri="{FF2B5EF4-FFF2-40B4-BE49-F238E27FC236}">
                  <a16:creationId xmlns:a16="http://schemas.microsoft.com/office/drawing/2014/main" id="{499F95E2-C601-6042-AF61-23C3C44B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7" name="Text Box 7">
              <a:extLst>
                <a:ext uri="{FF2B5EF4-FFF2-40B4-BE49-F238E27FC236}">
                  <a16:creationId xmlns:a16="http://schemas.microsoft.com/office/drawing/2014/main" id="{836F1882-B1F8-3948-96F9-B9F3CF7F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E0E723CE-8009-ED4F-83AB-18DB9C52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2452684"/>
            <a:ext cx="76200" cy="609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433B656-CBF1-3641-AA3F-5DCD17F2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44" y="2452684"/>
            <a:ext cx="76200" cy="609600"/>
          </a:xfrm>
          <a:prstGeom prst="rect">
            <a:avLst/>
          </a:prstGeom>
          <a:solidFill>
            <a:srgbClr val="008F00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AB43F3C-BE87-8E4A-B4DD-3F03176B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3176717"/>
            <a:ext cx="76200" cy="609600"/>
          </a:xfrm>
          <a:prstGeom prst="rect">
            <a:avLst/>
          </a:prstGeom>
          <a:solidFill>
            <a:srgbClr val="008F00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B38092A-3179-614D-A171-5379BF72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44" y="3176717"/>
            <a:ext cx="76200" cy="609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728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A78541-2592-0948-8EE5-0EDCA90A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D6E0FB6-8F68-5D40-B5A6-5A87A3B2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614665-7430-FF42-A4EB-509991E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9B61-DD09-7E47-84A9-6C8A517ED6F7}" type="slidenum">
              <a:rPr lang="en-US" altLang="en-US" smtClean="0"/>
              <a:pPr/>
              <a:t>75</a:t>
            </a:fld>
            <a:endParaRPr lang="en-US" altLang="en-US" dirty="0"/>
          </a:p>
        </p:txBody>
      </p:sp>
      <p:sp>
        <p:nvSpPr>
          <p:cNvPr id="1515522" name="Rectangle 2">
            <a:extLst>
              <a:ext uri="{FF2B5EF4-FFF2-40B4-BE49-F238E27FC236}">
                <a16:creationId xmlns:a16="http://schemas.microsoft.com/office/drawing/2014/main" id="{1DEC7E10-9ED1-3A48-992C-D8B375BD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5523" name="Rectangle 3">
            <a:extLst>
              <a:ext uri="{FF2B5EF4-FFF2-40B4-BE49-F238E27FC236}">
                <a16:creationId xmlns:a16="http://schemas.microsoft.com/office/drawing/2014/main" id="{8DC4A7D5-0ED8-1E4D-AE8C-83BB35F74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In conclusion, we want vectors </a:t>
            </a:r>
            <a:r>
              <a:rPr lang="en-US" altLang="en-US" b="1" dirty="0"/>
              <a:t>h</a:t>
            </a:r>
            <a:r>
              <a:rPr lang="en-US" altLang="en-US" dirty="0"/>
              <a:t> and </a:t>
            </a:r>
            <a:r>
              <a:rPr lang="en-US" altLang="en-US" b="1" dirty="0"/>
              <a:t>a</a:t>
            </a:r>
            <a:r>
              <a:rPr lang="en-US" altLang="en-US" dirty="0"/>
              <a:t> such that:</a:t>
            </a:r>
          </a:p>
          <a:p>
            <a:pPr algn="ctr">
              <a:buFontTx/>
              <a:buNone/>
            </a:pPr>
            <a:r>
              <a:rPr lang="en-US" altLang="en-US" b="1" dirty="0"/>
              <a:t>h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pPr algn="ctr">
              <a:buFontTx/>
              <a:buNone/>
            </a:pP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b="1" dirty="0"/>
              <a:t>A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h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1DB6C3-D85E-ED42-A36A-0282BEAA54FA}"/>
              </a:ext>
            </a:extLst>
          </p:cNvPr>
          <p:cNvGrpSpPr/>
          <p:nvPr/>
        </p:nvGrpSpPr>
        <p:grpSpPr>
          <a:xfrm>
            <a:off x="7086600" y="2443159"/>
            <a:ext cx="1371600" cy="619125"/>
            <a:chOff x="7086600" y="2443159"/>
            <a:chExt cx="1371600" cy="619125"/>
          </a:xfrm>
        </p:grpSpPr>
        <p:sp>
          <p:nvSpPr>
            <p:cNvPr id="1515524" name="Rectangle 4">
              <a:extLst>
                <a:ext uri="{FF2B5EF4-FFF2-40B4-BE49-F238E27FC236}">
                  <a16:creationId xmlns:a16="http://schemas.microsoft.com/office/drawing/2014/main" id="{F7D20D59-5AFC-4F40-B661-2CA46C70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5" name="Rectangle 5">
              <a:extLst>
                <a:ext uri="{FF2B5EF4-FFF2-40B4-BE49-F238E27FC236}">
                  <a16:creationId xmlns:a16="http://schemas.microsoft.com/office/drawing/2014/main" id="{57EE8564-F940-5B41-8BA9-A6080EB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452684"/>
              <a:ext cx="609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6" name="Rectangle 6">
              <a:extLst>
                <a:ext uri="{FF2B5EF4-FFF2-40B4-BE49-F238E27FC236}">
                  <a16:creationId xmlns:a16="http://schemas.microsoft.com/office/drawing/2014/main" id="{499F95E2-C601-6042-AF61-23C3C44B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452684"/>
              <a:ext cx="762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7" name="Text Box 7">
              <a:extLst>
                <a:ext uri="{FF2B5EF4-FFF2-40B4-BE49-F238E27FC236}">
                  <a16:creationId xmlns:a16="http://schemas.microsoft.com/office/drawing/2014/main" id="{836F1882-B1F8-3948-96F9-B9F3CF7F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443159"/>
              <a:ext cx="3841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en-US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E0E723CE-8009-ED4F-83AB-18DB9C52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2452684"/>
            <a:ext cx="76200" cy="609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433B656-CBF1-3641-AA3F-5DCD17F2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44" y="2452684"/>
            <a:ext cx="76200" cy="609600"/>
          </a:xfrm>
          <a:prstGeom prst="rect">
            <a:avLst/>
          </a:prstGeom>
          <a:solidFill>
            <a:srgbClr val="008F00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AB43F3C-BE87-8E4A-B4DD-3F03176B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38" y="3176717"/>
            <a:ext cx="76200" cy="609600"/>
          </a:xfrm>
          <a:prstGeom prst="rect">
            <a:avLst/>
          </a:prstGeom>
          <a:solidFill>
            <a:srgbClr val="008F00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B38092A-3179-614D-A171-5379BF72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44" y="3176717"/>
            <a:ext cx="76200" cy="609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3CD606F-76AA-0C43-AE13-63E510675B6C}"/>
              </a:ext>
            </a:extLst>
          </p:cNvPr>
          <p:cNvSpPr/>
          <p:nvPr/>
        </p:nvSpPr>
        <p:spPr bwMode="auto">
          <a:xfrm>
            <a:off x="3605349" y="3065417"/>
            <a:ext cx="2937306" cy="1249741"/>
          </a:xfrm>
          <a:custGeom>
            <a:avLst/>
            <a:gdLst>
              <a:gd name="connsiteX0" fmla="*/ 0 w 2937306"/>
              <a:gd name="connsiteY0" fmla="*/ 836023 h 1249741"/>
              <a:gd name="connsiteX1" fmla="*/ 2795451 w 2937306"/>
              <a:gd name="connsiteY1" fmla="*/ 1210492 h 1249741"/>
              <a:gd name="connsiteX2" fmla="*/ 2272937 w 2937306"/>
              <a:gd name="connsiteY2" fmla="*/ 0 h 124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7306" h="1249741">
                <a:moveTo>
                  <a:pt x="0" y="836023"/>
                </a:moveTo>
                <a:cubicBezTo>
                  <a:pt x="1208314" y="1092926"/>
                  <a:pt x="2416628" y="1349829"/>
                  <a:pt x="2795451" y="1210492"/>
                </a:cubicBezTo>
                <a:cubicBezTo>
                  <a:pt x="3174274" y="1071155"/>
                  <a:pt x="2723605" y="535577"/>
                  <a:pt x="2272937" y="0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365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B33D6C-3693-8F43-8614-8D5140E5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DA2B47-FADE-7F4A-BFB9-D1A01621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2787B3-BDC8-9C43-AA64-C3E1E719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F9D0-6DBF-5943-BFA0-AF1022C90ADE}" type="slidenum">
              <a:rPr lang="en-US" altLang="en-US" smtClean="0"/>
              <a:pPr/>
              <a:t>76</a:t>
            </a:fld>
            <a:endParaRPr lang="en-US" altLang="en-US" dirty="0"/>
          </a:p>
        </p:txBody>
      </p:sp>
      <p:sp>
        <p:nvSpPr>
          <p:cNvPr id="1516546" name="Rectangle 2">
            <a:extLst>
              <a:ext uri="{FF2B5EF4-FFF2-40B4-BE49-F238E27FC236}">
                <a16:creationId xmlns:a16="http://schemas.microsoft.com/office/drawing/2014/main" id="{ACC297A7-443C-C540-B9B7-3D28B5686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</a:t>
            </a:r>
          </a:p>
        </p:txBody>
      </p:sp>
      <p:sp>
        <p:nvSpPr>
          <p:cNvPr id="1516547" name="Rectangle 3">
            <a:extLst>
              <a:ext uri="{FF2B5EF4-FFF2-40B4-BE49-F238E27FC236}">
                <a16:creationId xmlns:a16="http://schemas.microsoft.com/office/drawing/2014/main" id="{4C45015E-8109-0842-AC51-60D0C4E48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In short, the solutions to</a:t>
            </a:r>
          </a:p>
          <a:p>
            <a:pPr algn="ctr">
              <a:buFontTx/>
              <a:buNone/>
            </a:pPr>
            <a:r>
              <a:rPr lang="en-US" altLang="en-US" sz="2800" b="1" dirty="0"/>
              <a:t>h</a:t>
            </a:r>
            <a:r>
              <a:rPr lang="en-US" altLang="en-US" sz="2800" dirty="0"/>
              <a:t> = </a:t>
            </a:r>
            <a:r>
              <a:rPr lang="en-US" altLang="en-US" sz="2800" b="1" dirty="0"/>
              <a:t>A</a:t>
            </a:r>
            <a:r>
              <a:rPr lang="en-US" altLang="en-US" sz="2800" dirty="0"/>
              <a:t> </a:t>
            </a:r>
            <a:r>
              <a:rPr lang="en-US" altLang="en-US" sz="2800" b="1" dirty="0"/>
              <a:t>a</a:t>
            </a:r>
          </a:p>
          <a:p>
            <a:pPr algn="ctr">
              <a:buFontTx/>
              <a:buNone/>
            </a:pPr>
            <a:r>
              <a:rPr lang="en-US" altLang="en-US" sz="2800" b="1" dirty="0"/>
              <a:t>a</a:t>
            </a:r>
            <a:r>
              <a:rPr lang="en-US" altLang="en-US" sz="2800" dirty="0"/>
              <a:t> = </a:t>
            </a:r>
            <a:r>
              <a:rPr lang="en-US" altLang="en-US" sz="2800" b="1" dirty="0"/>
              <a:t>A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 </a:t>
            </a:r>
            <a:r>
              <a:rPr lang="en-US" altLang="en-US" sz="2800" b="1" dirty="0"/>
              <a:t>h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are the </a:t>
            </a:r>
            <a:r>
              <a:rPr lang="en-US" altLang="en-US" sz="2800" u="sng" dirty="0"/>
              <a:t>left- and right- singular-vectors</a:t>
            </a:r>
            <a:r>
              <a:rPr lang="en-US" altLang="en-US" sz="2800" dirty="0"/>
              <a:t> of the adjacency matrix </a:t>
            </a:r>
            <a:r>
              <a:rPr lang="en-US" altLang="en-US" sz="2800" b="1" dirty="0"/>
              <a:t>A.</a:t>
            </a:r>
          </a:p>
          <a:p>
            <a:pPr>
              <a:buFontTx/>
              <a:buNone/>
            </a:pPr>
            <a:r>
              <a:rPr lang="en-US" altLang="en-US" sz="2800" dirty="0"/>
              <a:t>Starting from random</a:t>
            </a:r>
            <a:r>
              <a:rPr lang="en-US" altLang="en-US" sz="2800" b="1" dirty="0"/>
              <a:t> a’ </a:t>
            </a:r>
            <a:r>
              <a:rPr lang="en-US" altLang="en-US" sz="2800" dirty="0"/>
              <a:t>and iterating, we’ll eventually converge</a:t>
            </a:r>
          </a:p>
          <a:p>
            <a:pPr>
              <a:buFontTx/>
              <a:buNone/>
            </a:pPr>
            <a:r>
              <a:rPr lang="en-US" altLang="en-US" sz="2800" dirty="0"/>
              <a:t>	… to the vector of strongest singular value.</a:t>
            </a:r>
          </a:p>
        </p:txBody>
      </p:sp>
      <p:sp>
        <p:nvSpPr>
          <p:cNvPr id="1516548" name="Rectangle 4">
            <a:extLst>
              <a:ext uri="{FF2B5EF4-FFF2-40B4-BE49-F238E27FC236}">
                <a16:creationId xmlns:a16="http://schemas.microsoft.com/office/drawing/2014/main" id="{0B0ACB19-622E-1A4B-AD06-5E80D6B4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6F3AE-83EA-9045-9AE3-ED82E1E08667}"/>
              </a:ext>
            </a:extLst>
          </p:cNvPr>
          <p:cNvGrpSpPr/>
          <p:nvPr/>
        </p:nvGrpSpPr>
        <p:grpSpPr>
          <a:xfrm>
            <a:off x="6219825" y="2014538"/>
            <a:ext cx="2238375" cy="1109662"/>
            <a:chOff x="6219825" y="2014538"/>
            <a:chExt cx="2238375" cy="1109662"/>
          </a:xfrm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18A63E94-83C7-7440-A22F-4B8D24F41B92}"/>
                </a:ext>
              </a:extLst>
            </p:cNvPr>
            <p:cNvSpPr/>
            <p:nvPr/>
          </p:nvSpPr>
          <p:spPr bwMode="auto">
            <a:xfrm>
              <a:off x="6460339" y="2014538"/>
              <a:ext cx="1997861" cy="778669"/>
            </a:xfrm>
            <a:prstGeom prst="cloud">
              <a:avLst/>
            </a:prstGeom>
            <a:solidFill>
              <a:srgbClr val="7030A0">
                <a:alpha val="45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Dfn</a:t>
              </a:r>
              <a:r>
                <a:rPr lang="en-US" sz="2400" b="1" dirty="0">
                  <a:solidFill>
                    <a:schemeClr val="bg1"/>
                  </a:solidFill>
                </a:rPr>
                <a:t>: in +4</a:t>
              </a:r>
            </a:p>
          </p:txBody>
        </p: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0A155602-D9E2-464A-A1BE-0E4336EFB8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60339" y="2793207"/>
              <a:ext cx="235735" cy="214312"/>
            </a:xfrm>
            <a:prstGeom prst="cloud">
              <a:avLst/>
            </a:prstGeom>
            <a:solidFill>
              <a:srgbClr val="7030A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A1639A0D-15E7-8E48-8936-F0D3800B5FBA}"/>
                </a:ext>
              </a:extLst>
            </p:cNvPr>
            <p:cNvSpPr/>
            <p:nvPr/>
          </p:nvSpPr>
          <p:spPr bwMode="auto">
            <a:xfrm>
              <a:off x="6219825" y="2981325"/>
              <a:ext cx="157162" cy="142875"/>
            </a:xfrm>
            <a:prstGeom prst="cloud">
              <a:avLst/>
            </a:prstGeom>
            <a:solidFill>
              <a:srgbClr val="7030A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11948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422D-E8C9-E847-8F66-A5548859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7DC2-CF49-714F-9502-86857AED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AFC3-5CCA-0446-A709-5C7AA4D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4D74-DEDB-C54E-AD72-731B1EFDE5D5}" type="slidenum">
              <a:rPr lang="en-US" altLang="en-US" smtClean="0"/>
              <a:pPr/>
              <a:t>77</a:t>
            </a:fld>
            <a:endParaRPr lang="en-US" altLang="en-US" dirty="0"/>
          </a:p>
        </p:txBody>
      </p:sp>
      <p:sp>
        <p:nvSpPr>
          <p:cNvPr id="1518594" name="Rectangle 2">
            <a:extLst>
              <a:ext uri="{FF2B5EF4-FFF2-40B4-BE49-F238E27FC236}">
                <a16:creationId xmlns:a16="http://schemas.microsoft.com/office/drawing/2014/main" id="{A4F52BA1-C12A-E34C-8D8B-6A920B128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Kleinberg’s algorithm - results</a:t>
            </a:r>
          </a:p>
        </p:txBody>
      </p:sp>
      <p:sp>
        <p:nvSpPr>
          <p:cNvPr id="1518595" name="Rectangle 3">
            <a:extLst>
              <a:ext uri="{FF2B5EF4-FFF2-40B4-BE49-F238E27FC236}">
                <a16:creationId xmlns:a16="http://schemas.microsoft.com/office/drawing/2014/main" id="{AD3E5FCD-3086-4E45-AD52-AF8018730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Eg., for the query ‘java’:</a:t>
            </a:r>
          </a:p>
          <a:p>
            <a:pPr>
              <a:buFontTx/>
              <a:buNone/>
            </a:pPr>
            <a:r>
              <a:rPr lang="en-US" altLang="en-US"/>
              <a:t>0.328 www.gamelan.com</a:t>
            </a:r>
          </a:p>
          <a:p>
            <a:pPr>
              <a:buFontTx/>
              <a:buNone/>
            </a:pPr>
            <a:r>
              <a:rPr lang="en-US" altLang="en-US"/>
              <a:t>0.251 java.sun.com</a:t>
            </a:r>
          </a:p>
          <a:p>
            <a:pPr>
              <a:buFontTx/>
              <a:buNone/>
            </a:pPr>
            <a:r>
              <a:rPr lang="en-US" altLang="en-US"/>
              <a:t>0.190 www.digitalfocus.com (“the java developer”)</a:t>
            </a:r>
            <a:endParaRPr lang="en-US" altLang="en-US" baseline="30000"/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245356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2C3095-A401-1C43-B2C3-B31DC9065593}"/>
              </a:ext>
            </a:extLst>
          </p:cNvPr>
          <p:cNvSpPr/>
          <p:nvPr/>
        </p:nvSpPr>
        <p:spPr bwMode="auto">
          <a:xfrm>
            <a:off x="567233" y="4607530"/>
            <a:ext cx="6159023" cy="45720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Bird’s eye view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Part#1: (simple) Graphs</a:t>
            </a:r>
          </a:p>
          <a:p>
            <a:pPr lvl="1"/>
            <a:r>
              <a:rPr lang="en-US" dirty="0"/>
              <a:t>P1.1: node importance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PageRank and Personalized PR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HITS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SVD (Singular Value Decomposition)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WWW'2021  Tutorial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S. Fakhraei and  C. Faloutsos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945338-E2FD-2245-A9BA-91C00040C66B}"/>
              </a:ext>
            </a:extLst>
          </p:cNvPr>
          <p:cNvGrpSpPr/>
          <p:nvPr/>
        </p:nvGrpSpPr>
        <p:grpSpPr>
          <a:xfrm>
            <a:off x="7510462" y="3518460"/>
            <a:ext cx="496887" cy="657039"/>
            <a:chOff x="7510462" y="2908860"/>
            <a:chExt cx="496887" cy="65703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3788A3-4222-CF43-A087-F47E9023C67D}"/>
                </a:ext>
              </a:extLst>
            </p:cNvPr>
            <p:cNvSpPr/>
            <p:nvPr/>
          </p:nvSpPr>
          <p:spPr bwMode="auto">
            <a:xfrm>
              <a:off x="7718401" y="2908860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4A6B8D-2BBB-7D47-935C-A7CBA64E5056}"/>
                </a:ext>
              </a:extLst>
            </p:cNvPr>
            <p:cNvSpPr/>
            <p:nvPr/>
          </p:nvSpPr>
          <p:spPr bwMode="auto">
            <a:xfrm>
              <a:off x="7510462" y="3158066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18534-1C26-8545-9AD4-4B1739483668}"/>
                </a:ext>
              </a:extLst>
            </p:cNvPr>
            <p:cNvSpPr/>
            <p:nvPr/>
          </p:nvSpPr>
          <p:spPr bwMode="auto">
            <a:xfrm>
              <a:off x="7931149" y="3158065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72201F-8925-974B-B1F2-BE6BFA19FFF2}"/>
                </a:ext>
              </a:extLst>
            </p:cNvPr>
            <p:cNvSpPr/>
            <p:nvPr/>
          </p:nvSpPr>
          <p:spPr bwMode="auto">
            <a:xfrm>
              <a:off x="7510462" y="3501682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F15CDF-EC05-1049-99D1-4B0D6BBB05D2}"/>
                </a:ext>
              </a:extLst>
            </p:cNvPr>
            <p:cNvSpPr/>
            <p:nvPr/>
          </p:nvSpPr>
          <p:spPr bwMode="auto">
            <a:xfrm>
              <a:off x="7931149" y="3501682"/>
              <a:ext cx="76200" cy="64217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0552A9-7CE0-234D-9B8F-8D996E8CB224}"/>
                </a:ext>
              </a:extLst>
            </p:cNvPr>
            <p:cNvCxnSpPr>
              <a:stCxn id="11" idx="7"/>
              <a:endCxn id="13" idx="3"/>
            </p:cNvCxnSpPr>
            <p:nvPr/>
          </p:nvCxnSpPr>
          <p:spPr bwMode="auto">
            <a:xfrm>
              <a:off x="7783442" y="2918264"/>
              <a:ext cx="158866" cy="29461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0D223F-AD1B-064F-B8CA-4CC38360EF25}"/>
                </a:ext>
              </a:extLst>
            </p:cNvPr>
            <p:cNvCxnSpPr>
              <a:stCxn id="11" idx="5"/>
              <a:endCxn id="15" idx="1"/>
            </p:cNvCxnSpPr>
            <p:nvPr/>
          </p:nvCxnSpPr>
          <p:spPr bwMode="auto">
            <a:xfrm>
              <a:off x="7783442" y="2963673"/>
              <a:ext cx="158866" cy="5474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A3F361-AE44-AD41-A540-D64E2380E7CD}"/>
                </a:ext>
              </a:extLst>
            </p:cNvPr>
            <p:cNvCxnSpPr>
              <a:stCxn id="11" idx="3"/>
              <a:endCxn id="14" idx="7"/>
            </p:cNvCxnSpPr>
            <p:nvPr/>
          </p:nvCxnSpPr>
          <p:spPr bwMode="auto">
            <a:xfrm flipH="1">
              <a:off x="7575503" y="2963673"/>
              <a:ext cx="154057" cy="5474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A0CC66-9EF0-9A4F-A97A-E189A5497754}"/>
                </a:ext>
              </a:extLst>
            </p:cNvPr>
            <p:cNvCxnSpPr>
              <a:stCxn id="11" idx="1"/>
              <a:endCxn id="12" idx="5"/>
            </p:cNvCxnSpPr>
            <p:nvPr/>
          </p:nvCxnSpPr>
          <p:spPr bwMode="auto">
            <a:xfrm flipH="1">
              <a:off x="7575503" y="2918264"/>
              <a:ext cx="154057" cy="29461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382F60-0F2E-5442-9286-9D13446BCEF4}"/>
              </a:ext>
            </a:extLst>
          </p:cNvPr>
          <p:cNvSpPr txBox="1"/>
          <p:nvPr/>
        </p:nvSpPr>
        <p:spPr>
          <a:xfrm>
            <a:off x="6726256" y="3035421"/>
            <a:ext cx="370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C26321-3E43-8145-92DA-72680A231FF8}"/>
              </a:ext>
            </a:extLst>
          </p:cNvPr>
          <p:cNvSpPr/>
          <p:nvPr/>
        </p:nvSpPr>
        <p:spPr bwMode="auto">
          <a:xfrm>
            <a:off x="7652531" y="3421626"/>
            <a:ext cx="210344" cy="253545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Hummingbird">
            <a:extLst>
              <a:ext uri="{FF2B5EF4-FFF2-40B4-BE49-F238E27FC236}">
                <a16:creationId xmlns:a16="http://schemas.microsoft.com/office/drawing/2014/main" id="{81BAA96C-75A5-E149-A7C5-BE3E14AF8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318482"/>
            <a:ext cx="1217847" cy="12178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E7CB84-D50A-4D40-91F6-C90F84407C7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0365" y="3582677"/>
            <a:ext cx="1005056" cy="7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Hidden/latent variable detection</a:t>
            </a:r>
          </a:p>
          <a:p>
            <a:r>
              <a:rPr lang="en-US" dirty="0"/>
              <a:t>Compute node importance (HITS)</a:t>
            </a:r>
          </a:p>
          <a:p>
            <a:r>
              <a:rPr lang="en-US" dirty="0"/>
              <a:t>Block detection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Embedding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98E9E2F1-552A-E84A-BB41-A6633DF96850}"/>
              </a:ext>
            </a:extLst>
          </p:cNvPr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14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89C5-8F30-2345-AA54-1955B38D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E947-2102-AA44-98A9-54D5FDC36CD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2700" cap="flat" cmpd="sng" algn="ctr">
            <a:noFill/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dirty="0"/>
              <a:t>Who-buys-what</a:t>
            </a:r>
          </a:p>
          <a:p>
            <a:pPr marL="0" indent="0">
              <a:buNone/>
            </a:pPr>
            <a:r>
              <a:rPr lang="en-US" dirty="0"/>
              <a:t>Who sells what</a:t>
            </a:r>
          </a:p>
          <a:p>
            <a:pPr marL="0" indent="0">
              <a:buNone/>
            </a:pPr>
            <a:r>
              <a:rPr lang="en-US" dirty="0"/>
              <a:t>Who reviews 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E168-F18C-944F-95DE-ADCDAD3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009C-A1B4-024B-AA5A-B10844C7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894D-8CC4-7943-9BD6-F036C150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A4CC1A-65EB-F841-B02E-69DF7C954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6389" y="1812666"/>
            <a:ext cx="821509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82563B-F5C9-B74E-A188-49C0951C118B}"/>
              </a:ext>
            </a:extLst>
          </p:cNvPr>
          <p:cNvGrpSpPr/>
          <p:nvPr/>
        </p:nvGrpSpPr>
        <p:grpSpPr>
          <a:xfrm>
            <a:off x="5419935" y="1676351"/>
            <a:ext cx="3134938" cy="2148497"/>
            <a:chOff x="5419935" y="1676351"/>
            <a:chExt cx="3134938" cy="21484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C598A6-34D6-284A-9F59-C97855563B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9807" y="1814796"/>
              <a:ext cx="821509" cy="133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825FD0-18BA-B14A-BBFC-4E46D6E1DC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9739" y="1906271"/>
              <a:ext cx="851577" cy="6374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DFBBB1-1260-BA44-B1D0-3FDEE0C96CD9}"/>
                </a:ext>
              </a:extLst>
            </p:cNvPr>
            <p:cNvCxnSpPr/>
            <p:nvPr/>
          </p:nvCxnSpPr>
          <p:spPr bwMode="auto">
            <a:xfrm>
              <a:off x="6909807" y="2060494"/>
              <a:ext cx="828069" cy="1030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DD4E75-B4ED-A44E-BF4E-FC67B836D984}"/>
                </a:ext>
              </a:extLst>
            </p:cNvPr>
            <p:cNvCxnSpPr/>
            <p:nvPr/>
          </p:nvCxnSpPr>
          <p:spPr bwMode="auto">
            <a:xfrm flipV="1">
              <a:off x="6854541" y="3193184"/>
              <a:ext cx="876774" cy="2946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5E7005-0721-284C-B802-A73191135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5136" y="3097307"/>
              <a:ext cx="433064" cy="4330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BD5E4-3049-1241-AFE0-DA9544846B9D}"/>
                </a:ext>
              </a:extLst>
            </p:cNvPr>
            <p:cNvSpPr txBox="1"/>
            <p:nvPr/>
          </p:nvSpPr>
          <p:spPr>
            <a:xfrm rot="5400000">
              <a:off x="5767491" y="2418288"/>
              <a:ext cx="576708" cy="127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…</a:t>
              </a:r>
            </a:p>
            <a:p>
              <a:endParaRPr lang="en-US" sz="5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619EAA-80D0-0C4A-972C-0224BB24D66E}"/>
                </a:ext>
              </a:extLst>
            </p:cNvPr>
            <p:cNvSpPr txBox="1"/>
            <p:nvPr/>
          </p:nvSpPr>
          <p:spPr>
            <a:xfrm rot="5400000">
              <a:off x="7581530" y="1627401"/>
              <a:ext cx="642260" cy="130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  <a:p>
              <a:endParaRPr lang="en-US" sz="54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B62B94-CC66-3844-8ED6-5C73166681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0557" y="2652960"/>
              <a:ext cx="100896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pic>
          <p:nvPicPr>
            <p:cNvPr id="22" name="Graphic 21" descr="Male profile">
              <a:extLst>
                <a:ext uri="{FF2B5EF4-FFF2-40B4-BE49-F238E27FC236}">
                  <a16:creationId xmlns:a16="http://schemas.microsoft.com/office/drawing/2014/main" id="{48AD7965-BD7E-0844-B56A-33B9810E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1276" y="1696149"/>
              <a:ext cx="588953" cy="588953"/>
            </a:xfrm>
            <a:prstGeom prst="rect">
              <a:avLst/>
            </a:prstGeom>
          </p:spPr>
        </p:pic>
        <p:pic>
          <p:nvPicPr>
            <p:cNvPr id="24" name="Graphic 23" descr="Male profile">
              <a:extLst>
                <a:ext uri="{FF2B5EF4-FFF2-40B4-BE49-F238E27FC236}">
                  <a16:creationId xmlns:a16="http://schemas.microsoft.com/office/drawing/2014/main" id="{AD49BFEC-A7E1-5E44-8BD8-62B8C989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60003" y="3235895"/>
              <a:ext cx="588953" cy="588953"/>
            </a:xfrm>
            <a:prstGeom prst="rect">
              <a:avLst/>
            </a:prstGeom>
          </p:spPr>
        </p:pic>
        <p:pic>
          <p:nvPicPr>
            <p:cNvPr id="26" name="Graphic 25" descr="Female Profile">
              <a:extLst>
                <a:ext uri="{FF2B5EF4-FFF2-40B4-BE49-F238E27FC236}">
                  <a16:creationId xmlns:a16="http://schemas.microsoft.com/office/drawing/2014/main" id="{25B48EDA-8BCA-634E-B942-A9F04949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60003" y="2336297"/>
              <a:ext cx="588953" cy="588953"/>
            </a:xfrm>
            <a:prstGeom prst="rect">
              <a:avLst/>
            </a:prstGeom>
          </p:spPr>
        </p:pic>
        <p:pic>
          <p:nvPicPr>
            <p:cNvPr id="28" name="Graphic 27" descr="Watch">
              <a:extLst>
                <a:ext uri="{FF2B5EF4-FFF2-40B4-BE49-F238E27FC236}">
                  <a16:creationId xmlns:a16="http://schemas.microsoft.com/office/drawing/2014/main" id="{4DF7E948-0339-9B47-9D4C-32B68BD7C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84531" y="1676351"/>
              <a:ext cx="314274" cy="314274"/>
            </a:xfrm>
            <a:prstGeom prst="rect">
              <a:avLst/>
            </a:prstGeom>
          </p:spPr>
        </p:pic>
        <p:pic>
          <p:nvPicPr>
            <p:cNvPr id="30" name="Graphic 29" descr="Earbuds">
              <a:extLst>
                <a:ext uri="{FF2B5EF4-FFF2-40B4-BE49-F238E27FC236}">
                  <a16:creationId xmlns:a16="http://schemas.microsoft.com/office/drawing/2014/main" id="{994B10EB-7EF2-E448-8565-F9913B9CD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31068" y="248718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28494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(SVD) matrix factorization: finds blocks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416800" y="4419600"/>
            <a:ext cx="46038" cy="1422400"/>
          </a:xfrm>
          <a:prstGeom prst="rect">
            <a:avLst/>
          </a:prstGeom>
          <a:noFill/>
          <a:ln w="28575">
            <a:solidFill>
              <a:srgbClr val="FF33CC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600700" y="4419600"/>
            <a:ext cx="46038" cy="14224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657600" y="4419600"/>
            <a:ext cx="46038" cy="1422400"/>
          </a:xfrm>
          <a:prstGeom prst="rect">
            <a:avLst/>
          </a:prstGeom>
          <a:noFill/>
          <a:ln w="28575">
            <a:solidFill>
              <a:srgbClr val="008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73500" y="4356100"/>
            <a:ext cx="977900" cy="45719"/>
          </a:xfrm>
          <a:prstGeom prst="rect">
            <a:avLst/>
          </a:prstGeom>
          <a:noFill/>
          <a:ln w="28575">
            <a:solidFill>
              <a:srgbClr val="008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16600" y="4356100"/>
            <a:ext cx="965200" cy="4571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607300" y="4330700"/>
            <a:ext cx="977900" cy="50800"/>
          </a:xfrm>
          <a:prstGeom prst="rect">
            <a:avLst/>
          </a:prstGeom>
          <a:noFill/>
          <a:ln w="28575">
            <a:solidFill>
              <a:srgbClr val="FF33CC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422400" y="4419600"/>
            <a:ext cx="990600" cy="1422400"/>
            <a:chOff x="1422400" y="4419600"/>
            <a:chExt cx="990600" cy="1422400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422400" y="4419600"/>
              <a:ext cx="990600" cy="142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435100" y="4432300"/>
              <a:ext cx="609600" cy="393700"/>
            </a:xfrm>
            <a:prstGeom prst="rect">
              <a:avLst/>
            </a:prstGeom>
            <a:solidFill>
              <a:srgbClr val="008000"/>
            </a:solidFill>
            <a:ln w="3175" cap="flat" cmpd="sng" algn="ctr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082800" y="4940300"/>
              <a:ext cx="101600" cy="469900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184400" y="5626100"/>
              <a:ext cx="215900" cy="127000"/>
            </a:xfrm>
            <a:prstGeom prst="rect">
              <a:avLst/>
            </a:prstGeom>
            <a:solidFill>
              <a:srgbClr val="FF33CC"/>
            </a:solidFill>
            <a:ln w="3175" cap="flat" cmpd="sng" algn="ctr">
              <a:solidFill>
                <a:srgbClr val="FF33CC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3644900" y="4419600"/>
            <a:ext cx="76200" cy="393700"/>
          </a:xfrm>
          <a:prstGeom prst="rect">
            <a:avLst/>
          </a:prstGeom>
          <a:solidFill>
            <a:srgbClr val="008000"/>
          </a:solidFill>
          <a:ln w="3175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3873500" y="4361180"/>
            <a:ext cx="584200" cy="45719"/>
          </a:xfrm>
          <a:prstGeom prst="rect">
            <a:avLst/>
          </a:prstGeom>
          <a:solidFill>
            <a:srgbClr val="008000"/>
          </a:solidFill>
          <a:ln w="3175" cap="flat" cmpd="sng" algn="ctr">
            <a:solidFill>
              <a:srgbClr val="008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6375400" y="4347633"/>
            <a:ext cx="101600" cy="4656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5592232" y="4889500"/>
            <a:ext cx="71967" cy="469900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7416800" y="5638800"/>
            <a:ext cx="50800" cy="114300"/>
          </a:xfrm>
          <a:prstGeom prst="rect">
            <a:avLst/>
          </a:prstGeom>
          <a:solidFill>
            <a:srgbClr val="FF33CC"/>
          </a:solidFill>
          <a:ln w="3175" cap="flat" cmpd="sng" algn="ctr">
            <a:solidFill>
              <a:srgbClr val="FF33CC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8369300" y="4330700"/>
            <a:ext cx="220132" cy="45719"/>
          </a:xfrm>
          <a:prstGeom prst="rect">
            <a:avLst/>
          </a:prstGeom>
          <a:solidFill>
            <a:srgbClr val="FF33CC"/>
          </a:solidFill>
          <a:ln w="3175" cap="flat" cmpd="sng" algn="ctr">
            <a:solidFill>
              <a:srgbClr val="FF33CC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26843" y="5029200"/>
            <a:ext cx="3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4610" y="4986867"/>
            <a:ext cx="3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25732" y="4986864"/>
            <a:ext cx="3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3873500" y="4457700"/>
            <a:ext cx="546100" cy="330200"/>
          </a:xfrm>
          <a:prstGeom prst="rect">
            <a:avLst/>
          </a:prstGeom>
          <a:solidFill>
            <a:srgbClr val="008000">
              <a:alpha val="25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6362700" y="4902200"/>
            <a:ext cx="101600" cy="469900"/>
          </a:xfrm>
          <a:prstGeom prst="rect">
            <a:avLst/>
          </a:prstGeom>
          <a:solidFill>
            <a:schemeClr val="tx1">
              <a:alpha val="25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8382000" y="5626100"/>
            <a:ext cx="215900" cy="127000"/>
          </a:xfrm>
          <a:prstGeom prst="rect">
            <a:avLst/>
          </a:prstGeom>
          <a:solidFill>
            <a:srgbClr val="FF33CC">
              <a:alpha val="25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860800" y="4445000"/>
            <a:ext cx="990600" cy="1422400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5791200" y="4457700"/>
            <a:ext cx="990600" cy="1422400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7607300" y="4432300"/>
            <a:ext cx="990600" cy="1422400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52884261-F321-C141-AE46-5D5A462A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50B00FD1-261E-9147-8E28-B78090D5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3ECE-80E0-E94A-8F0A-A63515A0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EA0A2-A4F0-4A44-95EC-282D13873866}"/>
              </a:ext>
            </a:extLst>
          </p:cNvPr>
          <p:cNvSpPr/>
          <p:nvPr/>
        </p:nvSpPr>
        <p:spPr>
          <a:xfrm>
            <a:off x="173893" y="394143"/>
            <a:ext cx="1325387" cy="52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/>
              <a:t>h</a:t>
            </a:r>
            <a:r>
              <a:rPr lang="en-US" altLang="en-US" sz="1400" dirty="0"/>
              <a:t> = </a:t>
            </a:r>
            <a:r>
              <a:rPr lang="en-US" altLang="en-US" sz="1400" b="1" dirty="0"/>
              <a:t>A</a:t>
            </a:r>
            <a:r>
              <a:rPr lang="en-US" altLang="en-US" sz="1400" dirty="0"/>
              <a:t> </a:t>
            </a:r>
            <a:r>
              <a:rPr lang="en-US" altLang="en-US" sz="1400" b="1" dirty="0"/>
              <a:t>a</a:t>
            </a:r>
          </a:p>
          <a:p>
            <a:r>
              <a:rPr lang="en-US" altLang="en-US" sz="1400" b="1" dirty="0"/>
              <a:t>a</a:t>
            </a:r>
            <a:r>
              <a:rPr lang="en-US" altLang="en-US" sz="1400" dirty="0"/>
              <a:t> = </a:t>
            </a:r>
            <a:r>
              <a:rPr lang="en-US" altLang="en-US" sz="1400" b="1" dirty="0"/>
              <a:t>A</a:t>
            </a:r>
            <a:r>
              <a:rPr lang="en-US" altLang="en-US" sz="1400" baseline="30000" dirty="0"/>
              <a:t>T</a:t>
            </a:r>
            <a:r>
              <a:rPr lang="en-US" altLang="en-US" sz="1400" dirty="0"/>
              <a:t> </a:t>
            </a:r>
            <a:r>
              <a:rPr lang="en-US" altLang="en-US" sz="1400" b="1" dirty="0"/>
              <a:t>h</a:t>
            </a:r>
            <a:endParaRPr lang="en-US" altLang="en-US" sz="1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2B7049-A176-234B-8EE6-1EEA9117DC45}"/>
              </a:ext>
            </a:extLst>
          </p:cNvPr>
          <p:cNvGrpSpPr>
            <a:grpSpLocks noChangeAspect="1"/>
          </p:cNvGrpSpPr>
          <p:nvPr/>
        </p:nvGrpSpPr>
        <p:grpSpPr>
          <a:xfrm>
            <a:off x="1341158" y="207169"/>
            <a:ext cx="1119188" cy="554831"/>
            <a:chOff x="6219825" y="2014538"/>
            <a:chExt cx="2238375" cy="1109662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80DD4B4B-B810-384D-A512-A758F1E8DBD6}"/>
                </a:ext>
              </a:extLst>
            </p:cNvPr>
            <p:cNvSpPr/>
            <p:nvPr/>
          </p:nvSpPr>
          <p:spPr bwMode="auto">
            <a:xfrm>
              <a:off x="6460339" y="2014538"/>
              <a:ext cx="1997861" cy="778669"/>
            </a:xfrm>
            <a:prstGeom prst="cloud">
              <a:avLst/>
            </a:prstGeom>
            <a:solidFill>
              <a:srgbClr val="7030A0">
                <a:alpha val="45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Dfn</a:t>
              </a:r>
              <a:r>
                <a:rPr lang="en-US" sz="1050" b="1" dirty="0">
                  <a:solidFill>
                    <a:schemeClr val="bg1"/>
                  </a:solidFill>
                </a:rPr>
                <a:t>: in +4</a:t>
              </a:r>
            </a:p>
          </p:txBody>
        </p:sp>
        <p:sp>
          <p:nvSpPr>
            <p:cNvPr id="52" name="Cloud 51">
              <a:extLst>
                <a:ext uri="{FF2B5EF4-FFF2-40B4-BE49-F238E27FC236}">
                  <a16:creationId xmlns:a16="http://schemas.microsoft.com/office/drawing/2014/main" id="{EBF4AA5E-6431-3246-9DE6-9F9B8F2A9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60339" y="2793207"/>
              <a:ext cx="235735" cy="214312"/>
            </a:xfrm>
            <a:prstGeom prst="cloud">
              <a:avLst/>
            </a:prstGeom>
            <a:solidFill>
              <a:srgbClr val="7030A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9A56668E-4008-554D-B983-A76E9FEF2896}"/>
                </a:ext>
              </a:extLst>
            </p:cNvPr>
            <p:cNvSpPr/>
            <p:nvPr/>
          </p:nvSpPr>
          <p:spPr bwMode="auto">
            <a:xfrm>
              <a:off x="6219825" y="2981325"/>
              <a:ext cx="157162" cy="142875"/>
            </a:xfrm>
            <a:prstGeom prst="cloud">
              <a:avLst/>
            </a:prstGeom>
            <a:solidFill>
              <a:srgbClr val="7030A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5B2F04-88B6-B34F-8015-BB3C51046B83}"/>
              </a:ext>
            </a:extLst>
          </p:cNvPr>
          <p:cNvGrpSpPr>
            <a:grpSpLocks noChangeAspect="1"/>
          </p:cNvGrpSpPr>
          <p:nvPr/>
        </p:nvGrpSpPr>
        <p:grpSpPr>
          <a:xfrm>
            <a:off x="3837466" y="3886200"/>
            <a:ext cx="705174" cy="336922"/>
            <a:chOff x="3464243" y="2375644"/>
            <a:chExt cx="955357" cy="45645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7C4E73-68BD-CF49-8B8A-E353DE790CEC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59" name="Graphic 58" descr="Male profile">
                <a:extLst>
                  <a:ext uri="{FF2B5EF4-FFF2-40B4-BE49-F238E27FC236}">
                    <a16:creationId xmlns:a16="http://schemas.microsoft.com/office/drawing/2014/main" id="{D4C9450E-D41B-454B-8431-E03707A0D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Guitar">
                <a:extLst>
                  <a:ext uri="{FF2B5EF4-FFF2-40B4-BE49-F238E27FC236}">
                    <a16:creationId xmlns:a16="http://schemas.microsoft.com/office/drawing/2014/main" id="{A5E1CCFB-95AC-CF48-8D5E-5D3F67D68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AB33B7-8E08-A541-A029-6EBCDD1564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57" name="Graphic 56" descr="Female Profile">
                <a:extLst>
                  <a:ext uri="{FF2B5EF4-FFF2-40B4-BE49-F238E27FC236}">
                    <a16:creationId xmlns:a16="http://schemas.microsoft.com/office/drawing/2014/main" id="{4045A33A-8040-FE4F-80EE-DFFE9CA52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phic 57" descr="Music note">
                <a:extLst>
                  <a:ext uri="{FF2B5EF4-FFF2-40B4-BE49-F238E27FC236}">
                    <a16:creationId xmlns:a16="http://schemas.microsoft.com/office/drawing/2014/main" id="{41E4F814-C551-474C-97AE-E214CF167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437672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(SVD) matrix factorization: finds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422400" y="4419600"/>
            <a:ext cx="990600" cy="142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26843" y="5029200"/>
            <a:ext cx="3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416800" y="4419600"/>
            <a:ext cx="46038" cy="1422400"/>
          </a:xfrm>
          <a:prstGeom prst="rect">
            <a:avLst/>
          </a:prstGeom>
          <a:noFill/>
          <a:ln w="28575">
            <a:solidFill>
              <a:srgbClr val="FF33CC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600700" y="4419600"/>
            <a:ext cx="46038" cy="14224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657600" y="4419600"/>
            <a:ext cx="46038" cy="1422400"/>
          </a:xfrm>
          <a:prstGeom prst="rect">
            <a:avLst/>
          </a:prstGeom>
          <a:noFill/>
          <a:ln w="28575">
            <a:solidFill>
              <a:srgbClr val="008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73500" y="4356100"/>
            <a:ext cx="977900" cy="45719"/>
          </a:xfrm>
          <a:prstGeom prst="rect">
            <a:avLst/>
          </a:prstGeom>
          <a:noFill/>
          <a:ln w="28575">
            <a:solidFill>
              <a:srgbClr val="008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16600" y="4356100"/>
            <a:ext cx="965200" cy="4571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607300" y="4330700"/>
            <a:ext cx="977900" cy="50800"/>
          </a:xfrm>
          <a:prstGeom prst="rect">
            <a:avLst/>
          </a:prstGeom>
          <a:noFill/>
          <a:ln w="28575">
            <a:solidFill>
              <a:srgbClr val="FF33CC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54610" y="4986867"/>
            <a:ext cx="3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25732" y="4986864"/>
            <a:ext cx="3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2534226" y="1960835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A) Even if shuffled!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445461" y="4453464"/>
            <a:ext cx="522620" cy="85487"/>
            <a:chOff x="1445461" y="4453464"/>
            <a:chExt cx="522620" cy="85487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445461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676616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910709" y="4453464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0215" y="4680766"/>
            <a:ext cx="522620" cy="85487"/>
            <a:chOff x="1445461" y="4453464"/>
            <a:chExt cx="522620" cy="8548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445461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76616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910709" y="4453464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5461" y="4944120"/>
            <a:ext cx="522620" cy="85487"/>
            <a:chOff x="1445461" y="4453464"/>
            <a:chExt cx="522620" cy="85487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445461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676616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10709" y="4453464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85240" y="4327422"/>
            <a:ext cx="522620" cy="85487"/>
            <a:chOff x="1445461" y="4453464"/>
            <a:chExt cx="522620" cy="85487"/>
          </a:xfrm>
        </p:grpSpPr>
        <p:sp>
          <p:nvSpPr>
            <p:cNvPr id="58" name="Rectangle 57"/>
            <p:cNvSpPr/>
            <p:nvPr/>
          </p:nvSpPr>
          <p:spPr bwMode="auto">
            <a:xfrm>
              <a:off x="1445461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676616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910709" y="4453464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445461" y="5436563"/>
            <a:ext cx="522620" cy="85487"/>
            <a:chOff x="1445461" y="4453464"/>
            <a:chExt cx="522620" cy="85487"/>
          </a:xfrm>
        </p:grpSpPr>
        <p:sp>
          <p:nvSpPr>
            <p:cNvPr id="62" name="Rectangle 61"/>
            <p:cNvSpPr/>
            <p:nvPr/>
          </p:nvSpPr>
          <p:spPr bwMode="auto">
            <a:xfrm>
              <a:off x="1445461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676616" y="4455582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910709" y="4453464"/>
              <a:ext cx="57372" cy="83369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 bwMode="auto">
          <a:xfrm>
            <a:off x="3646266" y="5436562"/>
            <a:ext cx="57372" cy="83369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 bwMode="auto">
          <a:xfrm>
            <a:off x="3650102" y="4944120"/>
            <a:ext cx="57372" cy="83369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 bwMode="auto">
          <a:xfrm>
            <a:off x="3654997" y="4689106"/>
            <a:ext cx="57372" cy="83369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3640139" y="4453777"/>
            <a:ext cx="57372" cy="83369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590800" y="4495148"/>
            <a:ext cx="927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2590800" y="4730790"/>
            <a:ext cx="927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2590800" y="4985804"/>
            <a:ext cx="927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2590800" y="5486060"/>
            <a:ext cx="927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C950764-B7CF-3543-9547-9EC03ABD9F1D}"/>
              </a:ext>
            </a:extLst>
          </p:cNvPr>
          <p:cNvGrpSpPr/>
          <p:nvPr/>
        </p:nvGrpSpPr>
        <p:grpSpPr>
          <a:xfrm>
            <a:off x="3971156" y="3908677"/>
            <a:ext cx="782588" cy="334684"/>
            <a:chOff x="7050328" y="3906654"/>
            <a:chExt cx="782588" cy="33468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E1715F-B000-5C43-8F66-C8720EDC8AB0}"/>
                </a:ext>
              </a:extLst>
            </p:cNvPr>
            <p:cNvGrpSpPr/>
            <p:nvPr/>
          </p:nvGrpSpPr>
          <p:grpSpPr>
            <a:xfrm>
              <a:off x="7491329" y="3907540"/>
              <a:ext cx="341587" cy="333798"/>
              <a:chOff x="1453794" y="2400300"/>
              <a:chExt cx="1520575" cy="1485900"/>
            </a:xfrm>
          </p:grpSpPr>
          <p:pic>
            <p:nvPicPr>
              <p:cNvPr id="79" name="Graphic 78" descr="Male profile">
                <a:extLst>
                  <a:ext uri="{FF2B5EF4-FFF2-40B4-BE49-F238E27FC236}">
                    <a16:creationId xmlns:a16="http://schemas.microsoft.com/office/drawing/2014/main" id="{C74B9616-FD32-5542-83D2-EF0AF12C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phic 79" descr="Guitar">
                <a:extLst>
                  <a:ext uri="{FF2B5EF4-FFF2-40B4-BE49-F238E27FC236}">
                    <a16:creationId xmlns:a16="http://schemas.microsoft.com/office/drawing/2014/main" id="{DF00ACCE-F9DD-8C47-8494-A0AFB72A9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B86F29-CB49-C343-8B68-08118D91E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50328" y="3906654"/>
              <a:ext cx="325238" cy="333798"/>
              <a:chOff x="4582274" y="2400300"/>
              <a:chExt cx="1447800" cy="1485900"/>
            </a:xfrm>
          </p:grpSpPr>
          <p:pic>
            <p:nvPicPr>
              <p:cNvPr id="77" name="Graphic 76" descr="Female Profile">
                <a:extLst>
                  <a:ext uri="{FF2B5EF4-FFF2-40B4-BE49-F238E27FC236}">
                    <a16:creationId xmlns:a16="http://schemas.microsoft.com/office/drawing/2014/main" id="{02793BC6-D00A-B94E-9962-B3D9BDD6E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phic 77" descr="Music note">
                <a:extLst>
                  <a:ext uri="{FF2B5EF4-FFF2-40B4-BE49-F238E27FC236}">
                    <a16:creationId xmlns:a16="http://schemas.microsoft.com/office/drawing/2014/main" id="{8701E135-61D6-E647-85EE-F462D9DE5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19477313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(SVD) matrix factorization: finds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01676AD-7456-6C45-AC93-617B4E5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4188B5-5E94-1A43-A998-68447F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FCDC9-0E9B-FA4C-9CA0-BE40D83ED274}"/>
              </a:ext>
            </a:extLst>
          </p:cNvPr>
          <p:cNvGrpSpPr/>
          <p:nvPr/>
        </p:nvGrpSpPr>
        <p:grpSpPr>
          <a:xfrm>
            <a:off x="1422400" y="4330700"/>
            <a:ext cx="7167032" cy="1511300"/>
            <a:chOff x="1422400" y="4330700"/>
            <a:chExt cx="7167032" cy="1511300"/>
          </a:xfrm>
        </p:grpSpPr>
        <p:grpSp>
          <p:nvGrpSpPr>
            <p:cNvPr id="38" name="Group 42"/>
            <p:cNvGrpSpPr/>
            <p:nvPr/>
          </p:nvGrpSpPr>
          <p:grpSpPr>
            <a:xfrm>
              <a:off x="1422400" y="4419600"/>
              <a:ext cx="990600" cy="1422400"/>
              <a:chOff x="1422400" y="4419600"/>
              <a:chExt cx="990600" cy="142240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22400" y="4419600"/>
                <a:ext cx="990600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435100" y="4432300"/>
                <a:ext cx="6096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082800" y="4940300"/>
                <a:ext cx="101600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184400" y="5626100"/>
                <a:ext cx="215900" cy="1270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26843" y="5029200"/>
              <a:ext cx="3793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44900" y="4330700"/>
              <a:ext cx="4944532" cy="1511300"/>
              <a:chOff x="3644900" y="4330700"/>
              <a:chExt cx="4944532" cy="1511300"/>
            </a:xfrm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4168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56007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6576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873500" y="4356100"/>
                <a:ext cx="977900" cy="45719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816600" y="4356100"/>
                <a:ext cx="965200" cy="457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607300" y="4330700"/>
                <a:ext cx="977900" cy="508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644900" y="4419600"/>
                <a:ext cx="762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873500" y="4361180"/>
                <a:ext cx="584200" cy="45719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375400" y="4347633"/>
                <a:ext cx="101600" cy="4656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592232" y="4889500"/>
                <a:ext cx="71967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416800" y="5638800"/>
                <a:ext cx="50800" cy="1143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369300" y="4330700"/>
                <a:ext cx="220132" cy="45719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54610" y="4986867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25732" y="4986864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1B7B7-C0F2-D34E-BEA0-266284D3908C}"/>
              </a:ext>
            </a:extLst>
          </p:cNvPr>
          <p:cNvSpPr txBox="1"/>
          <p:nvPr/>
        </p:nvSpPr>
        <p:spPr>
          <a:xfrm>
            <a:off x="2334320" y="1952053"/>
            <a:ext cx="536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B) Even if ‘</a:t>
            </a:r>
            <a:r>
              <a:rPr lang="en-US" sz="3200" b="1" dirty="0" err="1">
                <a:solidFill>
                  <a:schemeClr val="tx2"/>
                </a:solidFill>
                <a:latin typeface="+mn-lt"/>
              </a:rPr>
              <a:t>salt+pepper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’ noise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82850-8816-6842-A114-617A344587F8}"/>
              </a:ext>
            </a:extLst>
          </p:cNvPr>
          <p:cNvSpPr/>
          <p:nvPr/>
        </p:nvSpPr>
        <p:spPr bwMode="auto">
          <a:xfrm>
            <a:off x="1871980" y="4550689"/>
            <a:ext cx="45719" cy="45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6D2CDC-56BC-364B-897A-55E3F367A788}"/>
              </a:ext>
            </a:extLst>
          </p:cNvPr>
          <p:cNvSpPr/>
          <p:nvPr/>
        </p:nvSpPr>
        <p:spPr bwMode="auto">
          <a:xfrm>
            <a:off x="1678693" y="4680787"/>
            <a:ext cx="45719" cy="45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0EF510-ED47-2641-8229-6DF83C63EF60}"/>
              </a:ext>
            </a:extLst>
          </p:cNvPr>
          <p:cNvSpPr/>
          <p:nvPr/>
        </p:nvSpPr>
        <p:spPr bwMode="auto">
          <a:xfrm>
            <a:off x="1530011" y="4554407"/>
            <a:ext cx="45719" cy="45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749A4F-CC1C-ED4D-8D94-190642599A69}"/>
              </a:ext>
            </a:extLst>
          </p:cNvPr>
          <p:cNvSpPr/>
          <p:nvPr/>
        </p:nvSpPr>
        <p:spPr bwMode="auto">
          <a:xfrm>
            <a:off x="1682411" y="5108250"/>
            <a:ext cx="45719" cy="45719"/>
          </a:xfrm>
          <a:prstGeom prst="rect">
            <a:avLst/>
          </a:prstGeom>
          <a:solidFill>
            <a:srgbClr val="008F00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99048C-8691-C74A-B83A-E8A2D00C6EC0}"/>
              </a:ext>
            </a:extLst>
          </p:cNvPr>
          <p:cNvSpPr/>
          <p:nvPr/>
        </p:nvSpPr>
        <p:spPr bwMode="auto">
          <a:xfrm>
            <a:off x="1834811" y="5260650"/>
            <a:ext cx="45719" cy="45719"/>
          </a:xfrm>
          <a:prstGeom prst="rect">
            <a:avLst/>
          </a:prstGeom>
          <a:solidFill>
            <a:srgbClr val="008F00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79EEE9-29C9-EB49-9B6B-E11EF3602B8F}"/>
              </a:ext>
            </a:extLst>
          </p:cNvPr>
          <p:cNvSpPr/>
          <p:nvPr/>
        </p:nvSpPr>
        <p:spPr bwMode="auto">
          <a:xfrm>
            <a:off x="2288294" y="4610164"/>
            <a:ext cx="45719" cy="45719"/>
          </a:xfrm>
          <a:prstGeom prst="rect">
            <a:avLst/>
          </a:prstGeom>
          <a:solidFill>
            <a:srgbClr val="008F00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6AAF73-7757-E143-843B-E22C43EE5DA0}"/>
              </a:ext>
            </a:extLst>
          </p:cNvPr>
          <p:cNvSpPr/>
          <p:nvPr/>
        </p:nvSpPr>
        <p:spPr bwMode="auto">
          <a:xfrm>
            <a:off x="3667974" y="5413050"/>
            <a:ext cx="45719" cy="45719"/>
          </a:xfrm>
          <a:prstGeom prst="rect">
            <a:avLst/>
          </a:prstGeom>
          <a:solidFill>
            <a:srgbClr val="008F00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683630-9273-CD46-A361-98AFEE0CDF98}"/>
              </a:ext>
            </a:extLst>
          </p:cNvPr>
          <p:cNvSpPr/>
          <p:nvPr/>
        </p:nvSpPr>
        <p:spPr bwMode="auto">
          <a:xfrm>
            <a:off x="4665109" y="4354948"/>
            <a:ext cx="45719" cy="45719"/>
          </a:xfrm>
          <a:prstGeom prst="rect">
            <a:avLst/>
          </a:prstGeom>
          <a:solidFill>
            <a:srgbClr val="008F00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8421DF-B88B-8741-9FD8-75316DC12F24}"/>
              </a:ext>
            </a:extLst>
          </p:cNvPr>
          <p:cNvSpPr/>
          <p:nvPr/>
        </p:nvSpPr>
        <p:spPr bwMode="auto">
          <a:xfrm>
            <a:off x="3661595" y="4703089"/>
            <a:ext cx="45719" cy="45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B01276-3C39-4245-A76D-365570711B8C}"/>
              </a:ext>
            </a:extLst>
          </p:cNvPr>
          <p:cNvSpPr/>
          <p:nvPr/>
        </p:nvSpPr>
        <p:spPr bwMode="auto">
          <a:xfrm>
            <a:off x="4144925" y="4359094"/>
            <a:ext cx="45719" cy="45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8F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514781A-F77C-2D4D-AF44-23A8341B6AED}"/>
              </a:ext>
            </a:extLst>
          </p:cNvPr>
          <p:cNvGrpSpPr>
            <a:grpSpLocks noChangeAspect="1"/>
          </p:cNvGrpSpPr>
          <p:nvPr/>
        </p:nvGrpSpPr>
        <p:grpSpPr>
          <a:xfrm>
            <a:off x="3837466" y="3886200"/>
            <a:ext cx="705174" cy="336922"/>
            <a:chOff x="3464243" y="2375644"/>
            <a:chExt cx="955357" cy="4564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1F5C4B9-6554-AF4F-B58E-4FA7A6A14D49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65" name="Graphic 64" descr="Male profile">
                <a:extLst>
                  <a:ext uri="{FF2B5EF4-FFF2-40B4-BE49-F238E27FC236}">
                    <a16:creationId xmlns:a16="http://schemas.microsoft.com/office/drawing/2014/main" id="{6E6B79BA-F62B-1A4C-98DA-346247A14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Graphic 65" descr="Guitar">
                <a:extLst>
                  <a:ext uri="{FF2B5EF4-FFF2-40B4-BE49-F238E27FC236}">
                    <a16:creationId xmlns:a16="http://schemas.microsoft.com/office/drawing/2014/main" id="{B8C00B82-9E59-D942-A658-F13E39EFA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AC0B283-C197-4E44-8968-3F7172572D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63" name="Graphic 62" descr="Female Profile">
                <a:extLst>
                  <a:ext uri="{FF2B5EF4-FFF2-40B4-BE49-F238E27FC236}">
                    <a16:creationId xmlns:a16="http://schemas.microsoft.com/office/drawing/2014/main" id="{1A92CDCE-938C-E34E-9215-29C594DB2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phic 63" descr="Music note">
                <a:extLst>
                  <a:ext uri="{FF2B5EF4-FFF2-40B4-BE49-F238E27FC236}">
                    <a16:creationId xmlns:a16="http://schemas.microsoft.com/office/drawing/2014/main" id="{C8B9D4FD-0DCC-6849-9433-6772E9BDF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64719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for anomaly detection – P1.3</a:t>
            </a:r>
          </a:p>
          <a:p>
            <a:r>
              <a:rPr lang="en-US" dirty="0"/>
              <a:t>Basis for tensor/PARAFAC – P2.1</a:t>
            </a:r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FCDC9-0E9B-FA4C-9CA0-BE40D83ED274}"/>
              </a:ext>
            </a:extLst>
          </p:cNvPr>
          <p:cNvGrpSpPr/>
          <p:nvPr/>
        </p:nvGrpSpPr>
        <p:grpSpPr>
          <a:xfrm>
            <a:off x="1422400" y="4330700"/>
            <a:ext cx="7167032" cy="1511300"/>
            <a:chOff x="1422400" y="4330700"/>
            <a:chExt cx="7167032" cy="1511300"/>
          </a:xfrm>
        </p:grpSpPr>
        <p:grpSp>
          <p:nvGrpSpPr>
            <p:cNvPr id="38" name="Group 42"/>
            <p:cNvGrpSpPr/>
            <p:nvPr/>
          </p:nvGrpSpPr>
          <p:grpSpPr>
            <a:xfrm>
              <a:off x="1422400" y="4419600"/>
              <a:ext cx="990600" cy="1422400"/>
              <a:chOff x="1422400" y="4419600"/>
              <a:chExt cx="990600" cy="142240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22400" y="4419600"/>
                <a:ext cx="990600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435100" y="4432300"/>
                <a:ext cx="6096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082800" y="4940300"/>
                <a:ext cx="101600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184400" y="5626100"/>
                <a:ext cx="215900" cy="1270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26843" y="5029200"/>
              <a:ext cx="3793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44900" y="4330700"/>
              <a:ext cx="4944532" cy="1511300"/>
              <a:chOff x="3644900" y="4330700"/>
              <a:chExt cx="4944532" cy="1511300"/>
            </a:xfrm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4168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56007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6576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873500" y="4356100"/>
                <a:ext cx="977900" cy="45719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816600" y="4356100"/>
                <a:ext cx="965200" cy="457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607300" y="4330700"/>
                <a:ext cx="977900" cy="508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644900" y="4419600"/>
                <a:ext cx="762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873500" y="4361180"/>
                <a:ext cx="584200" cy="45719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375400" y="4347633"/>
                <a:ext cx="101600" cy="4656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592232" y="4889500"/>
                <a:ext cx="71967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416800" y="5638800"/>
                <a:ext cx="50800" cy="1143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369300" y="4330700"/>
                <a:ext cx="220132" cy="45719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54610" y="4986867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25732" y="4986864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01676AD-7456-6C45-AC93-617B4E5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4188B5-5E94-1A43-A998-68447F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354F-270D-764B-8BB7-20D3198B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309B28-0EB9-3A43-8C6C-6CEA11B17D46}"/>
              </a:ext>
            </a:extLst>
          </p:cNvPr>
          <p:cNvGrpSpPr>
            <a:grpSpLocks noChangeAspect="1"/>
          </p:cNvGrpSpPr>
          <p:nvPr/>
        </p:nvGrpSpPr>
        <p:grpSpPr>
          <a:xfrm>
            <a:off x="3837466" y="3886200"/>
            <a:ext cx="705174" cy="336922"/>
            <a:chOff x="3464243" y="2375644"/>
            <a:chExt cx="955357" cy="4564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7D8F386-9490-9246-A92C-E6CD7F37387A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51" name="Graphic 50" descr="Male profile">
                <a:extLst>
                  <a:ext uri="{FF2B5EF4-FFF2-40B4-BE49-F238E27FC236}">
                    <a16:creationId xmlns:a16="http://schemas.microsoft.com/office/drawing/2014/main" id="{BD0CAE07-8A0D-8A45-82D9-A583C8BF8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Guitar">
                <a:extLst>
                  <a:ext uri="{FF2B5EF4-FFF2-40B4-BE49-F238E27FC236}">
                    <a16:creationId xmlns:a16="http://schemas.microsoft.com/office/drawing/2014/main" id="{21222E69-1378-8142-9CF7-6FCE976F2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DCBEBA-5A30-C949-B38A-FDBFBED731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49" name="Graphic 48" descr="Female Profile">
                <a:extLst>
                  <a:ext uri="{FF2B5EF4-FFF2-40B4-BE49-F238E27FC236}">
                    <a16:creationId xmlns:a16="http://schemas.microsoft.com/office/drawing/2014/main" id="{C07EDFCF-740E-404D-A19C-614A9844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phic 49" descr="Music note">
                <a:extLst>
                  <a:ext uri="{FF2B5EF4-FFF2-40B4-BE49-F238E27FC236}">
                    <a16:creationId xmlns:a16="http://schemas.microsoft.com/office/drawing/2014/main" id="{67D6D0B1-776F-D94F-8E5F-29C4417F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4442138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r>
              <a:rPr lang="en-US" dirty="0"/>
              <a:t>Compute node importance (HITS)</a:t>
            </a:r>
          </a:p>
          <a:p>
            <a:r>
              <a:rPr lang="en-US" dirty="0"/>
              <a:t>Block detection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Embedding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98E9E2F1-552A-E84A-BB41-A6633DF96850}"/>
              </a:ext>
            </a:extLst>
          </p:cNvPr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148911" y="4576397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833606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(SVD) matrix factorization: finds blocks</a:t>
            </a:r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FCDC9-0E9B-FA4C-9CA0-BE40D83ED274}"/>
              </a:ext>
            </a:extLst>
          </p:cNvPr>
          <p:cNvGrpSpPr/>
          <p:nvPr/>
        </p:nvGrpSpPr>
        <p:grpSpPr>
          <a:xfrm>
            <a:off x="1422400" y="4330700"/>
            <a:ext cx="7167032" cy="1511300"/>
            <a:chOff x="1422400" y="4330700"/>
            <a:chExt cx="7167032" cy="1511300"/>
          </a:xfrm>
        </p:grpSpPr>
        <p:grpSp>
          <p:nvGrpSpPr>
            <p:cNvPr id="38" name="Group 42"/>
            <p:cNvGrpSpPr/>
            <p:nvPr/>
          </p:nvGrpSpPr>
          <p:grpSpPr>
            <a:xfrm>
              <a:off x="1422400" y="4419600"/>
              <a:ext cx="990600" cy="1422400"/>
              <a:chOff x="1422400" y="4419600"/>
              <a:chExt cx="990600" cy="142240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22400" y="4419600"/>
                <a:ext cx="990600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435100" y="4432300"/>
                <a:ext cx="6096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082800" y="4940300"/>
                <a:ext cx="101600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184400" y="5626100"/>
                <a:ext cx="215900" cy="1270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26843" y="5029200"/>
              <a:ext cx="3793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44900" y="4330700"/>
              <a:ext cx="4944532" cy="1511300"/>
              <a:chOff x="3644900" y="4330700"/>
              <a:chExt cx="4944532" cy="1511300"/>
            </a:xfrm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4168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56007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6576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873500" y="4356100"/>
                <a:ext cx="977900" cy="45719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816600" y="4356100"/>
                <a:ext cx="965200" cy="457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607300" y="4330700"/>
                <a:ext cx="977900" cy="508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644900" y="4419600"/>
                <a:ext cx="762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873500" y="4361180"/>
                <a:ext cx="584200" cy="45719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375400" y="4347633"/>
                <a:ext cx="101600" cy="4656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592232" y="4889500"/>
                <a:ext cx="71967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416800" y="5638800"/>
                <a:ext cx="50800" cy="1143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369300" y="4330700"/>
                <a:ext cx="220132" cy="45719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54610" y="4986867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25732" y="4986864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01676AD-7456-6C45-AC93-617B4E5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4188B5-5E94-1A43-A998-68447F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E08D1B-6551-4C4F-A8AC-1516CE7AEF26}"/>
              </a:ext>
            </a:extLst>
          </p:cNvPr>
          <p:cNvSpPr/>
          <p:nvPr/>
        </p:nvSpPr>
        <p:spPr bwMode="auto">
          <a:xfrm>
            <a:off x="5168899" y="2600325"/>
            <a:ext cx="3554085" cy="382587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944FF2F-6288-384C-B54F-3F6D49CA3A2D}"/>
              </a:ext>
            </a:extLst>
          </p:cNvPr>
          <p:cNvSpPr/>
          <p:nvPr/>
        </p:nvSpPr>
        <p:spPr bwMode="auto">
          <a:xfrm>
            <a:off x="3115645" y="6293908"/>
            <a:ext cx="2314771" cy="557742"/>
          </a:xfrm>
          <a:prstGeom prst="roundRect">
            <a:avLst/>
          </a:prstGeom>
          <a:solidFill>
            <a:srgbClr val="8EFA0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Hub scores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30A134-FA29-A34C-97F7-67D465E305AC}"/>
              </a:ext>
            </a:extLst>
          </p:cNvPr>
          <p:cNvSpPr/>
          <p:nvPr/>
        </p:nvSpPr>
        <p:spPr bwMode="auto">
          <a:xfrm>
            <a:off x="2716114" y="2924387"/>
            <a:ext cx="2314771" cy="851170"/>
          </a:xfrm>
          <a:prstGeom prst="roundRect">
            <a:avLst/>
          </a:prstGeom>
          <a:solidFill>
            <a:srgbClr val="FF2600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Authority scores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BF753A-2426-5547-B1F9-F94B2851EEC0}"/>
              </a:ext>
            </a:extLst>
          </p:cNvPr>
          <p:cNvSpPr txBox="1"/>
          <p:nvPr/>
        </p:nvSpPr>
        <p:spPr>
          <a:xfrm>
            <a:off x="2903031" y="1971510"/>
            <a:ext cx="57837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HITS: first singular vector, </a:t>
            </a:r>
            <a:r>
              <a:rPr lang="en-US" dirty="0" err="1">
                <a:solidFill>
                  <a:schemeClr val="tx2"/>
                </a:solidFill>
              </a:rPr>
              <a:t>ie</a:t>
            </a:r>
            <a:r>
              <a:rPr lang="en-US" dirty="0">
                <a:solidFill>
                  <a:schemeClr val="tx2"/>
                </a:solidFill>
              </a:rPr>
              <a:t>, fixates on largest group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D620BC-5959-CD42-A8D3-38D30120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6C840C-5DB0-124A-9F6C-5CD101D8CE91}"/>
              </a:ext>
            </a:extLst>
          </p:cNvPr>
          <p:cNvSpPr/>
          <p:nvPr/>
        </p:nvSpPr>
        <p:spPr bwMode="auto">
          <a:xfrm>
            <a:off x="4693920" y="3775557"/>
            <a:ext cx="653143" cy="580543"/>
          </a:xfrm>
          <a:prstGeom prst="ellipse">
            <a:avLst/>
          </a:prstGeom>
          <a:noFill/>
          <a:ln w="28575" cap="flat" cmpd="sng" algn="ctr">
            <a:solidFill>
              <a:srgbClr val="FF26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08A7B9-A9DD-6344-92C1-682F18504135}"/>
              </a:ext>
            </a:extLst>
          </p:cNvPr>
          <p:cNvSpPr/>
          <p:nvPr/>
        </p:nvSpPr>
        <p:spPr bwMode="auto">
          <a:xfrm>
            <a:off x="3394528" y="5777131"/>
            <a:ext cx="653143" cy="580543"/>
          </a:xfrm>
          <a:prstGeom prst="ellipse">
            <a:avLst/>
          </a:prstGeom>
          <a:noFill/>
          <a:ln w="28575" cap="flat" cmpd="sng" algn="ctr">
            <a:solidFill>
              <a:srgbClr val="8EFA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6A5603-68AE-2E4E-9A38-EAD89CFBADFD}"/>
              </a:ext>
            </a:extLst>
          </p:cNvPr>
          <p:cNvSpPr/>
          <p:nvPr/>
        </p:nvSpPr>
        <p:spPr>
          <a:xfrm>
            <a:off x="173893" y="277407"/>
            <a:ext cx="1325387" cy="52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/>
              <a:t>h</a:t>
            </a:r>
            <a:r>
              <a:rPr lang="en-US" altLang="en-US" sz="1400" dirty="0"/>
              <a:t> = </a:t>
            </a:r>
            <a:r>
              <a:rPr lang="en-US" altLang="en-US" sz="1400" b="1" dirty="0"/>
              <a:t>A</a:t>
            </a:r>
            <a:r>
              <a:rPr lang="en-US" altLang="en-US" sz="1400" dirty="0"/>
              <a:t> </a:t>
            </a:r>
            <a:r>
              <a:rPr lang="en-US" altLang="en-US" sz="1400" b="1" dirty="0"/>
              <a:t>a</a:t>
            </a:r>
          </a:p>
          <a:p>
            <a:r>
              <a:rPr lang="en-US" altLang="en-US" sz="1400" b="1" dirty="0"/>
              <a:t>a</a:t>
            </a:r>
            <a:r>
              <a:rPr lang="en-US" altLang="en-US" sz="1400" dirty="0"/>
              <a:t> = </a:t>
            </a:r>
            <a:r>
              <a:rPr lang="en-US" altLang="en-US" sz="1400" b="1" dirty="0"/>
              <a:t>A</a:t>
            </a:r>
            <a:r>
              <a:rPr lang="en-US" altLang="en-US" sz="1400" baseline="30000" dirty="0"/>
              <a:t>T</a:t>
            </a:r>
            <a:r>
              <a:rPr lang="en-US" altLang="en-US" sz="1400" dirty="0"/>
              <a:t> </a:t>
            </a:r>
            <a:r>
              <a:rPr lang="en-US" altLang="en-US" sz="1400" b="1" dirty="0"/>
              <a:t>h</a:t>
            </a:r>
            <a:endParaRPr lang="en-US" alt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311339F-77C4-9A41-9F54-B8B8AEA9D101}"/>
              </a:ext>
            </a:extLst>
          </p:cNvPr>
          <p:cNvGrpSpPr>
            <a:grpSpLocks noChangeAspect="1"/>
          </p:cNvGrpSpPr>
          <p:nvPr/>
        </p:nvGrpSpPr>
        <p:grpSpPr>
          <a:xfrm>
            <a:off x="1341158" y="207169"/>
            <a:ext cx="1119188" cy="554831"/>
            <a:chOff x="6219825" y="2014538"/>
            <a:chExt cx="2238375" cy="1109662"/>
          </a:xfrm>
        </p:grpSpPr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BBA0B3E6-C978-9641-ABE3-02BA2ED9B87D}"/>
                </a:ext>
              </a:extLst>
            </p:cNvPr>
            <p:cNvSpPr/>
            <p:nvPr/>
          </p:nvSpPr>
          <p:spPr bwMode="auto">
            <a:xfrm>
              <a:off x="6460339" y="2014538"/>
              <a:ext cx="1997861" cy="778669"/>
            </a:xfrm>
            <a:prstGeom prst="cloud">
              <a:avLst/>
            </a:prstGeom>
            <a:solidFill>
              <a:srgbClr val="7030A0">
                <a:alpha val="45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Dfn</a:t>
              </a:r>
              <a:r>
                <a:rPr lang="en-US" sz="1050" b="1" dirty="0">
                  <a:solidFill>
                    <a:schemeClr val="bg1"/>
                  </a:solidFill>
                </a:rPr>
                <a:t>: in +4</a:t>
              </a:r>
            </a:p>
          </p:txBody>
        </p:sp>
        <p:sp>
          <p:nvSpPr>
            <p:cNvPr id="54" name="Cloud 53">
              <a:extLst>
                <a:ext uri="{FF2B5EF4-FFF2-40B4-BE49-F238E27FC236}">
                  <a16:creationId xmlns:a16="http://schemas.microsoft.com/office/drawing/2014/main" id="{4EE71CF7-E703-414C-93FD-8625180D90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60339" y="2793207"/>
              <a:ext cx="235735" cy="214312"/>
            </a:xfrm>
            <a:prstGeom prst="cloud">
              <a:avLst/>
            </a:prstGeom>
            <a:solidFill>
              <a:srgbClr val="7030A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745A7CCC-E069-6648-82CB-C2EA5C1AF908}"/>
                </a:ext>
              </a:extLst>
            </p:cNvPr>
            <p:cNvSpPr/>
            <p:nvPr/>
          </p:nvSpPr>
          <p:spPr bwMode="auto">
            <a:xfrm>
              <a:off x="6219825" y="2981325"/>
              <a:ext cx="157162" cy="142875"/>
            </a:xfrm>
            <a:prstGeom prst="cloud">
              <a:avLst/>
            </a:prstGeom>
            <a:solidFill>
              <a:srgbClr val="7030A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B34D0E3-97A2-C343-99FF-21746A8D60A3}"/>
              </a:ext>
            </a:extLst>
          </p:cNvPr>
          <p:cNvSpPr>
            <a:spLocks noChangeAspect="1"/>
          </p:cNvSpPr>
          <p:nvPr/>
        </p:nvSpPr>
        <p:spPr bwMode="auto">
          <a:xfrm>
            <a:off x="948716" y="311150"/>
            <a:ext cx="247650" cy="247650"/>
          </a:xfrm>
          <a:prstGeom prst="ellipse">
            <a:avLst/>
          </a:prstGeom>
          <a:noFill/>
          <a:ln w="28575" cap="flat" cmpd="sng" algn="ctr">
            <a:solidFill>
              <a:srgbClr val="FF26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10D7EE5-A5DF-BE49-92DF-7DA8D33B9BC5}"/>
              </a:ext>
            </a:extLst>
          </p:cNvPr>
          <p:cNvSpPr>
            <a:spLocks noChangeAspect="1"/>
          </p:cNvSpPr>
          <p:nvPr/>
        </p:nvSpPr>
        <p:spPr bwMode="auto">
          <a:xfrm>
            <a:off x="988487" y="540348"/>
            <a:ext cx="247650" cy="247650"/>
          </a:xfrm>
          <a:prstGeom prst="ellipse">
            <a:avLst/>
          </a:prstGeom>
          <a:noFill/>
          <a:ln w="28575" cap="flat" cmpd="sng" algn="ctr">
            <a:solidFill>
              <a:srgbClr val="8EFA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0515D9-4BEC-2F40-9D0A-BAB8873452F6}"/>
              </a:ext>
            </a:extLst>
          </p:cNvPr>
          <p:cNvGrpSpPr>
            <a:grpSpLocks noChangeAspect="1"/>
          </p:cNvGrpSpPr>
          <p:nvPr/>
        </p:nvGrpSpPr>
        <p:grpSpPr>
          <a:xfrm>
            <a:off x="3837466" y="3886200"/>
            <a:ext cx="705174" cy="336922"/>
            <a:chOff x="3464243" y="2375644"/>
            <a:chExt cx="955357" cy="4564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85ABF3E-3931-3146-998D-18512C5F2BE9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63" name="Graphic 62" descr="Male profile">
                <a:extLst>
                  <a:ext uri="{FF2B5EF4-FFF2-40B4-BE49-F238E27FC236}">
                    <a16:creationId xmlns:a16="http://schemas.microsoft.com/office/drawing/2014/main" id="{B1836F69-B693-2946-BE93-5C4D6D85A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phic 63" descr="Guitar">
                <a:extLst>
                  <a:ext uri="{FF2B5EF4-FFF2-40B4-BE49-F238E27FC236}">
                    <a16:creationId xmlns:a16="http://schemas.microsoft.com/office/drawing/2014/main" id="{F9C4226C-6BE9-854F-94D2-F21855B23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2698EFF-991A-FF44-84FB-588B39C9C2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61" name="Graphic 60" descr="Female Profile">
                <a:extLst>
                  <a:ext uri="{FF2B5EF4-FFF2-40B4-BE49-F238E27FC236}">
                    <a16:creationId xmlns:a16="http://schemas.microsoft.com/office/drawing/2014/main" id="{ADEEC9A3-C9CB-CC41-886B-36101AE8B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phic 61" descr="Music note">
                <a:extLst>
                  <a:ext uri="{FF2B5EF4-FFF2-40B4-BE49-F238E27FC236}">
                    <a16:creationId xmlns:a16="http://schemas.microsoft.com/office/drawing/2014/main" id="{17AE7FAE-FAB6-7A46-B30A-5B7736A4A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4580390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 detection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Embedding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98E9E2F1-552A-E84A-BB41-A6633DF96850}"/>
              </a:ext>
            </a:extLst>
          </p:cNvPr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148911" y="4576397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08348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(SVD) matrix factorization: finds blocks</a:t>
            </a:r>
          </a:p>
        </p:txBody>
      </p:sp>
      <p:pic>
        <p:nvPicPr>
          <p:cNvPr id="10" name="Picture 12" descr="latex-image-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7900" y="5918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atex-image-1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6019800"/>
            <a:ext cx="3683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3816350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236538" y="5138738"/>
            <a:ext cx="1471612" cy="11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" name="Straight Arrow Connector 19"/>
          <p:cNvCxnSpPr>
            <a:cxnSpLocks noChangeShapeType="1"/>
          </p:cNvCxnSpPr>
          <p:nvPr/>
        </p:nvCxnSpPr>
        <p:spPr bwMode="auto">
          <a:xfrm>
            <a:off x="1397000" y="4064000"/>
            <a:ext cx="10541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35485" y="4889500"/>
            <a:ext cx="81488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580928" y="3162300"/>
            <a:ext cx="87040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idols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4657" y="2904067"/>
            <a:ext cx="21731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‘music lovers’</a:t>
            </a:r>
          </a:p>
          <a:p>
            <a:r>
              <a:rPr lang="en-US" dirty="0">
                <a:solidFill>
                  <a:srgbClr val="006600"/>
                </a:solidFill>
              </a:rPr>
              <a:t>‘singers’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6674" y="2929467"/>
            <a:ext cx="2212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‘sports lovers’</a:t>
            </a:r>
          </a:p>
          <a:p>
            <a:r>
              <a:rPr lang="en-US" dirty="0"/>
              <a:t>‘athletes’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0163" y="2912537"/>
            <a:ext cx="1784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‘citizens’</a:t>
            </a:r>
          </a:p>
          <a:p>
            <a:r>
              <a:rPr lang="en-US" dirty="0">
                <a:solidFill>
                  <a:srgbClr val="FF33CC"/>
                </a:solidFill>
              </a:rPr>
              <a:t>‘politicians’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FCDC9-0E9B-FA4C-9CA0-BE40D83ED274}"/>
              </a:ext>
            </a:extLst>
          </p:cNvPr>
          <p:cNvGrpSpPr/>
          <p:nvPr/>
        </p:nvGrpSpPr>
        <p:grpSpPr>
          <a:xfrm>
            <a:off x="1422400" y="4330700"/>
            <a:ext cx="7167032" cy="1511300"/>
            <a:chOff x="1422400" y="4330700"/>
            <a:chExt cx="7167032" cy="1511300"/>
          </a:xfrm>
        </p:grpSpPr>
        <p:grpSp>
          <p:nvGrpSpPr>
            <p:cNvPr id="38" name="Group 42"/>
            <p:cNvGrpSpPr/>
            <p:nvPr/>
          </p:nvGrpSpPr>
          <p:grpSpPr>
            <a:xfrm>
              <a:off x="1422400" y="4419600"/>
              <a:ext cx="990600" cy="1422400"/>
              <a:chOff x="1422400" y="4419600"/>
              <a:chExt cx="990600" cy="142240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22400" y="4419600"/>
                <a:ext cx="990600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435100" y="4432300"/>
                <a:ext cx="6096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082800" y="4940300"/>
                <a:ext cx="101600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184400" y="5626100"/>
                <a:ext cx="215900" cy="1270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026843" y="5029200"/>
              <a:ext cx="3793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44900" y="4330700"/>
              <a:ext cx="4944532" cy="1511300"/>
              <a:chOff x="3644900" y="4330700"/>
              <a:chExt cx="4944532" cy="1511300"/>
            </a:xfrm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4168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56007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657600" y="4419600"/>
                <a:ext cx="46038" cy="142240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3873500" y="4356100"/>
                <a:ext cx="977900" cy="45719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816600" y="4356100"/>
                <a:ext cx="965200" cy="457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607300" y="4330700"/>
                <a:ext cx="977900" cy="50800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644900" y="4419600"/>
                <a:ext cx="76200" cy="393700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873500" y="4361180"/>
                <a:ext cx="584200" cy="45719"/>
              </a:xfrm>
              <a:prstGeom prst="rect">
                <a:avLst/>
              </a:prstGeom>
              <a:solidFill>
                <a:srgbClr val="008000"/>
              </a:solidFill>
              <a:ln w="3175" cap="flat" cmpd="sng" algn="ctr">
                <a:solidFill>
                  <a:srgbClr val="008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375400" y="4347633"/>
                <a:ext cx="101600" cy="46567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592232" y="4889500"/>
                <a:ext cx="71967" cy="4699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7416800" y="5638800"/>
                <a:ext cx="50800" cy="114300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369300" y="4330700"/>
                <a:ext cx="220132" cy="45719"/>
              </a:xfrm>
              <a:prstGeom prst="rect">
                <a:avLst/>
              </a:prstGeom>
              <a:solidFill>
                <a:srgbClr val="FF33CC"/>
              </a:solidFill>
              <a:ln w="3175" cap="flat" cmpd="sng" algn="ctr">
                <a:solidFill>
                  <a:srgbClr val="FF33CC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54610" y="4986867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25732" y="4986864"/>
                <a:ext cx="3793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3" descr="twitter-logo_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238" y="3289300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01676AD-7456-6C45-AC93-617B4E5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4188B5-5E94-1A43-A998-68447F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DE3A-93E8-084B-B455-4146FD36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57617F-BAD8-C841-929E-952211674AAB}"/>
              </a:ext>
            </a:extLst>
          </p:cNvPr>
          <p:cNvGrpSpPr>
            <a:grpSpLocks noChangeAspect="1"/>
          </p:cNvGrpSpPr>
          <p:nvPr/>
        </p:nvGrpSpPr>
        <p:grpSpPr>
          <a:xfrm>
            <a:off x="3837466" y="3886200"/>
            <a:ext cx="705174" cy="336922"/>
            <a:chOff x="3464243" y="2375644"/>
            <a:chExt cx="955357" cy="4564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A0CE68-3BFC-7742-AA31-69D2DF3C05BA}"/>
                </a:ext>
              </a:extLst>
            </p:cNvPr>
            <p:cNvGrpSpPr/>
            <p:nvPr/>
          </p:nvGrpSpPr>
          <p:grpSpPr>
            <a:xfrm>
              <a:off x="3464243" y="2375644"/>
              <a:ext cx="462776" cy="452223"/>
              <a:chOff x="1453794" y="2400300"/>
              <a:chExt cx="1520575" cy="1485900"/>
            </a:xfrm>
          </p:grpSpPr>
          <p:pic>
            <p:nvPicPr>
              <p:cNvPr id="51" name="Graphic 50" descr="Male profile">
                <a:extLst>
                  <a:ext uri="{FF2B5EF4-FFF2-40B4-BE49-F238E27FC236}">
                    <a16:creationId xmlns:a16="http://schemas.microsoft.com/office/drawing/2014/main" id="{4A6F326D-399D-F645-B985-E5DBBDF73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79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Guitar">
                <a:extLst>
                  <a:ext uri="{FF2B5EF4-FFF2-40B4-BE49-F238E27FC236}">
                    <a16:creationId xmlns:a16="http://schemas.microsoft.com/office/drawing/2014/main" id="{BDAB16D0-4039-7F4D-8DE9-A84B4E38B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9969" y="2400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7F72F3C-054E-4348-899D-74A0DD473E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8973" y="2379877"/>
              <a:ext cx="440627" cy="452223"/>
              <a:chOff x="4582274" y="2400300"/>
              <a:chExt cx="1447800" cy="1485900"/>
            </a:xfrm>
          </p:grpSpPr>
          <p:pic>
            <p:nvPicPr>
              <p:cNvPr id="49" name="Graphic 48" descr="Female Profile">
                <a:extLst>
                  <a:ext uri="{FF2B5EF4-FFF2-40B4-BE49-F238E27FC236}">
                    <a16:creationId xmlns:a16="http://schemas.microsoft.com/office/drawing/2014/main" id="{0B7C3D9B-B961-F746-9316-9127A5C13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82274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phic 49" descr="Music note">
                <a:extLst>
                  <a:ext uri="{FF2B5EF4-FFF2-40B4-BE49-F238E27FC236}">
                    <a16:creationId xmlns:a16="http://schemas.microsoft.com/office/drawing/2014/main" id="{AAAFAFEA-0B5F-F342-BA52-72B7EDEE5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15674" y="24003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64091843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Embedding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98E9E2F1-552A-E84A-BB41-A6633DF96850}"/>
              </a:ext>
            </a:extLst>
          </p:cNvPr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148911" y="4576397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18314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AB9-F4F0-404F-8F6F-4D408259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intuition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ED8C77-11EA-5D4E-8403-A4A816CA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1" y="1922144"/>
            <a:ext cx="6600091" cy="3482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F610-6AD1-3249-BF69-589B096F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2A01-E274-254B-A7D8-3819684D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E85D-179E-F244-8F8E-DAE0708A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F3E42-CA98-D747-B054-6CD0FE564274}"/>
              </a:ext>
            </a:extLst>
          </p:cNvPr>
          <p:cNvSpPr txBox="1"/>
          <p:nvPr/>
        </p:nvSpPr>
        <p:spPr>
          <a:xfrm>
            <a:off x="4300916" y="4700588"/>
            <a:ext cx="2351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1" dirty="0"/>
              <a:t>#retweets for </a:t>
            </a:r>
            <a:r>
              <a:rPr lang="en-US" sz="1800" i="1" dirty="0" err="1"/>
              <a:t>Byonce</a:t>
            </a:r>
            <a:endParaRPr lang="en-US" sz="1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2272-3288-7042-A953-E46AAFBD66BB}"/>
              </a:ext>
            </a:extLst>
          </p:cNvPr>
          <p:cNvSpPr txBox="1"/>
          <p:nvPr/>
        </p:nvSpPr>
        <p:spPr>
          <a:xfrm rot="16200000">
            <a:off x="2870008" y="2523452"/>
            <a:ext cx="1813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1" dirty="0"/>
              <a:t>#retweets for …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00842FA-9360-954A-BFD6-2C4FBE910437}"/>
              </a:ext>
            </a:extLst>
          </p:cNvPr>
          <p:cNvSpPr/>
          <p:nvPr/>
        </p:nvSpPr>
        <p:spPr bwMode="auto">
          <a:xfrm>
            <a:off x="157162" y="1172846"/>
            <a:ext cx="8815387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8627BC-3043-E64A-92BF-B3B197EE035D}"/>
              </a:ext>
            </a:extLst>
          </p:cNvPr>
          <p:cNvGrpSpPr/>
          <p:nvPr/>
        </p:nvGrpSpPr>
        <p:grpSpPr>
          <a:xfrm>
            <a:off x="5759884" y="4991953"/>
            <a:ext cx="2103120" cy="1042640"/>
            <a:chOff x="6553200" y="1039166"/>
            <a:chExt cx="2103120" cy="10426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1D54E7-8A13-F741-95C3-B015C73470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7" name="Group 42">
                <a:extLst>
                  <a:ext uri="{FF2B5EF4-FFF2-40B4-BE49-F238E27FC236}">
                    <a16:creationId xmlns:a16="http://schemas.microsoft.com/office/drawing/2014/main" id="{31093EEE-DE58-7B48-BF5B-6A4CBFCF5FC0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31" name="Rectangle 7">
                  <a:extLst>
                    <a:ext uri="{FF2B5EF4-FFF2-40B4-BE49-F238E27FC236}">
                      <a16:creationId xmlns:a16="http://schemas.microsoft.com/office/drawing/2014/main" id="{35003787-42F5-F049-B7BC-1D0EEA443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00289EE-933C-B94A-9196-BD57E7D27D85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0451AC7-222F-0340-B3A3-ADEBF9CA9DAA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B4662B2-1AEA-BC4D-96C6-AAA7DF235DFE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F69EA8E-3F3B-5D40-94F0-82805A078196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9" name="Rectangle 13">
                  <a:extLst>
                    <a:ext uri="{FF2B5EF4-FFF2-40B4-BE49-F238E27FC236}">
                      <a16:creationId xmlns:a16="http://schemas.microsoft.com/office/drawing/2014/main" id="{DD0A4B5A-E62F-EE4C-8D43-1B73C9517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4">
                  <a:extLst>
                    <a:ext uri="{FF2B5EF4-FFF2-40B4-BE49-F238E27FC236}">
                      <a16:creationId xmlns:a16="http://schemas.microsoft.com/office/drawing/2014/main" id="{04CE5181-2999-D343-9A37-392AA52DE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5">
                  <a:extLst>
                    <a:ext uri="{FF2B5EF4-FFF2-40B4-BE49-F238E27FC236}">
                      <a16:creationId xmlns:a16="http://schemas.microsoft.com/office/drawing/2014/main" id="{8FA4B4A0-3C25-DB4E-8470-8C504044E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979D5C8E-1EF3-A04B-8B1F-1D873AF40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0">
                  <a:extLst>
                    <a:ext uri="{FF2B5EF4-FFF2-40B4-BE49-F238E27FC236}">
                      <a16:creationId xmlns:a16="http://schemas.microsoft.com/office/drawing/2014/main" id="{48194EF7-9881-7849-9BBA-1D56FCA7F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4061829C-2474-6945-8A17-1A94218BD8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6038CA5-9DE5-DB48-9FF0-7D52FECA5651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5A2868C-A5E6-844F-B978-7F8711E6AE27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FD0EC7E-A343-A744-898E-7F4BE018010B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8B5B792-22E5-AE40-8E81-9682CBE85EBB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5A477EB-470A-DB41-9488-E711481E75DA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B752FE6-2D59-764C-B8AC-978EF73F7B93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A9D5C5-E5AD-6B4B-B887-337B54188613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9B4C85-6D58-6641-8AA4-182821D94FEE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30872-B013-2F4A-B656-CCC5FC547344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E84D1-6A4F-6F42-A17B-45C78803DEAA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2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9B85C80-80E1-A847-9B26-3228AB1B0BFC}"/>
              </a:ext>
            </a:extLst>
          </p:cNvPr>
          <p:cNvSpPr/>
          <p:nvPr/>
        </p:nvSpPr>
        <p:spPr bwMode="auto">
          <a:xfrm>
            <a:off x="6133466" y="5069920"/>
            <a:ext cx="850029" cy="456931"/>
          </a:xfrm>
          <a:prstGeom prst="ellipse">
            <a:avLst/>
          </a:prstGeom>
          <a:noFill/>
          <a:ln w="3175" cap="flat" cmpd="sng" algn="ctr">
            <a:solidFill>
              <a:srgbClr val="FF26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540A68-8888-F64B-B835-078916058ED7}"/>
              </a:ext>
            </a:extLst>
          </p:cNvPr>
          <p:cNvSpPr/>
          <p:nvPr/>
        </p:nvSpPr>
        <p:spPr bwMode="auto">
          <a:xfrm>
            <a:off x="4214553" y="4596938"/>
            <a:ext cx="1837112" cy="689957"/>
          </a:xfrm>
          <a:custGeom>
            <a:avLst/>
            <a:gdLst>
              <a:gd name="connsiteX0" fmla="*/ 0 w 1837112"/>
              <a:gd name="connsiteY0" fmla="*/ 0 h 689957"/>
              <a:gd name="connsiteX1" fmla="*/ 723207 w 1837112"/>
              <a:gd name="connsiteY1" fmla="*/ 573578 h 689957"/>
              <a:gd name="connsiteX2" fmla="*/ 1837112 w 1837112"/>
              <a:gd name="connsiteY2" fmla="*/ 689957 h 68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112" h="689957">
                <a:moveTo>
                  <a:pt x="0" y="0"/>
                </a:moveTo>
                <a:cubicBezTo>
                  <a:pt x="208511" y="229292"/>
                  <a:pt x="417022" y="458585"/>
                  <a:pt x="723207" y="573578"/>
                </a:cubicBezTo>
                <a:cubicBezTo>
                  <a:pt x="1029392" y="688571"/>
                  <a:pt x="1433252" y="689264"/>
                  <a:pt x="1837112" y="689957"/>
                </a:cubicBezTo>
              </a:path>
            </a:pathLst>
          </a:custGeom>
          <a:noFill/>
          <a:ln w="3175" cap="flat" cmpd="sng" algn="ctr">
            <a:solidFill>
              <a:srgbClr val="FF2600"/>
            </a:solidFill>
            <a:prstDash val="solid"/>
            <a:round/>
            <a:headEnd type="triangle" w="sm" len="sm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53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89C5-8F30-2345-AA54-1955B38D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E947-2102-AA44-98A9-54D5FDC3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Who-buys-what</a:t>
            </a:r>
          </a:p>
          <a:p>
            <a:pPr marL="0" indent="0">
              <a:buNone/>
            </a:pPr>
            <a:r>
              <a:rPr lang="en-US" dirty="0"/>
              <a:t>Who-sells-what</a:t>
            </a:r>
          </a:p>
          <a:p>
            <a:pPr marL="0" indent="0">
              <a:buNone/>
            </a:pPr>
            <a:r>
              <a:rPr lang="en-US" dirty="0"/>
              <a:t>Who-reviews-what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Which_machine</a:t>
            </a:r>
            <a:r>
              <a:rPr lang="en-US" dirty="0"/>
              <a:t> - </a:t>
            </a:r>
            <a:r>
              <a:rPr lang="en-US" dirty="0" err="1"/>
              <a:t>connects_to</a:t>
            </a:r>
            <a:r>
              <a:rPr lang="en-US" dirty="0"/>
              <a:t> - what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&lt;subject&gt;  related-to &lt;object&gt; :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E168-F18C-944F-95DE-ADCDAD3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009C-A1B4-024B-AA5A-B10844C7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894D-8CC4-7943-9BD6-F036C150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BD5E4-3049-1241-AFE0-DA9544846B9D}"/>
              </a:ext>
            </a:extLst>
          </p:cNvPr>
          <p:cNvSpPr txBox="1"/>
          <p:nvPr/>
        </p:nvSpPr>
        <p:spPr>
          <a:xfrm rot="5400000">
            <a:off x="5843693" y="2418288"/>
            <a:ext cx="576708" cy="127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…</a:t>
            </a:r>
          </a:p>
          <a:p>
            <a:endParaRPr lang="en-US" sz="5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19EAA-80D0-0C4A-972C-0224BB24D66E}"/>
              </a:ext>
            </a:extLst>
          </p:cNvPr>
          <p:cNvSpPr txBox="1"/>
          <p:nvPr/>
        </p:nvSpPr>
        <p:spPr>
          <a:xfrm rot="5400000">
            <a:off x="7400380" y="2480643"/>
            <a:ext cx="642260" cy="130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  <a:p>
            <a:endParaRPr lang="en-US" sz="5400" b="1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5775ADC-A88C-E244-8B60-CD5BA1B97A7D}"/>
              </a:ext>
            </a:extLst>
          </p:cNvPr>
          <p:cNvSpPr/>
          <p:nvPr/>
        </p:nvSpPr>
        <p:spPr bwMode="auto">
          <a:xfrm rot="20711372">
            <a:off x="6880830" y="1789378"/>
            <a:ext cx="745910" cy="105477"/>
          </a:xfrm>
          <a:custGeom>
            <a:avLst/>
            <a:gdLst>
              <a:gd name="connsiteX0" fmla="*/ 0 w 700644"/>
              <a:gd name="connsiteY0" fmla="*/ 131531 h 131531"/>
              <a:gd name="connsiteX1" fmla="*/ 261257 w 700644"/>
              <a:gd name="connsiteY1" fmla="*/ 902 h 131531"/>
              <a:gd name="connsiteX2" fmla="*/ 700644 w 700644"/>
              <a:gd name="connsiteY2" fmla="*/ 84029 h 131531"/>
              <a:gd name="connsiteX0" fmla="*/ 0 w 700644"/>
              <a:gd name="connsiteY0" fmla="*/ 99076 h 99076"/>
              <a:gd name="connsiteX1" fmla="*/ 156255 w 700644"/>
              <a:gd name="connsiteY1" fmla="*/ 2294 h 99076"/>
              <a:gd name="connsiteX2" fmla="*/ 700644 w 700644"/>
              <a:gd name="connsiteY2" fmla="*/ 51574 h 99076"/>
              <a:gd name="connsiteX0" fmla="*/ 0 w 700644"/>
              <a:gd name="connsiteY0" fmla="*/ 97699 h 97699"/>
              <a:gd name="connsiteX1" fmla="*/ 156255 w 700644"/>
              <a:gd name="connsiteY1" fmla="*/ 917 h 97699"/>
              <a:gd name="connsiteX2" fmla="*/ 348536 w 700644"/>
              <a:gd name="connsiteY2" fmla="*/ 49092 h 97699"/>
              <a:gd name="connsiteX3" fmla="*/ 700644 w 700644"/>
              <a:gd name="connsiteY3" fmla="*/ 50197 h 97699"/>
              <a:gd name="connsiteX0" fmla="*/ 0 w 700644"/>
              <a:gd name="connsiteY0" fmla="*/ 97680 h 97680"/>
              <a:gd name="connsiteX1" fmla="*/ 156255 w 700644"/>
              <a:gd name="connsiteY1" fmla="*/ 898 h 97680"/>
              <a:gd name="connsiteX2" fmla="*/ 348536 w 700644"/>
              <a:gd name="connsiteY2" fmla="*/ 49073 h 97680"/>
              <a:gd name="connsiteX3" fmla="*/ 529374 w 700644"/>
              <a:gd name="connsiteY3" fmla="*/ 3943 h 97680"/>
              <a:gd name="connsiteX4" fmla="*/ 700644 w 700644"/>
              <a:gd name="connsiteY4" fmla="*/ 50178 h 97680"/>
              <a:gd name="connsiteX0" fmla="*/ 0 w 688977"/>
              <a:gd name="connsiteY0" fmla="*/ 71633 h 71633"/>
              <a:gd name="connsiteX1" fmla="*/ 144588 w 688977"/>
              <a:gd name="connsiteY1" fmla="*/ 236 h 71633"/>
              <a:gd name="connsiteX2" fmla="*/ 336869 w 688977"/>
              <a:gd name="connsiteY2" fmla="*/ 48411 h 71633"/>
              <a:gd name="connsiteX3" fmla="*/ 517707 w 688977"/>
              <a:gd name="connsiteY3" fmla="*/ 3281 h 71633"/>
              <a:gd name="connsiteX4" fmla="*/ 688977 w 688977"/>
              <a:gd name="connsiteY4" fmla="*/ 49516 h 71633"/>
              <a:gd name="connsiteX0" fmla="*/ 0 w 671477"/>
              <a:gd name="connsiteY0" fmla="*/ 51973 h 51973"/>
              <a:gd name="connsiteX1" fmla="*/ 127088 w 671477"/>
              <a:gd name="connsiteY1" fmla="*/ 320 h 51973"/>
              <a:gd name="connsiteX2" fmla="*/ 319369 w 671477"/>
              <a:gd name="connsiteY2" fmla="*/ 48495 h 51973"/>
              <a:gd name="connsiteX3" fmla="*/ 500207 w 671477"/>
              <a:gd name="connsiteY3" fmla="*/ 3365 h 51973"/>
              <a:gd name="connsiteX4" fmla="*/ 671477 w 671477"/>
              <a:gd name="connsiteY4" fmla="*/ 49600 h 5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77" h="51973">
                <a:moveTo>
                  <a:pt x="0" y="51973"/>
                </a:moveTo>
                <a:cubicBezTo>
                  <a:pt x="72241" y="-9383"/>
                  <a:pt x="73860" y="900"/>
                  <a:pt x="127088" y="320"/>
                </a:cubicBezTo>
                <a:cubicBezTo>
                  <a:pt x="180316" y="-260"/>
                  <a:pt x="259127" y="41406"/>
                  <a:pt x="319369" y="48495"/>
                </a:cubicBezTo>
                <a:cubicBezTo>
                  <a:pt x="379611" y="55584"/>
                  <a:pt x="441522" y="3181"/>
                  <a:pt x="500207" y="3365"/>
                </a:cubicBezTo>
                <a:cubicBezTo>
                  <a:pt x="558892" y="3549"/>
                  <a:pt x="640987" y="48476"/>
                  <a:pt x="671477" y="4960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1444B87-53D8-6A4A-980F-4A367A7FF2EC}"/>
              </a:ext>
            </a:extLst>
          </p:cNvPr>
          <p:cNvSpPr/>
          <p:nvPr/>
        </p:nvSpPr>
        <p:spPr bwMode="auto">
          <a:xfrm rot="19853098">
            <a:off x="6761752" y="2240224"/>
            <a:ext cx="1061739" cy="103163"/>
          </a:xfrm>
          <a:custGeom>
            <a:avLst/>
            <a:gdLst>
              <a:gd name="connsiteX0" fmla="*/ 0 w 700644"/>
              <a:gd name="connsiteY0" fmla="*/ 131531 h 131531"/>
              <a:gd name="connsiteX1" fmla="*/ 261257 w 700644"/>
              <a:gd name="connsiteY1" fmla="*/ 902 h 131531"/>
              <a:gd name="connsiteX2" fmla="*/ 700644 w 700644"/>
              <a:gd name="connsiteY2" fmla="*/ 84029 h 131531"/>
              <a:gd name="connsiteX0" fmla="*/ 0 w 700644"/>
              <a:gd name="connsiteY0" fmla="*/ 99076 h 99076"/>
              <a:gd name="connsiteX1" fmla="*/ 156255 w 700644"/>
              <a:gd name="connsiteY1" fmla="*/ 2294 h 99076"/>
              <a:gd name="connsiteX2" fmla="*/ 700644 w 700644"/>
              <a:gd name="connsiteY2" fmla="*/ 51574 h 99076"/>
              <a:gd name="connsiteX0" fmla="*/ 0 w 700644"/>
              <a:gd name="connsiteY0" fmla="*/ 97699 h 97699"/>
              <a:gd name="connsiteX1" fmla="*/ 156255 w 700644"/>
              <a:gd name="connsiteY1" fmla="*/ 917 h 97699"/>
              <a:gd name="connsiteX2" fmla="*/ 348536 w 700644"/>
              <a:gd name="connsiteY2" fmla="*/ 49092 h 97699"/>
              <a:gd name="connsiteX3" fmla="*/ 700644 w 700644"/>
              <a:gd name="connsiteY3" fmla="*/ 50197 h 97699"/>
              <a:gd name="connsiteX0" fmla="*/ 0 w 700644"/>
              <a:gd name="connsiteY0" fmla="*/ 97680 h 97680"/>
              <a:gd name="connsiteX1" fmla="*/ 156255 w 700644"/>
              <a:gd name="connsiteY1" fmla="*/ 898 h 97680"/>
              <a:gd name="connsiteX2" fmla="*/ 348536 w 700644"/>
              <a:gd name="connsiteY2" fmla="*/ 49073 h 97680"/>
              <a:gd name="connsiteX3" fmla="*/ 529374 w 700644"/>
              <a:gd name="connsiteY3" fmla="*/ 3943 h 97680"/>
              <a:gd name="connsiteX4" fmla="*/ 700644 w 700644"/>
              <a:gd name="connsiteY4" fmla="*/ 50178 h 97680"/>
              <a:gd name="connsiteX0" fmla="*/ 0 w 688977"/>
              <a:gd name="connsiteY0" fmla="*/ 71633 h 71633"/>
              <a:gd name="connsiteX1" fmla="*/ 144588 w 688977"/>
              <a:gd name="connsiteY1" fmla="*/ 236 h 71633"/>
              <a:gd name="connsiteX2" fmla="*/ 336869 w 688977"/>
              <a:gd name="connsiteY2" fmla="*/ 48411 h 71633"/>
              <a:gd name="connsiteX3" fmla="*/ 517707 w 688977"/>
              <a:gd name="connsiteY3" fmla="*/ 3281 h 71633"/>
              <a:gd name="connsiteX4" fmla="*/ 688977 w 688977"/>
              <a:gd name="connsiteY4" fmla="*/ 49516 h 71633"/>
              <a:gd name="connsiteX0" fmla="*/ 0 w 671477"/>
              <a:gd name="connsiteY0" fmla="*/ 51973 h 51973"/>
              <a:gd name="connsiteX1" fmla="*/ 127088 w 671477"/>
              <a:gd name="connsiteY1" fmla="*/ 320 h 51973"/>
              <a:gd name="connsiteX2" fmla="*/ 319369 w 671477"/>
              <a:gd name="connsiteY2" fmla="*/ 48495 h 51973"/>
              <a:gd name="connsiteX3" fmla="*/ 500207 w 671477"/>
              <a:gd name="connsiteY3" fmla="*/ 3365 h 51973"/>
              <a:gd name="connsiteX4" fmla="*/ 671477 w 671477"/>
              <a:gd name="connsiteY4" fmla="*/ 49600 h 5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77" h="51973">
                <a:moveTo>
                  <a:pt x="0" y="51973"/>
                </a:moveTo>
                <a:cubicBezTo>
                  <a:pt x="72241" y="-9383"/>
                  <a:pt x="73860" y="900"/>
                  <a:pt x="127088" y="320"/>
                </a:cubicBezTo>
                <a:cubicBezTo>
                  <a:pt x="180316" y="-260"/>
                  <a:pt x="259127" y="41406"/>
                  <a:pt x="319369" y="48495"/>
                </a:cubicBezTo>
                <a:cubicBezTo>
                  <a:pt x="379611" y="55584"/>
                  <a:pt x="441522" y="3181"/>
                  <a:pt x="500207" y="3365"/>
                </a:cubicBezTo>
                <a:cubicBezTo>
                  <a:pt x="558892" y="3549"/>
                  <a:pt x="640987" y="48476"/>
                  <a:pt x="671477" y="4960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EA4F2C5-5F13-C74B-BD2B-6E1467DF5228}"/>
              </a:ext>
            </a:extLst>
          </p:cNvPr>
          <p:cNvSpPr/>
          <p:nvPr/>
        </p:nvSpPr>
        <p:spPr bwMode="auto">
          <a:xfrm rot="1745488">
            <a:off x="6851642" y="2287212"/>
            <a:ext cx="1071880" cy="103081"/>
          </a:xfrm>
          <a:custGeom>
            <a:avLst/>
            <a:gdLst>
              <a:gd name="connsiteX0" fmla="*/ 0 w 700644"/>
              <a:gd name="connsiteY0" fmla="*/ 131531 h 131531"/>
              <a:gd name="connsiteX1" fmla="*/ 261257 w 700644"/>
              <a:gd name="connsiteY1" fmla="*/ 902 h 131531"/>
              <a:gd name="connsiteX2" fmla="*/ 700644 w 700644"/>
              <a:gd name="connsiteY2" fmla="*/ 84029 h 131531"/>
              <a:gd name="connsiteX0" fmla="*/ 0 w 700644"/>
              <a:gd name="connsiteY0" fmla="*/ 99076 h 99076"/>
              <a:gd name="connsiteX1" fmla="*/ 156255 w 700644"/>
              <a:gd name="connsiteY1" fmla="*/ 2294 h 99076"/>
              <a:gd name="connsiteX2" fmla="*/ 700644 w 700644"/>
              <a:gd name="connsiteY2" fmla="*/ 51574 h 99076"/>
              <a:gd name="connsiteX0" fmla="*/ 0 w 700644"/>
              <a:gd name="connsiteY0" fmla="*/ 97699 h 97699"/>
              <a:gd name="connsiteX1" fmla="*/ 156255 w 700644"/>
              <a:gd name="connsiteY1" fmla="*/ 917 h 97699"/>
              <a:gd name="connsiteX2" fmla="*/ 348536 w 700644"/>
              <a:gd name="connsiteY2" fmla="*/ 49092 h 97699"/>
              <a:gd name="connsiteX3" fmla="*/ 700644 w 700644"/>
              <a:gd name="connsiteY3" fmla="*/ 50197 h 97699"/>
              <a:gd name="connsiteX0" fmla="*/ 0 w 700644"/>
              <a:gd name="connsiteY0" fmla="*/ 97680 h 97680"/>
              <a:gd name="connsiteX1" fmla="*/ 156255 w 700644"/>
              <a:gd name="connsiteY1" fmla="*/ 898 h 97680"/>
              <a:gd name="connsiteX2" fmla="*/ 348536 w 700644"/>
              <a:gd name="connsiteY2" fmla="*/ 49073 h 97680"/>
              <a:gd name="connsiteX3" fmla="*/ 529374 w 700644"/>
              <a:gd name="connsiteY3" fmla="*/ 3943 h 97680"/>
              <a:gd name="connsiteX4" fmla="*/ 700644 w 700644"/>
              <a:gd name="connsiteY4" fmla="*/ 50178 h 97680"/>
              <a:gd name="connsiteX0" fmla="*/ 0 w 688977"/>
              <a:gd name="connsiteY0" fmla="*/ 71633 h 71633"/>
              <a:gd name="connsiteX1" fmla="*/ 144588 w 688977"/>
              <a:gd name="connsiteY1" fmla="*/ 236 h 71633"/>
              <a:gd name="connsiteX2" fmla="*/ 336869 w 688977"/>
              <a:gd name="connsiteY2" fmla="*/ 48411 h 71633"/>
              <a:gd name="connsiteX3" fmla="*/ 517707 w 688977"/>
              <a:gd name="connsiteY3" fmla="*/ 3281 h 71633"/>
              <a:gd name="connsiteX4" fmla="*/ 688977 w 688977"/>
              <a:gd name="connsiteY4" fmla="*/ 49516 h 71633"/>
              <a:gd name="connsiteX0" fmla="*/ 0 w 671477"/>
              <a:gd name="connsiteY0" fmla="*/ 51973 h 51973"/>
              <a:gd name="connsiteX1" fmla="*/ 127088 w 671477"/>
              <a:gd name="connsiteY1" fmla="*/ 320 h 51973"/>
              <a:gd name="connsiteX2" fmla="*/ 319369 w 671477"/>
              <a:gd name="connsiteY2" fmla="*/ 48495 h 51973"/>
              <a:gd name="connsiteX3" fmla="*/ 500207 w 671477"/>
              <a:gd name="connsiteY3" fmla="*/ 3365 h 51973"/>
              <a:gd name="connsiteX4" fmla="*/ 671477 w 671477"/>
              <a:gd name="connsiteY4" fmla="*/ 49600 h 5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77" h="51973">
                <a:moveTo>
                  <a:pt x="0" y="51973"/>
                </a:moveTo>
                <a:cubicBezTo>
                  <a:pt x="72241" y="-9383"/>
                  <a:pt x="73860" y="900"/>
                  <a:pt x="127088" y="320"/>
                </a:cubicBezTo>
                <a:cubicBezTo>
                  <a:pt x="180316" y="-260"/>
                  <a:pt x="259127" y="41406"/>
                  <a:pt x="319369" y="48495"/>
                </a:cubicBezTo>
                <a:cubicBezTo>
                  <a:pt x="379611" y="55584"/>
                  <a:pt x="441522" y="3181"/>
                  <a:pt x="500207" y="3365"/>
                </a:cubicBezTo>
                <a:cubicBezTo>
                  <a:pt x="558892" y="3549"/>
                  <a:pt x="640987" y="48476"/>
                  <a:pt x="671477" y="4960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3EE3C7B-0559-F54A-8868-39A8DA772D3B}"/>
              </a:ext>
            </a:extLst>
          </p:cNvPr>
          <p:cNvSpPr/>
          <p:nvPr/>
        </p:nvSpPr>
        <p:spPr bwMode="auto">
          <a:xfrm>
            <a:off x="6839544" y="2555200"/>
            <a:ext cx="891772" cy="158925"/>
          </a:xfrm>
          <a:custGeom>
            <a:avLst/>
            <a:gdLst>
              <a:gd name="connsiteX0" fmla="*/ 0 w 700644"/>
              <a:gd name="connsiteY0" fmla="*/ 131531 h 131531"/>
              <a:gd name="connsiteX1" fmla="*/ 261257 w 700644"/>
              <a:gd name="connsiteY1" fmla="*/ 902 h 131531"/>
              <a:gd name="connsiteX2" fmla="*/ 700644 w 700644"/>
              <a:gd name="connsiteY2" fmla="*/ 84029 h 131531"/>
              <a:gd name="connsiteX0" fmla="*/ 0 w 700644"/>
              <a:gd name="connsiteY0" fmla="*/ 99076 h 99076"/>
              <a:gd name="connsiteX1" fmla="*/ 156255 w 700644"/>
              <a:gd name="connsiteY1" fmla="*/ 2294 h 99076"/>
              <a:gd name="connsiteX2" fmla="*/ 700644 w 700644"/>
              <a:gd name="connsiteY2" fmla="*/ 51574 h 99076"/>
              <a:gd name="connsiteX0" fmla="*/ 0 w 700644"/>
              <a:gd name="connsiteY0" fmla="*/ 97699 h 97699"/>
              <a:gd name="connsiteX1" fmla="*/ 156255 w 700644"/>
              <a:gd name="connsiteY1" fmla="*/ 917 h 97699"/>
              <a:gd name="connsiteX2" fmla="*/ 348536 w 700644"/>
              <a:gd name="connsiteY2" fmla="*/ 49092 h 97699"/>
              <a:gd name="connsiteX3" fmla="*/ 700644 w 700644"/>
              <a:gd name="connsiteY3" fmla="*/ 50197 h 97699"/>
              <a:gd name="connsiteX0" fmla="*/ 0 w 700644"/>
              <a:gd name="connsiteY0" fmla="*/ 97680 h 97680"/>
              <a:gd name="connsiteX1" fmla="*/ 156255 w 700644"/>
              <a:gd name="connsiteY1" fmla="*/ 898 h 97680"/>
              <a:gd name="connsiteX2" fmla="*/ 348536 w 700644"/>
              <a:gd name="connsiteY2" fmla="*/ 49073 h 97680"/>
              <a:gd name="connsiteX3" fmla="*/ 529374 w 700644"/>
              <a:gd name="connsiteY3" fmla="*/ 3943 h 97680"/>
              <a:gd name="connsiteX4" fmla="*/ 700644 w 700644"/>
              <a:gd name="connsiteY4" fmla="*/ 50178 h 97680"/>
              <a:gd name="connsiteX0" fmla="*/ 0 w 688977"/>
              <a:gd name="connsiteY0" fmla="*/ 71633 h 71633"/>
              <a:gd name="connsiteX1" fmla="*/ 144588 w 688977"/>
              <a:gd name="connsiteY1" fmla="*/ 236 h 71633"/>
              <a:gd name="connsiteX2" fmla="*/ 336869 w 688977"/>
              <a:gd name="connsiteY2" fmla="*/ 48411 h 71633"/>
              <a:gd name="connsiteX3" fmla="*/ 517707 w 688977"/>
              <a:gd name="connsiteY3" fmla="*/ 3281 h 71633"/>
              <a:gd name="connsiteX4" fmla="*/ 688977 w 688977"/>
              <a:gd name="connsiteY4" fmla="*/ 49516 h 71633"/>
              <a:gd name="connsiteX0" fmla="*/ 0 w 671477"/>
              <a:gd name="connsiteY0" fmla="*/ 51973 h 51973"/>
              <a:gd name="connsiteX1" fmla="*/ 127088 w 671477"/>
              <a:gd name="connsiteY1" fmla="*/ 320 h 51973"/>
              <a:gd name="connsiteX2" fmla="*/ 319369 w 671477"/>
              <a:gd name="connsiteY2" fmla="*/ 48495 h 51973"/>
              <a:gd name="connsiteX3" fmla="*/ 500207 w 671477"/>
              <a:gd name="connsiteY3" fmla="*/ 3365 h 51973"/>
              <a:gd name="connsiteX4" fmla="*/ 671477 w 671477"/>
              <a:gd name="connsiteY4" fmla="*/ 49600 h 5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77" h="51973">
                <a:moveTo>
                  <a:pt x="0" y="51973"/>
                </a:moveTo>
                <a:cubicBezTo>
                  <a:pt x="72241" y="-9383"/>
                  <a:pt x="73860" y="900"/>
                  <a:pt x="127088" y="320"/>
                </a:cubicBezTo>
                <a:cubicBezTo>
                  <a:pt x="180316" y="-260"/>
                  <a:pt x="259127" y="41406"/>
                  <a:pt x="319369" y="48495"/>
                </a:cubicBezTo>
                <a:cubicBezTo>
                  <a:pt x="379611" y="55584"/>
                  <a:pt x="441522" y="3181"/>
                  <a:pt x="500207" y="3365"/>
                </a:cubicBezTo>
                <a:cubicBezTo>
                  <a:pt x="558892" y="3549"/>
                  <a:pt x="640987" y="48476"/>
                  <a:pt x="671477" y="4960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A292127-E1A4-434D-846A-32F892C250E3}"/>
              </a:ext>
            </a:extLst>
          </p:cNvPr>
          <p:cNvSpPr/>
          <p:nvPr/>
        </p:nvSpPr>
        <p:spPr bwMode="auto">
          <a:xfrm rot="20711372">
            <a:off x="6895285" y="3436136"/>
            <a:ext cx="745910" cy="105477"/>
          </a:xfrm>
          <a:custGeom>
            <a:avLst/>
            <a:gdLst>
              <a:gd name="connsiteX0" fmla="*/ 0 w 700644"/>
              <a:gd name="connsiteY0" fmla="*/ 131531 h 131531"/>
              <a:gd name="connsiteX1" fmla="*/ 261257 w 700644"/>
              <a:gd name="connsiteY1" fmla="*/ 902 h 131531"/>
              <a:gd name="connsiteX2" fmla="*/ 700644 w 700644"/>
              <a:gd name="connsiteY2" fmla="*/ 84029 h 131531"/>
              <a:gd name="connsiteX0" fmla="*/ 0 w 700644"/>
              <a:gd name="connsiteY0" fmla="*/ 99076 h 99076"/>
              <a:gd name="connsiteX1" fmla="*/ 156255 w 700644"/>
              <a:gd name="connsiteY1" fmla="*/ 2294 h 99076"/>
              <a:gd name="connsiteX2" fmla="*/ 700644 w 700644"/>
              <a:gd name="connsiteY2" fmla="*/ 51574 h 99076"/>
              <a:gd name="connsiteX0" fmla="*/ 0 w 700644"/>
              <a:gd name="connsiteY0" fmla="*/ 97699 h 97699"/>
              <a:gd name="connsiteX1" fmla="*/ 156255 w 700644"/>
              <a:gd name="connsiteY1" fmla="*/ 917 h 97699"/>
              <a:gd name="connsiteX2" fmla="*/ 348536 w 700644"/>
              <a:gd name="connsiteY2" fmla="*/ 49092 h 97699"/>
              <a:gd name="connsiteX3" fmla="*/ 700644 w 700644"/>
              <a:gd name="connsiteY3" fmla="*/ 50197 h 97699"/>
              <a:gd name="connsiteX0" fmla="*/ 0 w 700644"/>
              <a:gd name="connsiteY0" fmla="*/ 97680 h 97680"/>
              <a:gd name="connsiteX1" fmla="*/ 156255 w 700644"/>
              <a:gd name="connsiteY1" fmla="*/ 898 h 97680"/>
              <a:gd name="connsiteX2" fmla="*/ 348536 w 700644"/>
              <a:gd name="connsiteY2" fmla="*/ 49073 h 97680"/>
              <a:gd name="connsiteX3" fmla="*/ 529374 w 700644"/>
              <a:gd name="connsiteY3" fmla="*/ 3943 h 97680"/>
              <a:gd name="connsiteX4" fmla="*/ 700644 w 700644"/>
              <a:gd name="connsiteY4" fmla="*/ 50178 h 97680"/>
              <a:gd name="connsiteX0" fmla="*/ 0 w 688977"/>
              <a:gd name="connsiteY0" fmla="*/ 71633 h 71633"/>
              <a:gd name="connsiteX1" fmla="*/ 144588 w 688977"/>
              <a:gd name="connsiteY1" fmla="*/ 236 h 71633"/>
              <a:gd name="connsiteX2" fmla="*/ 336869 w 688977"/>
              <a:gd name="connsiteY2" fmla="*/ 48411 h 71633"/>
              <a:gd name="connsiteX3" fmla="*/ 517707 w 688977"/>
              <a:gd name="connsiteY3" fmla="*/ 3281 h 71633"/>
              <a:gd name="connsiteX4" fmla="*/ 688977 w 688977"/>
              <a:gd name="connsiteY4" fmla="*/ 49516 h 71633"/>
              <a:gd name="connsiteX0" fmla="*/ 0 w 671477"/>
              <a:gd name="connsiteY0" fmla="*/ 51973 h 51973"/>
              <a:gd name="connsiteX1" fmla="*/ 127088 w 671477"/>
              <a:gd name="connsiteY1" fmla="*/ 320 h 51973"/>
              <a:gd name="connsiteX2" fmla="*/ 319369 w 671477"/>
              <a:gd name="connsiteY2" fmla="*/ 48495 h 51973"/>
              <a:gd name="connsiteX3" fmla="*/ 500207 w 671477"/>
              <a:gd name="connsiteY3" fmla="*/ 3365 h 51973"/>
              <a:gd name="connsiteX4" fmla="*/ 671477 w 671477"/>
              <a:gd name="connsiteY4" fmla="*/ 49600 h 5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77" h="51973">
                <a:moveTo>
                  <a:pt x="0" y="51973"/>
                </a:moveTo>
                <a:cubicBezTo>
                  <a:pt x="72241" y="-9383"/>
                  <a:pt x="73860" y="900"/>
                  <a:pt x="127088" y="320"/>
                </a:cubicBezTo>
                <a:cubicBezTo>
                  <a:pt x="180316" y="-260"/>
                  <a:pt x="259127" y="41406"/>
                  <a:pt x="319369" y="48495"/>
                </a:cubicBezTo>
                <a:cubicBezTo>
                  <a:pt x="379611" y="55584"/>
                  <a:pt x="441522" y="3181"/>
                  <a:pt x="500207" y="3365"/>
                </a:cubicBezTo>
                <a:cubicBezTo>
                  <a:pt x="558892" y="3549"/>
                  <a:pt x="640987" y="48476"/>
                  <a:pt x="671477" y="4960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E2D51E-C9FB-2544-863A-78172B5520A8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6389" y="1812666"/>
            <a:ext cx="821509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3F5842B1-E175-A446-ACEE-C18FEC3D0BC6}"/>
              </a:ext>
            </a:extLst>
          </p:cNvPr>
          <p:cNvSpPr/>
          <p:nvPr/>
        </p:nvSpPr>
        <p:spPr bwMode="auto">
          <a:xfrm>
            <a:off x="7069297" y="4621052"/>
            <a:ext cx="891772" cy="158925"/>
          </a:xfrm>
          <a:custGeom>
            <a:avLst/>
            <a:gdLst>
              <a:gd name="connsiteX0" fmla="*/ 0 w 700644"/>
              <a:gd name="connsiteY0" fmla="*/ 131531 h 131531"/>
              <a:gd name="connsiteX1" fmla="*/ 261257 w 700644"/>
              <a:gd name="connsiteY1" fmla="*/ 902 h 131531"/>
              <a:gd name="connsiteX2" fmla="*/ 700644 w 700644"/>
              <a:gd name="connsiteY2" fmla="*/ 84029 h 131531"/>
              <a:gd name="connsiteX0" fmla="*/ 0 w 700644"/>
              <a:gd name="connsiteY0" fmla="*/ 99076 h 99076"/>
              <a:gd name="connsiteX1" fmla="*/ 156255 w 700644"/>
              <a:gd name="connsiteY1" fmla="*/ 2294 h 99076"/>
              <a:gd name="connsiteX2" fmla="*/ 700644 w 700644"/>
              <a:gd name="connsiteY2" fmla="*/ 51574 h 99076"/>
              <a:gd name="connsiteX0" fmla="*/ 0 w 700644"/>
              <a:gd name="connsiteY0" fmla="*/ 97699 h 97699"/>
              <a:gd name="connsiteX1" fmla="*/ 156255 w 700644"/>
              <a:gd name="connsiteY1" fmla="*/ 917 h 97699"/>
              <a:gd name="connsiteX2" fmla="*/ 348536 w 700644"/>
              <a:gd name="connsiteY2" fmla="*/ 49092 h 97699"/>
              <a:gd name="connsiteX3" fmla="*/ 700644 w 700644"/>
              <a:gd name="connsiteY3" fmla="*/ 50197 h 97699"/>
              <a:gd name="connsiteX0" fmla="*/ 0 w 700644"/>
              <a:gd name="connsiteY0" fmla="*/ 97680 h 97680"/>
              <a:gd name="connsiteX1" fmla="*/ 156255 w 700644"/>
              <a:gd name="connsiteY1" fmla="*/ 898 h 97680"/>
              <a:gd name="connsiteX2" fmla="*/ 348536 w 700644"/>
              <a:gd name="connsiteY2" fmla="*/ 49073 h 97680"/>
              <a:gd name="connsiteX3" fmla="*/ 529374 w 700644"/>
              <a:gd name="connsiteY3" fmla="*/ 3943 h 97680"/>
              <a:gd name="connsiteX4" fmla="*/ 700644 w 700644"/>
              <a:gd name="connsiteY4" fmla="*/ 50178 h 97680"/>
              <a:gd name="connsiteX0" fmla="*/ 0 w 688977"/>
              <a:gd name="connsiteY0" fmla="*/ 71633 h 71633"/>
              <a:gd name="connsiteX1" fmla="*/ 144588 w 688977"/>
              <a:gd name="connsiteY1" fmla="*/ 236 h 71633"/>
              <a:gd name="connsiteX2" fmla="*/ 336869 w 688977"/>
              <a:gd name="connsiteY2" fmla="*/ 48411 h 71633"/>
              <a:gd name="connsiteX3" fmla="*/ 517707 w 688977"/>
              <a:gd name="connsiteY3" fmla="*/ 3281 h 71633"/>
              <a:gd name="connsiteX4" fmla="*/ 688977 w 688977"/>
              <a:gd name="connsiteY4" fmla="*/ 49516 h 71633"/>
              <a:gd name="connsiteX0" fmla="*/ 0 w 671477"/>
              <a:gd name="connsiteY0" fmla="*/ 51973 h 51973"/>
              <a:gd name="connsiteX1" fmla="*/ 127088 w 671477"/>
              <a:gd name="connsiteY1" fmla="*/ 320 h 51973"/>
              <a:gd name="connsiteX2" fmla="*/ 319369 w 671477"/>
              <a:gd name="connsiteY2" fmla="*/ 48495 h 51973"/>
              <a:gd name="connsiteX3" fmla="*/ 500207 w 671477"/>
              <a:gd name="connsiteY3" fmla="*/ 3365 h 51973"/>
              <a:gd name="connsiteX4" fmla="*/ 671477 w 671477"/>
              <a:gd name="connsiteY4" fmla="*/ 49600 h 5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77" h="51973">
                <a:moveTo>
                  <a:pt x="0" y="51973"/>
                </a:moveTo>
                <a:cubicBezTo>
                  <a:pt x="72241" y="-9383"/>
                  <a:pt x="73860" y="900"/>
                  <a:pt x="127088" y="320"/>
                </a:cubicBezTo>
                <a:cubicBezTo>
                  <a:pt x="180316" y="-260"/>
                  <a:pt x="259127" y="41406"/>
                  <a:pt x="319369" y="48495"/>
                </a:cubicBezTo>
                <a:cubicBezTo>
                  <a:pt x="379611" y="55584"/>
                  <a:pt x="441522" y="3181"/>
                  <a:pt x="500207" y="3365"/>
                </a:cubicBezTo>
                <a:cubicBezTo>
                  <a:pt x="558892" y="3549"/>
                  <a:pt x="640987" y="48476"/>
                  <a:pt x="671477" y="4960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657EDC28-1A48-9E45-9E9B-E30B0594FB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742" y="1781324"/>
            <a:ext cx="536113" cy="536113"/>
          </a:xfrm>
          <a:prstGeom prst="rect">
            <a:avLst/>
          </a:prstGeom>
        </p:spPr>
      </p:pic>
      <p:pic>
        <p:nvPicPr>
          <p:cNvPr id="36" name="Graphic 35" descr="Monitor">
            <a:extLst>
              <a:ext uri="{FF2B5EF4-FFF2-40B4-BE49-F238E27FC236}">
                <a16:creationId xmlns:a16="http://schemas.microsoft.com/office/drawing/2014/main" id="{B35EFC96-A17A-AB41-BACF-9007C3E11F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742" y="2366605"/>
            <a:ext cx="536113" cy="536113"/>
          </a:xfrm>
          <a:prstGeom prst="rect">
            <a:avLst/>
          </a:prstGeom>
        </p:spPr>
      </p:pic>
      <p:pic>
        <p:nvPicPr>
          <p:cNvPr id="37" name="Graphic 36" descr="Monitor">
            <a:extLst>
              <a:ext uri="{FF2B5EF4-FFF2-40B4-BE49-F238E27FC236}">
                <a16:creationId xmlns:a16="http://schemas.microsoft.com/office/drawing/2014/main" id="{9224994B-A328-2246-B1EB-9EFACAD8BF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630" y="2379608"/>
            <a:ext cx="536113" cy="536113"/>
          </a:xfrm>
          <a:prstGeom prst="rect">
            <a:avLst/>
          </a:prstGeom>
        </p:spPr>
      </p:pic>
      <p:pic>
        <p:nvPicPr>
          <p:cNvPr id="38" name="Graphic 37" descr="Monitor">
            <a:extLst>
              <a:ext uri="{FF2B5EF4-FFF2-40B4-BE49-F238E27FC236}">
                <a16:creationId xmlns:a16="http://schemas.microsoft.com/office/drawing/2014/main" id="{ECBC971A-83F5-9A44-8D54-3A39241E86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630" y="1780691"/>
            <a:ext cx="536113" cy="536113"/>
          </a:xfrm>
          <a:prstGeom prst="rect">
            <a:avLst/>
          </a:prstGeom>
        </p:spPr>
      </p:pic>
      <p:pic>
        <p:nvPicPr>
          <p:cNvPr id="39" name="Graphic 38" descr="Monitor">
            <a:extLst>
              <a:ext uri="{FF2B5EF4-FFF2-40B4-BE49-F238E27FC236}">
                <a16:creationId xmlns:a16="http://schemas.microsoft.com/office/drawing/2014/main" id="{ECC8B6BF-DFBF-6C4F-8C09-3F82581F5A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741" y="3367140"/>
            <a:ext cx="536113" cy="536113"/>
          </a:xfrm>
          <a:prstGeom prst="rect">
            <a:avLst/>
          </a:prstGeom>
        </p:spPr>
      </p:pic>
      <p:pic>
        <p:nvPicPr>
          <p:cNvPr id="40" name="Graphic 39" descr="Monitor">
            <a:extLst>
              <a:ext uri="{FF2B5EF4-FFF2-40B4-BE49-F238E27FC236}">
                <a16:creationId xmlns:a16="http://schemas.microsoft.com/office/drawing/2014/main" id="{9F2DC51B-1C5F-974F-A969-890ACCB67D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0970" y="3367140"/>
            <a:ext cx="536113" cy="5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9163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Dimensionality reduction / projection</a:t>
            </a:r>
          </a:p>
          <a:p>
            <a:r>
              <a:rPr lang="en-US" dirty="0"/>
              <a:t>Embedding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98E9E2F1-552A-E84A-BB41-A6633DF96850}"/>
              </a:ext>
            </a:extLst>
          </p:cNvPr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148911" y="4576397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141817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Crush intro to SVD</a:t>
            </a:r>
          </a:p>
        </p:txBody>
      </p:sp>
      <p:sp>
        <p:nvSpPr>
          <p:cNvPr id="36" name="Double Bracket 35"/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01676AD-7456-6C45-AC93-617B4E5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4188B5-5E94-1A43-A998-68447F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354F-270D-764B-8BB7-20D3198B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6640283" y="3691180"/>
            <a:ext cx="13561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02045"/>
          </a:xfrm>
        </p:spPr>
        <p:txBody>
          <a:bodyPr/>
          <a:lstStyle/>
          <a:p>
            <a:r>
              <a:rPr lang="en-US" dirty="0"/>
              <a:t>SVD compression is a linear </a:t>
            </a:r>
            <a:r>
              <a:rPr lang="en-US" b="1" dirty="0" err="1"/>
              <a:t>autoencoder</a:t>
            </a:r>
            <a:endParaRPr lang="en-US" b="1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460999" y="2688571"/>
            <a:ext cx="990600" cy="142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556499" y="2841692"/>
            <a:ext cx="99171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N </a:t>
            </a:r>
          </a:p>
          <a:p>
            <a:r>
              <a:rPr lang="en-US" dirty="0"/>
              <a:t>fans</a:t>
            </a: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1256196" y="2212778"/>
            <a:ext cx="142395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M idols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501652" y="2879025"/>
            <a:ext cx="909294" cy="9616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 bwMode="auto">
          <a:xfrm>
            <a:off x="2750991" y="2802988"/>
            <a:ext cx="975520" cy="245742"/>
          </a:xfrm>
          <a:prstGeom prst="notchedRigh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564856" y="3848488"/>
            <a:ext cx="985838" cy="202577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387776" y="2813126"/>
            <a:ext cx="3318933" cy="205665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1"/>
              <p:cNvSpPr txBox="1">
                <a:spLocks noChangeArrowheads="1"/>
              </p:cNvSpPr>
              <p:nvPr/>
            </p:nvSpPr>
            <p:spPr bwMode="auto">
              <a:xfrm>
                <a:off x="4529665" y="5211769"/>
                <a:ext cx="3318933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(M dim)</a:t>
                </a:r>
              </a:p>
            </p:txBody>
          </p:sp>
        </mc:Choice>
        <mc:Fallback xmlns="">
          <p:sp>
            <p:nvSpPr>
              <p:cNvPr id="34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9665" y="5211769"/>
                <a:ext cx="3318933" cy="492443"/>
              </a:xfrm>
              <a:prstGeom prst="rect">
                <a:avLst/>
              </a:prstGeom>
              <a:blipFill>
                <a:blip r:embed="rId2"/>
                <a:stretch>
                  <a:fillRect t="-10256" b="-282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389275" y="5022933"/>
            <a:ext cx="3318933" cy="205665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1"/>
              <p:cNvSpPr txBox="1">
                <a:spLocks noChangeArrowheads="1"/>
              </p:cNvSpPr>
              <p:nvPr/>
            </p:nvSpPr>
            <p:spPr bwMode="auto">
              <a:xfrm>
                <a:off x="4551792" y="2300927"/>
                <a:ext cx="307865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reconstructed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1792" y="2300927"/>
                <a:ext cx="3078654" cy="492443"/>
              </a:xfrm>
              <a:prstGeom prst="rect">
                <a:avLst/>
              </a:prstGeom>
              <a:blipFill>
                <a:blip r:embed="rId3"/>
                <a:stretch>
                  <a:fillRect l="-2574" t="-11111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58" idx="0"/>
          </p:cNvCxnSpPr>
          <p:nvPr/>
        </p:nvCxnSpPr>
        <p:spPr bwMode="auto">
          <a:xfrm>
            <a:off x="4707718" y="3126433"/>
            <a:ext cx="1027570" cy="722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51" name="Straight Arrow Connector 50"/>
          <p:cNvCxnSpPr>
            <a:endCxn id="59" idx="0"/>
          </p:cNvCxnSpPr>
          <p:nvPr/>
        </p:nvCxnSpPr>
        <p:spPr bwMode="auto">
          <a:xfrm flipH="1">
            <a:off x="6386815" y="3126433"/>
            <a:ext cx="1026138" cy="7230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52" name="Straight Arrow Connector 51"/>
          <p:cNvCxnSpPr>
            <a:endCxn id="27" idx="0"/>
          </p:cNvCxnSpPr>
          <p:nvPr/>
        </p:nvCxnSpPr>
        <p:spPr bwMode="auto">
          <a:xfrm>
            <a:off x="4851967" y="3107454"/>
            <a:ext cx="1205808" cy="7410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53" name="TextBox 21"/>
          <p:cNvSpPr txBox="1">
            <a:spLocks noChangeArrowheads="1"/>
          </p:cNvSpPr>
          <p:nvPr/>
        </p:nvSpPr>
        <p:spPr bwMode="auto">
          <a:xfrm>
            <a:off x="5503242" y="2991317"/>
            <a:ext cx="15816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>
            <a:off x="4681694" y="4109156"/>
            <a:ext cx="985328" cy="7591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434667" y="4114800"/>
            <a:ext cx="1011392" cy="7792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56" name="TextBox 21"/>
          <p:cNvSpPr txBox="1">
            <a:spLocks noChangeArrowheads="1"/>
          </p:cNvSpPr>
          <p:nvPr/>
        </p:nvSpPr>
        <p:spPr bwMode="auto">
          <a:xfrm>
            <a:off x="5300319" y="4252447"/>
            <a:ext cx="15816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4837289" y="4148667"/>
            <a:ext cx="1207912" cy="6942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58" name="Rectangle 57"/>
          <p:cNvSpPr/>
          <p:nvPr/>
        </p:nvSpPr>
        <p:spPr bwMode="auto">
          <a:xfrm>
            <a:off x="5560592" y="3848489"/>
            <a:ext cx="349392" cy="20180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 bwMode="auto">
          <a:xfrm>
            <a:off x="6220429" y="3849511"/>
            <a:ext cx="332771" cy="20078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22AAC-10A3-1C4D-8F2B-3FEA15C028D5}"/>
              </a:ext>
            </a:extLst>
          </p:cNvPr>
          <p:cNvSpPr txBox="1"/>
          <p:nvPr/>
        </p:nvSpPr>
        <p:spPr>
          <a:xfrm>
            <a:off x="-3" y="5958655"/>
            <a:ext cx="9144003" cy="89255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Independent Component </a:t>
            </a:r>
            <a:r>
              <a:rPr lang="en-US" i="1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Analysis,</a:t>
            </a:r>
            <a:r>
              <a:rPr lang="en-US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Aapo</a:t>
            </a:r>
            <a:r>
              <a:rPr lang="en-US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Hyvarinen</a:t>
            </a:r>
            <a:r>
              <a:rPr lang="en-US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Erkki</a:t>
            </a:r>
            <a:r>
              <a:rPr lang="en-US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Oja</a:t>
            </a:r>
            <a:r>
              <a:rPr lang="en-US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, and </a:t>
            </a:r>
            <a:r>
              <a:rPr lang="en-US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Juha</a:t>
            </a:r>
            <a:r>
              <a:rPr lang="en-US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Karhunen</a:t>
            </a:r>
            <a:r>
              <a:rPr lang="en-US" dirty="0">
                <a:solidFill>
                  <a:schemeClr val="bg1"/>
                </a:solidFill>
                <a:highlight>
                  <a:srgbClr val="FF9300"/>
                </a:highlight>
                <a:latin typeface="+mn-lt"/>
              </a:rPr>
              <a:t> (Wiley, 2001) – sec 6.2.4, p. 136.</a:t>
            </a:r>
          </a:p>
        </p:txBody>
      </p:sp>
    </p:spTree>
    <p:extLst>
      <p:ext uri="{BB962C8B-B14F-4D97-AF65-F5344CB8AC3E}">
        <p14:creationId xmlns:p14="http://schemas.microsoft.com/office/powerpoint/2010/main" val="297886738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Dimensionality reduction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Embedding (linear)</a:t>
            </a:r>
          </a:p>
          <a:p>
            <a:pPr lvl="1"/>
            <a:r>
              <a:rPr lang="en-US" dirty="0"/>
              <a:t>SVD is a special case of ’deep neural net’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98E9E2F1-552A-E84A-BB41-A6633DF96850}"/>
              </a:ext>
            </a:extLst>
          </p:cNvPr>
          <p:cNvSpPr/>
          <p:nvPr/>
        </p:nvSpPr>
        <p:spPr bwMode="auto">
          <a:xfrm>
            <a:off x="84665" y="1439333"/>
            <a:ext cx="8890000" cy="5215467"/>
          </a:xfrm>
          <a:prstGeom prst="bracketPair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383037" y="4808638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31102" y="2887093"/>
            <a:ext cx="1628317" cy="1107510"/>
            <a:chOff x="4387776" y="2813126"/>
            <a:chExt cx="3320432" cy="2415472"/>
          </a:xfrm>
        </p:grpSpPr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5555822" y="3814637"/>
              <a:ext cx="985838" cy="296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387776" y="2813126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4389275" y="5022933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4756639" y="308124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6368479" y="3094981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5201011" y="3217244"/>
              <a:ext cx="888067" cy="487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H="1">
              <a:off x="4656416" y="4240630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6486590" y="425832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H="1">
              <a:off x="4842933" y="4255240"/>
              <a:ext cx="1246145" cy="584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064416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BC2C2DE7-B129-5F46-B4D9-29C4DFA1E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Node importance - Motivation:</a:t>
            </a:r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126EFB48-F11D-AB4D-8878-F0FA9CF81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a graph (</a:t>
            </a:r>
            <a:r>
              <a:rPr lang="en-US" altLang="en-US" dirty="0" err="1"/>
              <a:t>eg.</a:t>
            </a:r>
            <a:r>
              <a:rPr lang="en-US" altLang="en-US" dirty="0"/>
              <a:t>, web pages containing the desirable query word)</a:t>
            </a:r>
          </a:p>
          <a:p>
            <a:r>
              <a:rPr lang="en-US" altLang="en-US" dirty="0"/>
              <a:t>Q1: Which node is the most important?</a:t>
            </a:r>
          </a:p>
          <a:p>
            <a:pPr lvl="1"/>
            <a:r>
              <a:rPr lang="en-US" altLang="en-US" b="1" dirty="0"/>
              <a:t>PageRank (PR = RWR)</a:t>
            </a:r>
            <a:r>
              <a:rPr lang="en-US" altLang="en-US" dirty="0"/>
              <a:t>, HITS</a:t>
            </a:r>
          </a:p>
          <a:p>
            <a:r>
              <a:rPr lang="en-US" altLang="en-US" dirty="0"/>
              <a:t>Q2: How close is node ‘A’ to node ‘B’?</a:t>
            </a:r>
          </a:p>
          <a:p>
            <a:pPr lvl="1"/>
            <a:r>
              <a:rPr lang="en-US" altLang="en-US" b="1" dirty="0"/>
              <a:t>Personalized</a:t>
            </a:r>
            <a:r>
              <a:rPr lang="en-US" altLang="en-US" dirty="0"/>
              <a:t> P.R. 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F3CC9D-E573-8E44-990C-489CE0BA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E290654-1CBB-DC49-ADEC-5DCEBD8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4372B42-36AF-0942-BC49-2FDE1C8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BF6-3720-DB46-BB41-0FA391018AC7}" type="slidenum">
              <a:rPr lang="en-US" altLang="en-US" smtClean="0"/>
              <a:pPr/>
              <a:t>93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6AFBFE-C5D6-FE4A-BA49-060991987EB7}"/>
              </a:ext>
            </a:extLst>
          </p:cNvPr>
          <p:cNvGrpSpPr/>
          <p:nvPr/>
        </p:nvGrpSpPr>
        <p:grpSpPr>
          <a:xfrm>
            <a:off x="2667000" y="4876800"/>
            <a:ext cx="2590800" cy="1219200"/>
            <a:chOff x="2667000" y="4876800"/>
            <a:chExt cx="2590800" cy="1219200"/>
          </a:xfrm>
        </p:grpSpPr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8FF951AA-3A41-7A41-B6AE-3296876CC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F238EF86-3093-C945-9578-6B424B44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8C0E0049-CD5D-3F44-A7FF-7242F403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9F9E78A0-F789-7B4E-9024-56324631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867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17970E20-F04F-B644-811F-E9F24651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876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ED6CE409-4825-A74E-929F-B2F79CDA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867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077ABF7E-51A2-9944-8629-FC96E116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11">
              <a:extLst>
                <a:ext uri="{FF2B5EF4-FFF2-40B4-BE49-F238E27FC236}">
                  <a16:creationId xmlns:a16="http://schemas.microsoft.com/office/drawing/2014/main" id="{B6339A30-D06D-2E47-830E-1D76DA12AD9F}"/>
                </a:ext>
              </a:extLst>
            </p:cNvPr>
            <p:cNvCxnSpPr>
              <a:cxnSpLocks noChangeShapeType="1"/>
              <a:stCxn id="39" idx="6"/>
              <a:endCxn id="38" idx="2"/>
            </p:cNvCxnSpPr>
            <p:nvPr/>
          </p:nvCxnSpPr>
          <p:spPr bwMode="auto">
            <a:xfrm>
              <a:off x="3894138" y="5067300"/>
              <a:ext cx="441325" cy="76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2">
              <a:extLst>
                <a:ext uri="{FF2B5EF4-FFF2-40B4-BE49-F238E27FC236}">
                  <a16:creationId xmlns:a16="http://schemas.microsoft.com/office/drawing/2014/main" id="{EE6F865D-133A-C040-94C6-0BEC0D38C0C1}"/>
                </a:ext>
              </a:extLst>
            </p:cNvPr>
            <p:cNvCxnSpPr>
              <a:cxnSpLocks noChangeShapeType="1"/>
              <a:stCxn id="42" idx="6"/>
              <a:endCxn id="38" idx="3"/>
            </p:cNvCxnSpPr>
            <p:nvPr/>
          </p:nvCxnSpPr>
          <p:spPr bwMode="auto">
            <a:xfrm flipV="1">
              <a:off x="3970338" y="5232400"/>
              <a:ext cx="406400" cy="7493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3">
              <a:extLst>
                <a:ext uri="{FF2B5EF4-FFF2-40B4-BE49-F238E27FC236}">
                  <a16:creationId xmlns:a16="http://schemas.microsoft.com/office/drawing/2014/main" id="{23AD8583-B326-A746-9644-4C65B255FD9F}"/>
                </a:ext>
              </a:extLst>
            </p:cNvPr>
            <p:cNvCxnSpPr>
              <a:cxnSpLocks noChangeShapeType="1"/>
              <a:stCxn id="42" idx="6"/>
              <a:endCxn id="40" idx="2"/>
            </p:cNvCxnSpPr>
            <p:nvPr/>
          </p:nvCxnSpPr>
          <p:spPr bwMode="auto">
            <a:xfrm>
              <a:off x="3970338" y="5981700"/>
              <a:ext cx="74612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4">
              <a:extLst>
                <a:ext uri="{FF2B5EF4-FFF2-40B4-BE49-F238E27FC236}">
                  <a16:creationId xmlns:a16="http://schemas.microsoft.com/office/drawing/2014/main" id="{BD3F9577-3B26-924F-AC09-A8F8F5A92A64}"/>
                </a:ext>
              </a:extLst>
            </p:cNvPr>
            <p:cNvCxnSpPr>
              <a:cxnSpLocks noChangeShapeType="1"/>
              <a:stCxn id="38" idx="6"/>
              <a:endCxn id="41" idx="2"/>
            </p:cNvCxnSpPr>
            <p:nvPr/>
          </p:nvCxnSpPr>
          <p:spPr bwMode="auto">
            <a:xfrm flipV="1">
              <a:off x="4579938" y="4991100"/>
              <a:ext cx="441325" cy="152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5">
              <a:extLst>
                <a:ext uri="{FF2B5EF4-FFF2-40B4-BE49-F238E27FC236}">
                  <a16:creationId xmlns:a16="http://schemas.microsoft.com/office/drawing/2014/main" id="{C38CC660-30A2-1D4E-8C10-1FD502968C16}"/>
                </a:ext>
              </a:extLst>
            </p:cNvPr>
            <p:cNvCxnSpPr>
              <a:cxnSpLocks noChangeShapeType="1"/>
              <a:stCxn id="43" idx="6"/>
              <a:endCxn id="39" idx="2"/>
            </p:cNvCxnSpPr>
            <p:nvPr/>
          </p:nvCxnSpPr>
          <p:spPr bwMode="auto">
            <a:xfrm flipV="1">
              <a:off x="2903538" y="5067300"/>
              <a:ext cx="746125" cy="76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6">
              <a:extLst>
                <a:ext uri="{FF2B5EF4-FFF2-40B4-BE49-F238E27FC236}">
                  <a16:creationId xmlns:a16="http://schemas.microsoft.com/office/drawing/2014/main" id="{62CE28B8-34A4-E447-8EFC-F3F62ECA002E}"/>
                </a:ext>
              </a:extLst>
            </p:cNvPr>
            <p:cNvCxnSpPr>
              <a:cxnSpLocks noChangeShapeType="1"/>
              <a:stCxn id="37" idx="7"/>
              <a:endCxn id="39" idx="3"/>
            </p:cNvCxnSpPr>
            <p:nvPr/>
          </p:nvCxnSpPr>
          <p:spPr bwMode="auto">
            <a:xfrm flipV="1">
              <a:off x="3014663" y="5156200"/>
              <a:ext cx="676275" cy="584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2" name="Graphic 21" descr="Key">
            <a:extLst>
              <a:ext uri="{FF2B5EF4-FFF2-40B4-BE49-F238E27FC236}">
                <a16:creationId xmlns:a16="http://schemas.microsoft.com/office/drawing/2014/main" id="{34D4130A-343E-A140-97A8-A95911F78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Dimensionality reduction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Embedding (linear)</a:t>
            </a:r>
          </a:p>
          <a:p>
            <a:pPr lvl="1"/>
            <a:r>
              <a:rPr lang="en-US" dirty="0"/>
              <a:t>SVD is a special case of ’deep neural net’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383037" y="4808638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31102" y="2887093"/>
            <a:ext cx="1628317" cy="1107510"/>
            <a:chOff x="4387776" y="2813126"/>
            <a:chExt cx="3320432" cy="2415472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5555822" y="3814637"/>
              <a:ext cx="985838" cy="296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4387776" y="2813126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4389275" y="5022933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4756639" y="308124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368479" y="3094981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5201011" y="3217244"/>
              <a:ext cx="888067" cy="487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4656416" y="4240630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486590" y="425832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842933" y="4255240"/>
              <a:ext cx="1246145" cy="584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</p:grpSp>
      <p:pic>
        <p:nvPicPr>
          <p:cNvPr id="43" name="Graphic 42" descr="Key">
            <a:extLst>
              <a:ext uri="{FF2B5EF4-FFF2-40B4-BE49-F238E27FC236}">
                <a16:creationId xmlns:a16="http://schemas.microsoft.com/office/drawing/2014/main" id="{7B57C821-9236-4F42-82B6-84ADCE65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2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B63-17AC-0C4B-8087-3EAD7FD4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C48-352C-334A-91B2-44F3A8D1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Hidden/latent variable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Compute node importance (HITS)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Block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Dimensionality reduction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Embedding (linear)</a:t>
            </a:r>
          </a:p>
          <a:p>
            <a:pPr lvl="1"/>
            <a:r>
              <a:rPr lang="en-US" dirty="0"/>
              <a:t>SVD is a special case of ’deep neural net’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4503-207C-824C-A9BD-80A38B3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7CA-AE6C-8848-8086-8BDE01C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S. Fakhraei and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D52-856C-4E45-A009-5FE138D6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50CC7-EA7E-5B40-B0AA-3C8AF050B475}"/>
              </a:ext>
            </a:extLst>
          </p:cNvPr>
          <p:cNvGrpSpPr/>
          <p:nvPr/>
        </p:nvGrpSpPr>
        <p:grpSpPr>
          <a:xfrm>
            <a:off x="1383037" y="4808638"/>
            <a:ext cx="2647950" cy="1465701"/>
            <a:chOff x="6553200" y="1039166"/>
            <a:chExt cx="2103120" cy="1042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39A00-D62D-9E4C-BBB6-D4D75AD5AA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3200" y="1410090"/>
              <a:ext cx="2103120" cy="443475"/>
              <a:chOff x="1422400" y="4330700"/>
              <a:chExt cx="7167032" cy="1511300"/>
            </a:xfrm>
          </p:grpSpPr>
          <p:grpSp>
            <p:nvGrpSpPr>
              <p:cNvPr id="15" name="Group 42">
                <a:extLst>
                  <a:ext uri="{FF2B5EF4-FFF2-40B4-BE49-F238E27FC236}">
                    <a16:creationId xmlns:a16="http://schemas.microsoft.com/office/drawing/2014/main" id="{AD4353D1-5D77-7749-B0C1-EB25D20B49DA}"/>
                  </a:ext>
                </a:extLst>
              </p:cNvPr>
              <p:cNvGrpSpPr/>
              <p:nvPr/>
            </p:nvGrpSpPr>
            <p:grpSpPr>
              <a:xfrm>
                <a:off x="1422400" y="4419600"/>
                <a:ext cx="990600" cy="1422400"/>
                <a:chOff x="1422400" y="4419600"/>
                <a:chExt cx="990600" cy="1422400"/>
              </a:xfrm>
            </p:grpSpPr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E64CBCE4-4012-134A-AAB2-4B632DA42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400" y="4419600"/>
                  <a:ext cx="990600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3606D57-A854-BA4D-80D3-9ED488E15DE8}"/>
                    </a:ext>
                  </a:extLst>
                </p:cNvPr>
                <p:cNvSpPr/>
                <p:nvPr/>
              </p:nvSpPr>
              <p:spPr bwMode="auto">
                <a:xfrm>
                  <a:off x="1435100" y="4432300"/>
                  <a:ext cx="6096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F1508B8-91BD-3E44-9C3B-04D656C6F92D}"/>
                    </a:ext>
                  </a:extLst>
                </p:cNvPr>
                <p:cNvSpPr/>
                <p:nvPr/>
              </p:nvSpPr>
              <p:spPr bwMode="auto">
                <a:xfrm>
                  <a:off x="2082800" y="4940300"/>
                  <a:ext cx="101600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CF3A21-1C10-9B44-AE75-7651E071DBAA}"/>
                    </a:ext>
                  </a:extLst>
                </p:cNvPr>
                <p:cNvSpPr/>
                <p:nvPr/>
              </p:nvSpPr>
              <p:spPr bwMode="auto">
                <a:xfrm>
                  <a:off x="2184400" y="5626100"/>
                  <a:ext cx="215900" cy="1270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E3CB8A6-6815-A34D-BDF5-E81CE2C383B1}"/>
                  </a:ext>
                </a:extLst>
              </p:cNvPr>
              <p:cNvGrpSpPr/>
              <p:nvPr/>
            </p:nvGrpSpPr>
            <p:grpSpPr>
              <a:xfrm>
                <a:off x="3644900" y="4330700"/>
                <a:ext cx="4944532" cy="1511300"/>
                <a:chOff x="3644900" y="4330700"/>
                <a:chExt cx="4944532" cy="151130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5E48C57A-0BDF-A14D-B5A7-28DBF976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68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BEAF729B-2B0C-8F45-B741-63A8C981F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07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10904E14-3FF3-EA4A-9714-321AD87A6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600" y="4419600"/>
                  <a:ext cx="46038" cy="1422400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1669C64-C170-DC46-AA2C-D9D61BE79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500" y="4356100"/>
                  <a:ext cx="977900" cy="45719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2020DD98-F667-6F4A-B235-0440CFC03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6600" y="4356100"/>
                  <a:ext cx="965200" cy="457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445A9E5A-2D66-5A47-886D-68A96D6F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7300" y="4330700"/>
                  <a:ext cx="977900" cy="50800"/>
                </a:xfrm>
                <a:prstGeom prst="rect">
                  <a:avLst/>
                </a:prstGeom>
                <a:noFill/>
                <a:ln w="28575">
                  <a:solidFill>
                    <a:srgbClr val="FF33CC"/>
                  </a:solidFill>
                  <a:prstDash val="sysDot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BF69AE1-D851-864C-808B-1C9C516F5122}"/>
                    </a:ext>
                  </a:extLst>
                </p:cNvPr>
                <p:cNvSpPr/>
                <p:nvPr/>
              </p:nvSpPr>
              <p:spPr bwMode="auto">
                <a:xfrm>
                  <a:off x="3644900" y="4419600"/>
                  <a:ext cx="76200" cy="393700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160417-AECC-FA40-9DD9-1972C39C1410}"/>
                    </a:ext>
                  </a:extLst>
                </p:cNvPr>
                <p:cNvSpPr/>
                <p:nvPr/>
              </p:nvSpPr>
              <p:spPr bwMode="auto">
                <a:xfrm>
                  <a:off x="3873500" y="4361180"/>
                  <a:ext cx="584200" cy="45719"/>
                </a:xfrm>
                <a:prstGeom prst="rect">
                  <a:avLst/>
                </a:prstGeom>
                <a:solidFill>
                  <a:srgbClr val="008000"/>
                </a:solidFill>
                <a:ln w="3175" cap="flat" cmpd="sng" algn="ctr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432A0A-5E6C-1F49-83B1-ED7D28FADA1E}"/>
                    </a:ext>
                  </a:extLst>
                </p:cNvPr>
                <p:cNvSpPr/>
                <p:nvPr/>
              </p:nvSpPr>
              <p:spPr bwMode="auto">
                <a:xfrm>
                  <a:off x="6375400" y="4347633"/>
                  <a:ext cx="101600" cy="46567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98C793-F427-6541-8C69-0EF80D9CE70A}"/>
                    </a:ext>
                  </a:extLst>
                </p:cNvPr>
                <p:cNvSpPr/>
                <p:nvPr/>
              </p:nvSpPr>
              <p:spPr bwMode="auto">
                <a:xfrm>
                  <a:off x="5592232" y="4889500"/>
                  <a:ext cx="71967" cy="46990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23C0F2-8C44-684A-A501-7B964CC5B12D}"/>
                    </a:ext>
                  </a:extLst>
                </p:cNvPr>
                <p:cNvSpPr/>
                <p:nvPr/>
              </p:nvSpPr>
              <p:spPr bwMode="auto">
                <a:xfrm>
                  <a:off x="7416800" y="5638800"/>
                  <a:ext cx="50800" cy="114300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669EBFE-94CB-644E-8DDD-65130BB7EA9B}"/>
                    </a:ext>
                  </a:extLst>
                </p:cNvPr>
                <p:cNvSpPr/>
                <p:nvPr/>
              </p:nvSpPr>
              <p:spPr bwMode="auto">
                <a:xfrm>
                  <a:off x="8369300" y="4330700"/>
                  <a:ext cx="220132" cy="45719"/>
                </a:xfrm>
                <a:prstGeom prst="rect">
                  <a:avLst/>
                </a:prstGeom>
                <a:solidFill>
                  <a:srgbClr val="FF33CC"/>
                </a:solidFill>
                <a:ln w="3175" cap="flat" cmpd="sng" algn="ctr">
                  <a:solidFill>
                    <a:srgbClr val="FF33CC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E9123-3F2B-4843-8DA7-9D92A5123AC7}"/>
                </a:ext>
              </a:extLst>
            </p:cNvPr>
            <p:cNvSpPr txBox="1"/>
            <p:nvPr/>
          </p:nvSpPr>
          <p:spPr>
            <a:xfrm>
              <a:off x="7085812" y="1774029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92414-B76C-0F41-B75D-654041BC4E24}"/>
                </a:ext>
              </a:extLst>
            </p:cNvPr>
            <p:cNvSpPr txBox="1"/>
            <p:nvPr/>
          </p:nvSpPr>
          <p:spPr>
            <a:xfrm>
              <a:off x="7673059" y="1768048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r>
                <a:rPr lang="en-US" sz="1400" b="1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38A417-9726-4C49-8811-365DEA58985F}"/>
                </a:ext>
              </a:extLst>
            </p:cNvPr>
            <p:cNvSpPr txBox="1"/>
            <p:nvPr/>
          </p:nvSpPr>
          <p:spPr>
            <a:xfrm>
              <a:off x="7302585" y="103991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2433D-E7A0-D047-8278-6A95C1B8C535}"/>
                </a:ext>
              </a:extLst>
            </p:cNvPr>
            <p:cNvSpPr txBox="1"/>
            <p:nvPr/>
          </p:nvSpPr>
          <p:spPr>
            <a:xfrm>
              <a:off x="7808577" y="103916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</a:t>
              </a:r>
              <a:r>
                <a:rPr lang="en-US" sz="1400" b="1" baseline="-25000" dirty="0"/>
                <a:t>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31102" y="2887093"/>
            <a:ext cx="1628317" cy="1107510"/>
            <a:chOff x="4387776" y="2813126"/>
            <a:chExt cx="3320432" cy="2415472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5555822" y="3814637"/>
              <a:ext cx="985838" cy="296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4387776" y="2813126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389275" y="5022933"/>
              <a:ext cx="3318933" cy="205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4756639" y="308124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H="1">
              <a:off x="6368479" y="3094981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201011" y="3217244"/>
              <a:ext cx="888067" cy="487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H="1">
              <a:off x="4656416" y="4240630"/>
              <a:ext cx="1032933" cy="6301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6486590" y="4258325"/>
              <a:ext cx="959469" cy="6357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>
              <a:off x="4842933" y="4255240"/>
              <a:ext cx="1246145" cy="584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AB103C-E153-4A45-9E5F-3BA2BA24F355}"/>
              </a:ext>
            </a:extLst>
          </p:cNvPr>
          <p:cNvSpPr/>
          <p:nvPr/>
        </p:nvSpPr>
        <p:spPr bwMode="auto">
          <a:xfrm rot="20339886">
            <a:off x="1549900" y="2728241"/>
            <a:ext cx="5588895" cy="1257424"/>
          </a:xfrm>
          <a:prstGeom prst="roundRec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Matrix?          </a:t>
            </a:r>
            <a:r>
              <a:rPr lang="en-US" sz="4800" b="1" dirty="0">
                <a:solidFill>
                  <a:schemeClr val="bg1"/>
                </a:solidFill>
              </a:rPr>
              <a:t>SVD!</a:t>
            </a:r>
          </a:p>
        </p:txBody>
      </p:sp>
      <p:pic>
        <p:nvPicPr>
          <p:cNvPr id="45" name="Graphic 44" descr="Key">
            <a:extLst>
              <a:ext uri="{FF2B5EF4-FFF2-40B4-BE49-F238E27FC236}">
                <a16:creationId xmlns:a16="http://schemas.microsoft.com/office/drawing/2014/main" id="{01C33757-8D40-4A42-AED2-2D1422D43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88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642237-CC12-664A-994E-9814836AF4E9}"/>
              </a:ext>
            </a:extLst>
          </p:cNvPr>
          <p:cNvSpPr/>
          <p:nvPr/>
        </p:nvSpPr>
        <p:spPr bwMode="auto">
          <a:xfrm>
            <a:off x="134565" y="3698818"/>
            <a:ext cx="3007469" cy="336090"/>
          </a:xfrm>
          <a:prstGeom prst="roundRect">
            <a:avLst/>
          </a:prstGeom>
          <a:solidFill>
            <a:srgbClr val="FFFC00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25C82-5C2B-9A4B-9C62-F1E523F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90"/>
            <a:ext cx="7772400" cy="685800"/>
          </a:xfrm>
        </p:spPr>
        <p:txBody>
          <a:bodyPr/>
          <a:lstStyle/>
          <a:p>
            <a:r>
              <a:rPr lang="en-US" dirty="0"/>
              <a:t>Bird’s eye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D25F-2AC0-2D4B-8965-C9AEC1F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793-CB84-AC46-BF7B-B1D2606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663-52E0-D849-94C0-37AD5EC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7A954A-F252-FD4E-83F2-A02CDE2F2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54624"/>
          <a:ext cx="8229599" cy="36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894531822"/>
                    </a:ext>
                  </a:extLst>
                </a:gridCol>
                <a:gridCol w="555253">
                  <a:extLst>
                    <a:ext uri="{9D8B030D-6E8A-4147-A177-3AD203B41FA5}">
                      <a16:colId xmlns:a16="http://schemas.microsoft.com/office/drawing/2014/main" val="406829184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74126716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836004070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355152235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07478987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467595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1167867185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569638662"/>
                    </a:ext>
                  </a:extLst>
                </a:gridCol>
                <a:gridCol w="618364">
                  <a:extLst>
                    <a:ext uri="{9D8B030D-6E8A-4147-A177-3AD203B41FA5}">
                      <a16:colId xmlns:a16="http://schemas.microsoft.com/office/drawing/2014/main" val="4054832982"/>
                    </a:ext>
                  </a:extLst>
                </a:gridCol>
              </a:tblGrid>
              <a:tr h="1630466">
                <a:tc>
                  <a:txBody>
                    <a:bodyPr/>
                    <a:lstStyle/>
                    <a:p>
                      <a:pPr algn="r"/>
                      <a:r>
                        <a:rPr lang="en-US" sz="4800" b="1" baseline="30000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en-US" sz="3600" b="1" baseline="30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3600" b="1" baseline="-25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z="4800" b="1" baseline="-2500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PR/HITS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1.1 PPR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1.2 METIS/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SVD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1.3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OddBall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1.4 BP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FM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2.1 Tensor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2.2 HIN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2.3 SRL</a:t>
                      </a:r>
                    </a:p>
                  </a:txBody>
                  <a:tcPr vert="vert270" anchor="ctr"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1.1 Node Ranking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5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1.1’ Link Prediction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2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1.2 Comm.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1.3 Anomaly Detection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1.4 Propagation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404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332553-F49E-E646-88C7-0DD04A72C002}"/>
              </a:ext>
            </a:extLst>
          </p:cNvPr>
          <p:cNvSpPr txBox="1"/>
          <p:nvPr/>
        </p:nvSpPr>
        <p:spPr>
          <a:xfrm>
            <a:off x="2995056" y="4894008"/>
            <a:ext cx="32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1: 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Plain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4E3F5-8CFB-C04E-80CE-2998356CD4B6}"/>
              </a:ext>
            </a:extLst>
          </p:cNvPr>
          <p:cNvSpPr txBox="1"/>
          <p:nvPr/>
        </p:nvSpPr>
        <p:spPr>
          <a:xfrm>
            <a:off x="6182261" y="48940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Part 2: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Complex Graphs</a:t>
            </a:r>
          </a:p>
        </p:txBody>
      </p:sp>
      <p:pic>
        <p:nvPicPr>
          <p:cNvPr id="27" name="Graphic 26" descr="Thumbs up sign">
            <a:extLst>
              <a:ext uri="{FF2B5EF4-FFF2-40B4-BE49-F238E27FC236}">
                <a16:creationId xmlns:a16="http://schemas.microsoft.com/office/drawing/2014/main" id="{8AF3FAC6-B9AD-AE47-9328-57A29155E3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834" y="2922344"/>
            <a:ext cx="336090" cy="336090"/>
          </a:xfrm>
          <a:prstGeom prst="rect">
            <a:avLst/>
          </a:prstGeom>
        </p:spPr>
      </p:pic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1C176155-7273-054B-8E83-9CAB1F58CD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295" y="3284478"/>
            <a:ext cx="336090" cy="3360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0740-18F3-B746-8D2D-17249816F2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2757" y="5869803"/>
            <a:ext cx="2969504" cy="65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3D25C-1A04-4F49-BD2D-3C475B0724F5}"/>
              </a:ext>
            </a:extLst>
          </p:cNvPr>
          <p:cNvCxnSpPr>
            <a:cxnSpLocks/>
          </p:cNvCxnSpPr>
          <p:nvPr/>
        </p:nvCxnSpPr>
        <p:spPr bwMode="auto">
          <a:xfrm>
            <a:off x="6290030" y="5876371"/>
            <a:ext cx="248276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B0750-C095-BA42-A790-059B11A68C94}"/>
              </a:ext>
            </a:extLst>
          </p:cNvPr>
          <p:cNvCxnSpPr>
            <a:cxnSpLocks/>
          </p:cNvCxnSpPr>
          <p:nvPr/>
        </p:nvCxnSpPr>
        <p:spPr bwMode="auto">
          <a:xfrm>
            <a:off x="3212757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54DF4D-F928-854C-8699-FD72D1CF3A94}"/>
              </a:ext>
            </a:extLst>
          </p:cNvPr>
          <p:cNvCxnSpPr>
            <a:cxnSpLocks/>
          </p:cNvCxnSpPr>
          <p:nvPr/>
        </p:nvCxnSpPr>
        <p:spPr bwMode="auto">
          <a:xfrm>
            <a:off x="6235808" y="5378086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FB4F9-6263-814B-A87E-908312049F5F}"/>
              </a:ext>
            </a:extLst>
          </p:cNvPr>
          <p:cNvCxnSpPr>
            <a:cxnSpLocks/>
          </p:cNvCxnSpPr>
          <p:nvPr/>
        </p:nvCxnSpPr>
        <p:spPr bwMode="auto">
          <a:xfrm>
            <a:off x="8804425" y="5409908"/>
            <a:ext cx="0" cy="6301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9" name="Graphic 18" descr="Hummingbird">
            <a:extLst>
              <a:ext uri="{FF2B5EF4-FFF2-40B4-BE49-F238E27FC236}">
                <a16:creationId xmlns:a16="http://schemas.microsoft.com/office/drawing/2014/main" id="{E3304FF2-1452-D842-B944-E0CF8FA91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935">
            <a:off x="527050" y="240658"/>
            <a:ext cx="1217847" cy="1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6082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07704B5-888C-E44E-8B31-4CDC90D0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E79D3C0-5AB9-8043-817C-F2A653F6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B34AA3C-5253-3A41-914E-D57B040C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D0FB-9685-274E-9817-B22EF3F540F4}" type="slidenum">
              <a:rPr lang="en-US" altLang="en-US" smtClean="0"/>
              <a:pPr/>
              <a:t>97</a:t>
            </a:fld>
            <a:endParaRPr lang="en-US" altLang="en-US" dirty="0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B1C73CC9-5042-6C46-96A2-2B42A09F7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Problem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B70673BD-D2A0-5D44-9073-14245CBE6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graph, and </a:t>
            </a:r>
            <a:r>
              <a:rPr lang="en-US" altLang="en-US" i="1"/>
              <a:t>k</a:t>
            </a:r>
          </a:p>
          <a:p>
            <a:r>
              <a:rPr lang="en-US" altLang="en-US"/>
              <a:t>Break it into </a:t>
            </a:r>
            <a:r>
              <a:rPr lang="en-US" altLang="en-US" i="1"/>
              <a:t>k</a:t>
            </a:r>
            <a:r>
              <a:rPr lang="en-US" altLang="en-US"/>
              <a:t> (disjoint) communities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9E9D04-1EF2-AC41-BE97-F9BD5A18C581}"/>
              </a:ext>
            </a:extLst>
          </p:cNvPr>
          <p:cNvGrpSpPr/>
          <p:nvPr/>
        </p:nvGrpSpPr>
        <p:grpSpPr>
          <a:xfrm>
            <a:off x="2930811" y="3669946"/>
            <a:ext cx="2390217" cy="1210342"/>
            <a:chOff x="7701643" y="4081081"/>
            <a:chExt cx="1201114" cy="6082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F53B6E-719A-2440-B3AE-F01EE4E5728C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47B236-3DE7-2743-89C6-C072962A29B9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121A41-57C1-744C-9819-BF4645F98B7E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60AFAC-7CD2-AB41-8D11-EBE435F2031B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02F4849-7096-8947-827D-8BA51F477B73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02FD5-9744-CC46-B8DF-6100206B5694}"/>
                </a:ext>
              </a:extLst>
            </p:cNvPr>
            <p:cNvCxnSpPr>
              <a:cxnSpLocks/>
              <a:stCxn id="27" idx="6"/>
              <a:endCxn id="29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132F5E-4F0C-754E-9834-1147F1D1A9A5}"/>
                </a:ext>
              </a:extLst>
            </p:cNvPr>
            <p:cNvCxnSpPr>
              <a:stCxn id="27" idx="5"/>
              <a:endCxn id="31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D2D224-1F0E-0043-AA3F-9C2DF3D58231}"/>
                </a:ext>
              </a:extLst>
            </p:cNvPr>
            <p:cNvCxnSpPr>
              <a:stCxn id="27" idx="3"/>
              <a:endCxn id="30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065000-5AD4-9942-AFD6-8E8D1C3CA5D2}"/>
                </a:ext>
              </a:extLst>
            </p:cNvPr>
            <p:cNvCxnSpPr>
              <a:cxnSpLocks/>
              <a:stCxn id="27" idx="1"/>
              <a:endCxn id="28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A1C73E-AFB8-C044-9D75-F388906AF0C5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43BE0D-22D0-514D-BFE2-2D72CCA299A6}"/>
                </a:ext>
              </a:extLst>
            </p:cNvPr>
            <p:cNvCxnSpPr>
              <a:stCxn id="29" idx="4"/>
              <a:endCxn id="31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A98321-166B-B840-A53B-8862A0C0DBCF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306784F-5A0E-D64C-8040-3F303402DCCD}"/>
                </a:ext>
              </a:extLst>
            </p:cNvPr>
            <p:cNvCxnSpPr>
              <a:stCxn id="28" idx="4"/>
              <a:endCxn id="30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704E69-F3C0-6D40-85F0-65F59E3BB04C}"/>
                </a:ext>
              </a:extLst>
            </p:cNvPr>
            <p:cNvCxnSpPr>
              <a:stCxn id="28" idx="5"/>
              <a:endCxn id="31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18CC0A-4B8C-2D44-90FD-D36C3425BF16}"/>
                </a:ext>
              </a:extLst>
            </p:cNvPr>
            <p:cNvCxnSpPr>
              <a:stCxn id="29" idx="4"/>
              <a:endCxn id="30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1BE0CC-CF80-7242-A14E-5A34C157790C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8010371-FE2A-114A-A0C3-E6FB690C8CEE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B75747-43D0-A848-A7F1-383FF5054E64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167170B-6613-3D45-BACD-898997715DD5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4AADB0-D337-834F-9308-C9F0AAA672E7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6921EF-1C61-784B-B84D-1F2CA3991E85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05ACDB-BCAE-BA41-8E47-1FD13D917BF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C3C983-8DEE-884B-807A-045DB0B2A040}"/>
                </a:ext>
              </a:extLst>
            </p:cNvPr>
            <p:cNvCxnSpPr>
              <a:cxnSpLocks/>
              <a:stCxn id="42" idx="4"/>
              <a:endCxn id="44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EF5A21-576F-2043-AE11-B0431A6AC7D1}"/>
                </a:ext>
              </a:extLst>
            </p:cNvPr>
            <p:cNvCxnSpPr>
              <a:cxnSpLocks/>
              <a:stCxn id="42" idx="5"/>
              <a:endCxn id="45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173B7F-4A21-CE49-95FB-2F71BDE90668}"/>
                </a:ext>
              </a:extLst>
            </p:cNvPr>
            <p:cNvCxnSpPr>
              <a:cxnSpLocks/>
              <a:stCxn id="43" idx="3"/>
              <a:endCxn id="44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CE1EB8-5EF3-7C40-BBFF-56CE88351E33}"/>
                </a:ext>
              </a:extLst>
            </p:cNvPr>
            <p:cNvCxnSpPr>
              <a:stCxn id="29" idx="6"/>
              <a:endCxn id="42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53" name="Graphic 52" descr="Help">
            <a:extLst>
              <a:ext uri="{FF2B5EF4-FFF2-40B4-BE49-F238E27FC236}">
                <a16:creationId xmlns:a16="http://schemas.microsoft.com/office/drawing/2014/main" id="{6864F462-06C0-B44C-B06F-0B95035D1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440" y="453325"/>
            <a:ext cx="998349" cy="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39049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B876D772-05C3-AE45-81F2-9E7AD40120C6}"/>
              </a:ext>
            </a:extLst>
          </p:cNvPr>
          <p:cNvSpPr/>
          <p:nvPr/>
        </p:nvSpPr>
        <p:spPr bwMode="auto">
          <a:xfrm>
            <a:off x="4468253" y="3141832"/>
            <a:ext cx="995649" cy="2260375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53C093-B627-2F49-8F8E-B92F7314CCB3}"/>
              </a:ext>
            </a:extLst>
          </p:cNvPr>
          <p:cNvSpPr/>
          <p:nvPr/>
        </p:nvSpPr>
        <p:spPr bwMode="auto">
          <a:xfrm>
            <a:off x="2841104" y="3141832"/>
            <a:ext cx="1223201" cy="2236401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B1C73CC9-5042-6C46-96A2-2B42A09F7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Short answer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B70673BD-D2A0-5D44-9073-14245CBE6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METIS [</a:t>
            </a:r>
            <a:r>
              <a:rPr lang="en-US" altLang="en-US" dirty="0" err="1"/>
              <a:t>Karypis</a:t>
            </a:r>
            <a:r>
              <a:rPr lang="en-US" altLang="en-US" dirty="0"/>
              <a:t>, Kumar]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07704B5-888C-E44E-8B31-4CDC90D0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E79D3C0-5AB9-8043-817C-F2A653F6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B34AA3C-5253-3A41-914E-D57B040C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D0FB-9685-274E-9817-B22EF3F540F4}" type="slidenum">
              <a:rPr lang="en-US" altLang="en-US" smtClean="0"/>
              <a:pPr/>
              <a:t>98</a:t>
            </a:fld>
            <a:endParaRPr lang="en-US" alt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A0973D-FCFC-6047-AB4F-113EFE556206}"/>
              </a:ext>
            </a:extLst>
          </p:cNvPr>
          <p:cNvGrpSpPr/>
          <p:nvPr/>
        </p:nvGrpSpPr>
        <p:grpSpPr>
          <a:xfrm>
            <a:off x="2930811" y="3669946"/>
            <a:ext cx="2390217" cy="1210342"/>
            <a:chOff x="7701643" y="4081081"/>
            <a:chExt cx="1201114" cy="60821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1F4FF36-E4AE-B64F-AB59-B82DBFDDC19F}"/>
                </a:ext>
              </a:extLst>
            </p:cNvPr>
            <p:cNvSpPr/>
            <p:nvPr/>
          </p:nvSpPr>
          <p:spPr bwMode="auto">
            <a:xfrm>
              <a:off x="7932512" y="4081081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956F6E-A707-8D46-BAC0-1C75F9F7CA5C}"/>
                </a:ext>
              </a:extLst>
            </p:cNvPr>
            <p:cNvSpPr/>
            <p:nvPr/>
          </p:nvSpPr>
          <p:spPr bwMode="auto">
            <a:xfrm>
              <a:off x="7701643" y="4254117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82A2272-75EE-C247-971A-AE4A86625BCD}"/>
                </a:ext>
              </a:extLst>
            </p:cNvPr>
            <p:cNvSpPr/>
            <p:nvPr/>
          </p:nvSpPr>
          <p:spPr bwMode="auto">
            <a:xfrm>
              <a:off x="8167630" y="4255751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CE32E4-8B7B-2F4C-912B-13DDF6058C51}"/>
                </a:ext>
              </a:extLst>
            </p:cNvPr>
            <p:cNvSpPr/>
            <p:nvPr/>
          </p:nvSpPr>
          <p:spPr bwMode="auto">
            <a:xfrm>
              <a:off x="7789470" y="4621965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93312BC-FFC5-0A44-A228-86B22B27E255}"/>
                </a:ext>
              </a:extLst>
            </p:cNvPr>
            <p:cNvSpPr/>
            <p:nvPr/>
          </p:nvSpPr>
          <p:spPr bwMode="auto">
            <a:xfrm>
              <a:off x="8094070" y="4625076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1EFD02-A597-9E47-85AA-0523741E4889}"/>
                </a:ext>
              </a:extLst>
            </p:cNvPr>
            <p:cNvCxnSpPr>
              <a:cxnSpLocks/>
              <a:stCxn id="65" idx="6"/>
              <a:endCxn id="67" idx="1"/>
            </p:cNvCxnSpPr>
            <p:nvPr/>
          </p:nvCxnSpPr>
          <p:spPr bwMode="auto">
            <a:xfrm>
              <a:off x="8008712" y="4113190"/>
              <a:ext cx="170077" cy="15196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40A27A-01EA-BF4E-BAAC-294A0346926A}"/>
                </a:ext>
              </a:extLst>
            </p:cNvPr>
            <p:cNvCxnSpPr>
              <a:stCxn id="65" idx="5"/>
              <a:endCxn id="69" idx="1"/>
            </p:cNvCxnSpPr>
            <p:nvPr/>
          </p:nvCxnSpPr>
          <p:spPr bwMode="auto">
            <a:xfrm>
              <a:off x="7997553" y="4135894"/>
              <a:ext cx="107676" cy="4985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7CA77F-0EEA-D947-AA4E-152BAD927AFB}"/>
                </a:ext>
              </a:extLst>
            </p:cNvPr>
            <p:cNvCxnSpPr>
              <a:stCxn id="65" idx="3"/>
              <a:endCxn id="68" idx="7"/>
            </p:cNvCxnSpPr>
            <p:nvPr/>
          </p:nvCxnSpPr>
          <p:spPr bwMode="auto">
            <a:xfrm flipH="1">
              <a:off x="7854511" y="4135894"/>
              <a:ext cx="89160" cy="4954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770D57-AE04-F749-A871-E2F65BA62D9E}"/>
                </a:ext>
              </a:extLst>
            </p:cNvPr>
            <p:cNvCxnSpPr>
              <a:cxnSpLocks/>
              <a:stCxn id="65" idx="1"/>
              <a:endCxn id="66" idx="7"/>
            </p:cNvCxnSpPr>
            <p:nvPr/>
          </p:nvCxnSpPr>
          <p:spPr bwMode="auto">
            <a:xfrm flipH="1">
              <a:off x="7766684" y="4090485"/>
              <a:ext cx="176987" cy="17303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7F7A8E-9EE0-FC41-A799-C3AF186F3C3F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 bwMode="auto">
            <a:xfrm>
              <a:off x="7777843" y="4286226"/>
              <a:ext cx="389787" cy="16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C0779-3F07-364F-9A59-8D859AB44963}"/>
                </a:ext>
              </a:extLst>
            </p:cNvPr>
            <p:cNvCxnSpPr>
              <a:stCxn id="67" idx="4"/>
              <a:endCxn id="69" idx="0"/>
            </p:cNvCxnSpPr>
            <p:nvPr/>
          </p:nvCxnSpPr>
          <p:spPr bwMode="auto">
            <a:xfrm flipH="1">
              <a:off x="8132170" y="4319968"/>
              <a:ext cx="73560" cy="30510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E698EE-50BA-EA4C-9A5A-466677AE8F89}"/>
                </a:ext>
              </a:extLst>
            </p:cNvPr>
            <p:cNvCxnSpPr>
              <a:stCxn id="68" idx="6"/>
              <a:endCxn id="69" idx="2"/>
            </p:cNvCxnSpPr>
            <p:nvPr/>
          </p:nvCxnSpPr>
          <p:spPr bwMode="auto">
            <a:xfrm>
              <a:off x="7865670" y="4654074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BB548E-66D2-1145-B7FE-A23BA73A9EE8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 bwMode="auto">
            <a:xfrm>
              <a:off x="7739743" y="4318334"/>
              <a:ext cx="87827" cy="303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A4F6ED-7302-FB42-ADC9-A14589E663B4}"/>
                </a:ext>
              </a:extLst>
            </p:cNvPr>
            <p:cNvCxnSpPr>
              <a:stCxn id="66" idx="5"/>
              <a:endCxn id="69" idx="1"/>
            </p:cNvCxnSpPr>
            <p:nvPr/>
          </p:nvCxnSpPr>
          <p:spPr bwMode="auto">
            <a:xfrm>
              <a:off x="7766684" y="4308930"/>
              <a:ext cx="338545" cy="32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0A6F50-3CE3-6641-9042-2CA24F880B2F}"/>
                </a:ext>
              </a:extLst>
            </p:cNvPr>
            <p:cNvCxnSpPr>
              <a:stCxn id="67" idx="4"/>
              <a:endCxn id="68" idx="7"/>
            </p:cNvCxnSpPr>
            <p:nvPr/>
          </p:nvCxnSpPr>
          <p:spPr bwMode="auto">
            <a:xfrm flipH="1">
              <a:off x="7854511" y="4319968"/>
              <a:ext cx="351219" cy="3114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94F7E53-CBAB-2A41-8E85-22D3FFC4E716}"/>
                </a:ext>
              </a:extLst>
            </p:cNvPr>
            <p:cNvSpPr/>
            <p:nvPr/>
          </p:nvSpPr>
          <p:spPr bwMode="auto">
            <a:xfrm>
              <a:off x="8510797" y="4254117"/>
              <a:ext cx="79285" cy="72143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05ED9C-F998-CC4F-917D-28B2763E82AE}"/>
                </a:ext>
              </a:extLst>
            </p:cNvPr>
            <p:cNvSpPr/>
            <p:nvPr/>
          </p:nvSpPr>
          <p:spPr bwMode="auto">
            <a:xfrm>
              <a:off x="8835252" y="4254117"/>
              <a:ext cx="64907" cy="7214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BA824E1-805D-5646-A3C6-7B04CC132B2B}"/>
                </a:ext>
              </a:extLst>
            </p:cNvPr>
            <p:cNvSpPr/>
            <p:nvPr/>
          </p:nvSpPr>
          <p:spPr bwMode="auto">
            <a:xfrm>
              <a:off x="8521957" y="4618854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50C566B-81C6-CF44-90A9-438AE3293DE0}"/>
                </a:ext>
              </a:extLst>
            </p:cNvPr>
            <p:cNvSpPr/>
            <p:nvPr/>
          </p:nvSpPr>
          <p:spPr bwMode="auto">
            <a:xfrm>
              <a:off x="8826557" y="4621965"/>
              <a:ext cx="76200" cy="64217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19B0FD-6029-484E-9B66-F033A4F51777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 bwMode="auto">
            <a:xfrm flipV="1">
              <a:off x="8590082" y="4290188"/>
              <a:ext cx="245170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E05850-04D4-784A-9485-3FDD0E953383}"/>
                </a:ext>
              </a:extLst>
            </p:cNvPr>
            <p:cNvCxnSpPr>
              <a:cxnSpLocks/>
              <a:stCxn id="81" idx="4"/>
              <a:endCxn id="83" idx="0"/>
            </p:cNvCxnSpPr>
            <p:nvPr/>
          </p:nvCxnSpPr>
          <p:spPr bwMode="auto">
            <a:xfrm flipH="1">
              <a:off x="8864657" y="4326259"/>
              <a:ext cx="3049" cy="29570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7E2287-C259-054A-8414-2AD393A0F67B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 bwMode="auto">
            <a:xfrm>
              <a:off x="8598157" y="4650963"/>
              <a:ext cx="228400" cy="31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1377FA4-A22E-364B-ACF6-8E61D9DD336F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 bwMode="auto">
            <a:xfrm>
              <a:off x="8550440" y="4326260"/>
              <a:ext cx="9617" cy="2925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71458B9-AE3A-6C41-9D15-28E2807435CA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 bwMode="auto">
            <a:xfrm>
              <a:off x="8578471" y="4315695"/>
              <a:ext cx="259245" cy="31567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A05F0-95F3-D444-A7C0-A159EE111089}"/>
                </a:ext>
              </a:extLst>
            </p:cNvPr>
            <p:cNvCxnSpPr>
              <a:cxnSpLocks/>
              <a:stCxn id="81" idx="3"/>
              <a:endCxn id="82" idx="7"/>
            </p:cNvCxnSpPr>
            <p:nvPr/>
          </p:nvCxnSpPr>
          <p:spPr bwMode="auto">
            <a:xfrm flipH="1">
              <a:off x="8586998" y="4315694"/>
              <a:ext cx="257759" cy="31256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FAC03B-F7E6-7247-A347-B1D46C4A3FAA}"/>
                </a:ext>
              </a:extLst>
            </p:cNvPr>
            <p:cNvCxnSpPr>
              <a:stCxn id="67" idx="6"/>
              <a:endCxn id="80" idx="2"/>
            </p:cNvCxnSpPr>
            <p:nvPr/>
          </p:nvCxnSpPr>
          <p:spPr bwMode="auto">
            <a:xfrm>
              <a:off x="8243830" y="4287860"/>
              <a:ext cx="266967" cy="232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4" name="Lightning Bolt 63">
            <a:extLst>
              <a:ext uri="{FF2B5EF4-FFF2-40B4-BE49-F238E27FC236}">
                <a16:creationId xmlns:a16="http://schemas.microsoft.com/office/drawing/2014/main" id="{9E40E23F-01E5-EF4A-B9CF-1CFA0F9725D2}"/>
              </a:ext>
            </a:extLst>
          </p:cNvPr>
          <p:cNvSpPr/>
          <p:nvPr/>
        </p:nvSpPr>
        <p:spPr bwMode="auto">
          <a:xfrm>
            <a:off x="4069551" y="3770190"/>
            <a:ext cx="395308" cy="615985"/>
          </a:xfrm>
          <a:prstGeom prst="lightningBolt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0728A871-8CBF-5442-8809-C18F7FB9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381" y="398060"/>
            <a:ext cx="1108880" cy="11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40DCE6-D2DA-A848-9883-0587EAB2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WWW'2021  Tutorial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0C6206C-B530-3544-8E89-183D8A1D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S. Fakhraei and  C. Faloutsos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0E50174-86C8-7145-B767-762AF7A1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7F55-3564-7440-A9AE-3ECCE6BD2746}" type="slidenum">
              <a:rPr lang="en-US" altLang="en-US" smtClean="0"/>
              <a:pPr/>
              <a:t>99</a:t>
            </a:fld>
            <a:endParaRPr lang="en-US" altLang="en-US" dirty="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09B48B63-B375-094A-B310-96300F17A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Solution#1: METIS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2B98C98E-3995-8444-8B67-7A213F396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Arguably, the best algorithm</a:t>
            </a:r>
          </a:p>
          <a:p>
            <a:r>
              <a:rPr lang="en-US" altLang="en-US" dirty="0"/>
              <a:t>Open source, at</a:t>
            </a:r>
          </a:p>
          <a:p>
            <a:pPr lvl="1"/>
            <a:r>
              <a:rPr lang="en-US" altLang="en-US" sz="2000" dirty="0">
                <a:hlinkClick r:id="rId2"/>
              </a:rPr>
              <a:t>http://glaros.dtc.umn.edu/gkhome/fetch/sw/metis/metis-5.1.0.tar.gz</a:t>
            </a:r>
            <a:endParaRPr lang="en-US" altLang="en-US" sz="2000" dirty="0"/>
          </a:p>
          <a:p>
            <a:r>
              <a:rPr lang="en-US" altLang="en-US" dirty="0"/>
              <a:t>and *many* related papers, at same </a:t>
            </a:r>
            <a:r>
              <a:rPr lang="en-US" altLang="en-US" dirty="0" err="1"/>
              <a:t>url</a:t>
            </a:r>
            <a:endParaRPr lang="en-US" altLang="en-US" dirty="0"/>
          </a:p>
          <a:p>
            <a:r>
              <a:rPr lang="en-US" altLang="en-US" dirty="0"/>
              <a:t>Main idea: </a:t>
            </a:r>
          </a:p>
          <a:p>
            <a:pPr lvl="1"/>
            <a:r>
              <a:rPr lang="en-US" altLang="en-US" dirty="0"/>
              <a:t>coarsen the graph; </a:t>
            </a:r>
          </a:p>
          <a:p>
            <a:pPr lvl="1"/>
            <a:r>
              <a:rPr lang="en-US" altLang="en-US" dirty="0"/>
              <a:t>partition; </a:t>
            </a:r>
          </a:p>
          <a:p>
            <a:pPr lvl="1"/>
            <a:r>
              <a:rPr lang="en-US" altLang="en-US" dirty="0"/>
              <a:t>un-coarsen</a:t>
            </a:r>
          </a:p>
          <a:p>
            <a:endParaRPr lang="en-US" altLang="en-US" dirty="0"/>
          </a:p>
        </p:txBody>
      </p:sp>
      <p:sp>
        <p:nvSpPr>
          <p:cNvPr id="257028" name="Freeform 4">
            <a:extLst>
              <a:ext uri="{FF2B5EF4-FFF2-40B4-BE49-F238E27FC236}">
                <a16:creationId xmlns:a16="http://schemas.microsoft.com/office/drawing/2014/main" id="{840DB212-6D52-534E-B807-089567D3B49A}"/>
              </a:ext>
            </a:extLst>
          </p:cNvPr>
          <p:cNvSpPr>
            <a:spLocks/>
          </p:cNvSpPr>
          <p:nvPr/>
        </p:nvSpPr>
        <p:spPr bwMode="auto">
          <a:xfrm>
            <a:off x="4953000" y="4140200"/>
            <a:ext cx="623888" cy="482600"/>
          </a:xfrm>
          <a:custGeom>
            <a:avLst/>
            <a:gdLst>
              <a:gd name="T0" fmla="*/ 208 w 393"/>
              <a:gd name="T1" fmla="*/ 0 h 304"/>
              <a:gd name="T2" fmla="*/ 88 w 393"/>
              <a:gd name="T3" fmla="*/ 64 h 304"/>
              <a:gd name="T4" fmla="*/ 40 w 393"/>
              <a:gd name="T5" fmla="*/ 96 h 304"/>
              <a:gd name="T6" fmla="*/ 64 w 393"/>
              <a:gd name="T7" fmla="*/ 304 h 304"/>
              <a:gd name="T8" fmla="*/ 328 w 393"/>
              <a:gd name="T9" fmla="*/ 272 h 304"/>
              <a:gd name="T10" fmla="*/ 368 w 393"/>
              <a:gd name="T11" fmla="*/ 208 h 304"/>
              <a:gd name="T12" fmla="*/ 384 w 393"/>
              <a:gd name="T13" fmla="*/ 160 h 304"/>
              <a:gd name="T14" fmla="*/ 368 w 393"/>
              <a:gd name="T15" fmla="*/ 40 h 304"/>
              <a:gd name="T16" fmla="*/ 208 w 393"/>
              <a:gd name="T17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" h="304">
                <a:moveTo>
                  <a:pt x="208" y="0"/>
                </a:moveTo>
                <a:cubicBezTo>
                  <a:pt x="143" y="11"/>
                  <a:pt x="133" y="29"/>
                  <a:pt x="88" y="64"/>
                </a:cubicBezTo>
                <a:cubicBezTo>
                  <a:pt x="73" y="76"/>
                  <a:pt x="40" y="96"/>
                  <a:pt x="40" y="96"/>
                </a:cubicBezTo>
                <a:cubicBezTo>
                  <a:pt x="0" y="156"/>
                  <a:pt x="1" y="262"/>
                  <a:pt x="64" y="304"/>
                </a:cubicBezTo>
                <a:cubicBezTo>
                  <a:pt x="174" y="282"/>
                  <a:pt x="188" y="278"/>
                  <a:pt x="328" y="272"/>
                </a:cubicBezTo>
                <a:cubicBezTo>
                  <a:pt x="366" y="247"/>
                  <a:pt x="349" y="265"/>
                  <a:pt x="368" y="208"/>
                </a:cubicBezTo>
                <a:cubicBezTo>
                  <a:pt x="373" y="192"/>
                  <a:pt x="384" y="160"/>
                  <a:pt x="384" y="160"/>
                </a:cubicBezTo>
                <a:cubicBezTo>
                  <a:pt x="381" y="120"/>
                  <a:pt x="393" y="72"/>
                  <a:pt x="368" y="40"/>
                </a:cubicBezTo>
                <a:cubicBezTo>
                  <a:pt x="338" y="3"/>
                  <a:pt x="246" y="0"/>
                  <a:pt x="208" y="0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29" name="Freeform 5">
            <a:extLst>
              <a:ext uri="{FF2B5EF4-FFF2-40B4-BE49-F238E27FC236}">
                <a16:creationId xmlns:a16="http://schemas.microsoft.com/office/drawing/2014/main" id="{899F13A7-51FF-CC4C-84D9-B93E8721F230}"/>
              </a:ext>
            </a:extLst>
          </p:cNvPr>
          <p:cNvSpPr>
            <a:spLocks/>
          </p:cNvSpPr>
          <p:nvPr/>
        </p:nvSpPr>
        <p:spPr bwMode="auto">
          <a:xfrm>
            <a:off x="7148513" y="4165600"/>
            <a:ext cx="623887" cy="482600"/>
          </a:xfrm>
          <a:custGeom>
            <a:avLst/>
            <a:gdLst>
              <a:gd name="T0" fmla="*/ 208 w 393"/>
              <a:gd name="T1" fmla="*/ 0 h 304"/>
              <a:gd name="T2" fmla="*/ 88 w 393"/>
              <a:gd name="T3" fmla="*/ 64 h 304"/>
              <a:gd name="T4" fmla="*/ 40 w 393"/>
              <a:gd name="T5" fmla="*/ 96 h 304"/>
              <a:gd name="T6" fmla="*/ 64 w 393"/>
              <a:gd name="T7" fmla="*/ 304 h 304"/>
              <a:gd name="T8" fmla="*/ 328 w 393"/>
              <a:gd name="T9" fmla="*/ 272 h 304"/>
              <a:gd name="T10" fmla="*/ 368 w 393"/>
              <a:gd name="T11" fmla="*/ 208 h 304"/>
              <a:gd name="T12" fmla="*/ 384 w 393"/>
              <a:gd name="T13" fmla="*/ 160 h 304"/>
              <a:gd name="T14" fmla="*/ 368 w 393"/>
              <a:gd name="T15" fmla="*/ 40 h 304"/>
              <a:gd name="T16" fmla="*/ 208 w 393"/>
              <a:gd name="T17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" h="304">
                <a:moveTo>
                  <a:pt x="208" y="0"/>
                </a:moveTo>
                <a:cubicBezTo>
                  <a:pt x="143" y="11"/>
                  <a:pt x="133" y="29"/>
                  <a:pt x="88" y="64"/>
                </a:cubicBezTo>
                <a:cubicBezTo>
                  <a:pt x="73" y="76"/>
                  <a:pt x="40" y="96"/>
                  <a:pt x="40" y="96"/>
                </a:cubicBezTo>
                <a:cubicBezTo>
                  <a:pt x="0" y="156"/>
                  <a:pt x="1" y="262"/>
                  <a:pt x="64" y="304"/>
                </a:cubicBezTo>
                <a:cubicBezTo>
                  <a:pt x="174" y="282"/>
                  <a:pt x="188" y="278"/>
                  <a:pt x="328" y="272"/>
                </a:cubicBezTo>
                <a:cubicBezTo>
                  <a:pt x="366" y="247"/>
                  <a:pt x="349" y="265"/>
                  <a:pt x="368" y="208"/>
                </a:cubicBezTo>
                <a:cubicBezTo>
                  <a:pt x="373" y="192"/>
                  <a:pt x="384" y="160"/>
                  <a:pt x="384" y="160"/>
                </a:cubicBezTo>
                <a:cubicBezTo>
                  <a:pt x="381" y="120"/>
                  <a:pt x="393" y="72"/>
                  <a:pt x="368" y="40"/>
                </a:cubicBezTo>
                <a:cubicBezTo>
                  <a:pt x="338" y="3"/>
                  <a:pt x="246" y="0"/>
                  <a:pt x="208" y="0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2" name="Freeform 8">
            <a:extLst>
              <a:ext uri="{FF2B5EF4-FFF2-40B4-BE49-F238E27FC236}">
                <a16:creationId xmlns:a16="http://schemas.microsoft.com/office/drawing/2014/main" id="{B1C1EF98-7684-3D41-86F3-8785FDBDDB5B}"/>
              </a:ext>
            </a:extLst>
          </p:cNvPr>
          <p:cNvSpPr>
            <a:spLocks/>
          </p:cNvSpPr>
          <p:nvPr/>
        </p:nvSpPr>
        <p:spPr bwMode="auto">
          <a:xfrm>
            <a:off x="7467600" y="4191000"/>
            <a:ext cx="152400" cy="381000"/>
          </a:xfrm>
          <a:custGeom>
            <a:avLst/>
            <a:gdLst>
              <a:gd name="T0" fmla="*/ 48 w 72"/>
              <a:gd name="T1" fmla="*/ 240 h 240"/>
              <a:gd name="T2" fmla="*/ 0 w 72"/>
              <a:gd name="T3" fmla="*/ 184 h 240"/>
              <a:gd name="T4" fmla="*/ 16 w 72"/>
              <a:gd name="T5" fmla="*/ 120 h 240"/>
              <a:gd name="T6" fmla="*/ 72 w 72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240">
                <a:moveTo>
                  <a:pt x="48" y="240"/>
                </a:moveTo>
                <a:cubicBezTo>
                  <a:pt x="16" y="229"/>
                  <a:pt x="10" y="215"/>
                  <a:pt x="0" y="184"/>
                </a:cubicBezTo>
                <a:cubicBezTo>
                  <a:pt x="2" y="173"/>
                  <a:pt x="8" y="134"/>
                  <a:pt x="16" y="120"/>
                </a:cubicBezTo>
                <a:cubicBezTo>
                  <a:pt x="42" y="73"/>
                  <a:pt x="72" y="54"/>
                  <a:pt x="7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036" name="Group 12">
            <a:extLst>
              <a:ext uri="{FF2B5EF4-FFF2-40B4-BE49-F238E27FC236}">
                <a16:creationId xmlns:a16="http://schemas.microsoft.com/office/drawing/2014/main" id="{6E4C73F6-F36E-8A4D-A93B-E3A214D084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0200" y="5102225"/>
            <a:ext cx="2133600" cy="384175"/>
            <a:chOff x="3216" y="3136"/>
            <a:chExt cx="1776" cy="320"/>
          </a:xfrm>
        </p:grpSpPr>
        <p:sp>
          <p:nvSpPr>
            <p:cNvPr id="257033" name="Freeform 9">
              <a:extLst>
                <a:ext uri="{FF2B5EF4-FFF2-40B4-BE49-F238E27FC236}">
                  <a16:creationId xmlns:a16="http://schemas.microsoft.com/office/drawing/2014/main" id="{545E80F1-C898-0641-9D8F-A16DEDA9A3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3136"/>
              <a:ext cx="393" cy="304"/>
            </a:xfrm>
            <a:custGeom>
              <a:avLst/>
              <a:gdLst>
                <a:gd name="T0" fmla="*/ 208 w 393"/>
                <a:gd name="T1" fmla="*/ 0 h 304"/>
                <a:gd name="T2" fmla="*/ 88 w 393"/>
                <a:gd name="T3" fmla="*/ 64 h 304"/>
                <a:gd name="T4" fmla="*/ 40 w 393"/>
                <a:gd name="T5" fmla="*/ 96 h 304"/>
                <a:gd name="T6" fmla="*/ 64 w 393"/>
                <a:gd name="T7" fmla="*/ 304 h 304"/>
                <a:gd name="T8" fmla="*/ 328 w 393"/>
                <a:gd name="T9" fmla="*/ 272 h 304"/>
                <a:gd name="T10" fmla="*/ 368 w 393"/>
                <a:gd name="T11" fmla="*/ 208 h 304"/>
                <a:gd name="T12" fmla="*/ 384 w 393"/>
                <a:gd name="T13" fmla="*/ 160 h 304"/>
                <a:gd name="T14" fmla="*/ 368 w 393"/>
                <a:gd name="T15" fmla="*/ 40 h 304"/>
                <a:gd name="T16" fmla="*/ 208 w 393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304">
                  <a:moveTo>
                    <a:pt x="208" y="0"/>
                  </a:moveTo>
                  <a:cubicBezTo>
                    <a:pt x="143" y="11"/>
                    <a:pt x="133" y="29"/>
                    <a:pt x="88" y="64"/>
                  </a:cubicBezTo>
                  <a:cubicBezTo>
                    <a:pt x="73" y="76"/>
                    <a:pt x="40" y="96"/>
                    <a:pt x="40" y="96"/>
                  </a:cubicBezTo>
                  <a:cubicBezTo>
                    <a:pt x="0" y="156"/>
                    <a:pt x="1" y="262"/>
                    <a:pt x="64" y="304"/>
                  </a:cubicBezTo>
                  <a:cubicBezTo>
                    <a:pt x="174" y="282"/>
                    <a:pt x="188" y="278"/>
                    <a:pt x="328" y="272"/>
                  </a:cubicBezTo>
                  <a:cubicBezTo>
                    <a:pt x="366" y="247"/>
                    <a:pt x="349" y="265"/>
                    <a:pt x="368" y="208"/>
                  </a:cubicBezTo>
                  <a:cubicBezTo>
                    <a:pt x="373" y="192"/>
                    <a:pt x="384" y="160"/>
                    <a:pt x="384" y="160"/>
                  </a:cubicBezTo>
                  <a:cubicBezTo>
                    <a:pt x="381" y="120"/>
                    <a:pt x="393" y="72"/>
                    <a:pt x="368" y="40"/>
                  </a:cubicBezTo>
                  <a:cubicBezTo>
                    <a:pt x="338" y="3"/>
                    <a:pt x="246" y="0"/>
                    <a:pt x="208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4" name="Freeform 10">
              <a:extLst>
                <a:ext uri="{FF2B5EF4-FFF2-40B4-BE49-F238E27FC236}">
                  <a16:creationId xmlns:a16="http://schemas.microsoft.com/office/drawing/2014/main" id="{D55B9B2B-693F-4B4C-BFF8-AF35C8EF0C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9" y="3152"/>
              <a:ext cx="393" cy="304"/>
            </a:xfrm>
            <a:custGeom>
              <a:avLst/>
              <a:gdLst>
                <a:gd name="T0" fmla="*/ 208 w 393"/>
                <a:gd name="T1" fmla="*/ 0 h 304"/>
                <a:gd name="T2" fmla="*/ 88 w 393"/>
                <a:gd name="T3" fmla="*/ 64 h 304"/>
                <a:gd name="T4" fmla="*/ 40 w 393"/>
                <a:gd name="T5" fmla="*/ 96 h 304"/>
                <a:gd name="T6" fmla="*/ 64 w 393"/>
                <a:gd name="T7" fmla="*/ 304 h 304"/>
                <a:gd name="T8" fmla="*/ 328 w 393"/>
                <a:gd name="T9" fmla="*/ 272 h 304"/>
                <a:gd name="T10" fmla="*/ 368 w 393"/>
                <a:gd name="T11" fmla="*/ 208 h 304"/>
                <a:gd name="T12" fmla="*/ 384 w 393"/>
                <a:gd name="T13" fmla="*/ 160 h 304"/>
                <a:gd name="T14" fmla="*/ 368 w 393"/>
                <a:gd name="T15" fmla="*/ 40 h 304"/>
                <a:gd name="T16" fmla="*/ 208 w 393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304">
                  <a:moveTo>
                    <a:pt x="208" y="0"/>
                  </a:moveTo>
                  <a:cubicBezTo>
                    <a:pt x="143" y="11"/>
                    <a:pt x="133" y="29"/>
                    <a:pt x="88" y="64"/>
                  </a:cubicBezTo>
                  <a:cubicBezTo>
                    <a:pt x="73" y="76"/>
                    <a:pt x="40" y="96"/>
                    <a:pt x="40" y="96"/>
                  </a:cubicBezTo>
                  <a:cubicBezTo>
                    <a:pt x="0" y="156"/>
                    <a:pt x="1" y="262"/>
                    <a:pt x="64" y="304"/>
                  </a:cubicBezTo>
                  <a:cubicBezTo>
                    <a:pt x="174" y="282"/>
                    <a:pt x="188" y="278"/>
                    <a:pt x="328" y="272"/>
                  </a:cubicBezTo>
                  <a:cubicBezTo>
                    <a:pt x="366" y="247"/>
                    <a:pt x="349" y="265"/>
                    <a:pt x="368" y="208"/>
                  </a:cubicBezTo>
                  <a:cubicBezTo>
                    <a:pt x="373" y="192"/>
                    <a:pt x="384" y="160"/>
                    <a:pt x="384" y="160"/>
                  </a:cubicBezTo>
                  <a:cubicBezTo>
                    <a:pt x="381" y="120"/>
                    <a:pt x="393" y="72"/>
                    <a:pt x="368" y="40"/>
                  </a:cubicBezTo>
                  <a:cubicBezTo>
                    <a:pt x="338" y="3"/>
                    <a:pt x="246" y="0"/>
                    <a:pt x="208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5" name="Freeform 11">
              <a:extLst>
                <a:ext uri="{FF2B5EF4-FFF2-40B4-BE49-F238E27FC236}">
                  <a16:creationId xmlns:a16="http://schemas.microsoft.com/office/drawing/2014/main" id="{A9DE3A58-8008-6E40-969E-4BD6492D0D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0" y="3168"/>
              <a:ext cx="96" cy="240"/>
            </a:xfrm>
            <a:custGeom>
              <a:avLst/>
              <a:gdLst>
                <a:gd name="T0" fmla="*/ 48 w 72"/>
                <a:gd name="T1" fmla="*/ 240 h 240"/>
                <a:gd name="T2" fmla="*/ 0 w 72"/>
                <a:gd name="T3" fmla="*/ 184 h 240"/>
                <a:gd name="T4" fmla="*/ 16 w 72"/>
                <a:gd name="T5" fmla="*/ 120 h 240"/>
                <a:gd name="T6" fmla="*/ 72 w 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240">
                  <a:moveTo>
                    <a:pt x="48" y="240"/>
                  </a:moveTo>
                  <a:cubicBezTo>
                    <a:pt x="16" y="229"/>
                    <a:pt x="10" y="215"/>
                    <a:pt x="0" y="184"/>
                  </a:cubicBezTo>
                  <a:cubicBezTo>
                    <a:pt x="2" y="173"/>
                    <a:pt x="8" y="134"/>
                    <a:pt x="16" y="120"/>
                  </a:cubicBezTo>
                  <a:cubicBezTo>
                    <a:pt x="42" y="73"/>
                    <a:pt x="72" y="54"/>
                    <a:pt x="7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39" name="Freeform 15">
            <a:extLst>
              <a:ext uri="{FF2B5EF4-FFF2-40B4-BE49-F238E27FC236}">
                <a16:creationId xmlns:a16="http://schemas.microsoft.com/office/drawing/2014/main" id="{21063A23-968D-2347-BF5B-54883451A099}"/>
              </a:ext>
            </a:extLst>
          </p:cNvPr>
          <p:cNvSpPr>
            <a:spLocks noChangeAspect="1"/>
          </p:cNvSpPr>
          <p:nvPr/>
        </p:nvSpPr>
        <p:spPr bwMode="auto">
          <a:xfrm>
            <a:off x="6351588" y="5973763"/>
            <a:ext cx="354012" cy="274637"/>
          </a:xfrm>
          <a:custGeom>
            <a:avLst/>
            <a:gdLst>
              <a:gd name="T0" fmla="*/ 208 w 393"/>
              <a:gd name="T1" fmla="*/ 0 h 304"/>
              <a:gd name="T2" fmla="*/ 88 w 393"/>
              <a:gd name="T3" fmla="*/ 64 h 304"/>
              <a:gd name="T4" fmla="*/ 40 w 393"/>
              <a:gd name="T5" fmla="*/ 96 h 304"/>
              <a:gd name="T6" fmla="*/ 64 w 393"/>
              <a:gd name="T7" fmla="*/ 304 h 304"/>
              <a:gd name="T8" fmla="*/ 328 w 393"/>
              <a:gd name="T9" fmla="*/ 272 h 304"/>
              <a:gd name="T10" fmla="*/ 368 w 393"/>
              <a:gd name="T11" fmla="*/ 208 h 304"/>
              <a:gd name="T12" fmla="*/ 384 w 393"/>
              <a:gd name="T13" fmla="*/ 160 h 304"/>
              <a:gd name="T14" fmla="*/ 368 w 393"/>
              <a:gd name="T15" fmla="*/ 40 h 304"/>
              <a:gd name="T16" fmla="*/ 208 w 393"/>
              <a:gd name="T17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" h="304">
                <a:moveTo>
                  <a:pt x="208" y="0"/>
                </a:moveTo>
                <a:cubicBezTo>
                  <a:pt x="143" y="11"/>
                  <a:pt x="133" y="29"/>
                  <a:pt x="88" y="64"/>
                </a:cubicBezTo>
                <a:cubicBezTo>
                  <a:pt x="73" y="76"/>
                  <a:pt x="40" y="96"/>
                  <a:pt x="40" y="96"/>
                </a:cubicBezTo>
                <a:cubicBezTo>
                  <a:pt x="0" y="156"/>
                  <a:pt x="1" y="262"/>
                  <a:pt x="64" y="304"/>
                </a:cubicBezTo>
                <a:cubicBezTo>
                  <a:pt x="174" y="282"/>
                  <a:pt x="188" y="278"/>
                  <a:pt x="328" y="272"/>
                </a:cubicBezTo>
                <a:cubicBezTo>
                  <a:pt x="366" y="247"/>
                  <a:pt x="349" y="265"/>
                  <a:pt x="368" y="208"/>
                </a:cubicBezTo>
                <a:cubicBezTo>
                  <a:pt x="373" y="192"/>
                  <a:pt x="384" y="160"/>
                  <a:pt x="384" y="160"/>
                </a:cubicBezTo>
                <a:cubicBezTo>
                  <a:pt x="381" y="120"/>
                  <a:pt x="393" y="72"/>
                  <a:pt x="368" y="40"/>
                </a:cubicBezTo>
                <a:cubicBezTo>
                  <a:pt x="338" y="3"/>
                  <a:pt x="246" y="0"/>
                  <a:pt x="208" y="0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0" name="Freeform 16">
            <a:extLst>
              <a:ext uri="{FF2B5EF4-FFF2-40B4-BE49-F238E27FC236}">
                <a16:creationId xmlns:a16="http://schemas.microsoft.com/office/drawing/2014/main" id="{57F99943-5681-5A4B-881D-9A54A30CBC57}"/>
              </a:ext>
            </a:extLst>
          </p:cNvPr>
          <p:cNvSpPr>
            <a:spLocks noChangeAspect="1"/>
          </p:cNvSpPr>
          <p:nvPr/>
        </p:nvSpPr>
        <p:spPr bwMode="auto">
          <a:xfrm>
            <a:off x="6532563" y="5988050"/>
            <a:ext cx="87312" cy="217488"/>
          </a:xfrm>
          <a:custGeom>
            <a:avLst/>
            <a:gdLst>
              <a:gd name="T0" fmla="*/ 48 w 72"/>
              <a:gd name="T1" fmla="*/ 240 h 240"/>
              <a:gd name="T2" fmla="*/ 0 w 72"/>
              <a:gd name="T3" fmla="*/ 184 h 240"/>
              <a:gd name="T4" fmla="*/ 16 w 72"/>
              <a:gd name="T5" fmla="*/ 120 h 240"/>
              <a:gd name="T6" fmla="*/ 72 w 72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240">
                <a:moveTo>
                  <a:pt x="48" y="240"/>
                </a:moveTo>
                <a:cubicBezTo>
                  <a:pt x="16" y="229"/>
                  <a:pt x="10" y="215"/>
                  <a:pt x="0" y="184"/>
                </a:cubicBezTo>
                <a:cubicBezTo>
                  <a:pt x="2" y="173"/>
                  <a:pt x="8" y="134"/>
                  <a:pt x="16" y="120"/>
                </a:cubicBezTo>
                <a:cubicBezTo>
                  <a:pt x="42" y="73"/>
                  <a:pt x="72" y="54"/>
                  <a:pt x="7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1" name="Line 17">
            <a:extLst>
              <a:ext uri="{FF2B5EF4-FFF2-40B4-BE49-F238E27FC236}">
                <a16:creationId xmlns:a16="http://schemas.microsoft.com/office/drawing/2014/main" id="{79DE4AB3-3D83-064F-970E-121460125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724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2" name="Line 18">
            <a:extLst>
              <a:ext uri="{FF2B5EF4-FFF2-40B4-BE49-F238E27FC236}">
                <a16:creationId xmlns:a16="http://schemas.microsoft.com/office/drawing/2014/main" id="{F9DADFE8-537F-7C4E-8B9D-FF2799CAE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562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3" name="Line 19">
            <a:extLst>
              <a:ext uri="{FF2B5EF4-FFF2-40B4-BE49-F238E27FC236}">
                <a16:creationId xmlns:a16="http://schemas.microsoft.com/office/drawing/2014/main" id="{0DFD8B5D-49A3-7342-BAF8-EFAC31092B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562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4" name="Line 20">
            <a:extLst>
              <a:ext uri="{FF2B5EF4-FFF2-40B4-BE49-F238E27FC236}">
                <a16:creationId xmlns:a16="http://schemas.microsoft.com/office/drawing/2014/main" id="{C791D7F5-E334-F549-9802-49E62D168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47244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49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762D342-E3C8-0441-AAB2-96AB9EE99123}" vid="{1F6919B9-4D7C-7E4B-A4FB-B430CBE110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template 11">
    <a:dk1>
      <a:srgbClr val="000066"/>
    </a:dk1>
    <a:lt1>
      <a:srgbClr val="FFFFFF"/>
    </a:lt1>
    <a:dk2>
      <a:srgbClr val="A50021"/>
    </a:dk2>
    <a:lt2>
      <a:srgbClr val="808080"/>
    </a:lt2>
    <a:accent1>
      <a:srgbClr val="FF3300"/>
    </a:accent1>
    <a:accent2>
      <a:srgbClr val="FF3300"/>
    </a:accent2>
    <a:accent3>
      <a:srgbClr val="FFFFFF"/>
    </a:accent3>
    <a:accent4>
      <a:srgbClr val="000056"/>
    </a:accent4>
    <a:accent5>
      <a:srgbClr val="FFADAA"/>
    </a:accent5>
    <a:accent6>
      <a:srgbClr val="E72D00"/>
    </a:accent6>
    <a:hlink>
      <a:srgbClr val="3366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7612</Words>
  <Application>Microsoft Macintosh PowerPoint</Application>
  <PresentationFormat>On-screen Show (4:3)</PresentationFormat>
  <Paragraphs>2028</Paragraphs>
  <Slides>161</Slides>
  <Notes>44</Notes>
  <HiddenSlides>0</HiddenSlides>
  <MMClips>0</MMClips>
  <ScaleCrop>false</ScaleCrop>
  <HeadingPairs>
    <vt:vector size="10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161</vt:i4>
      </vt:variant>
      <vt:variant>
        <vt:lpstr>Custom Shows</vt:lpstr>
      </vt:variant>
      <vt:variant>
        <vt:i4>1</vt:i4>
      </vt:variant>
    </vt:vector>
  </HeadingPairs>
  <TitlesOfParts>
    <vt:vector size="175" baseType="lpstr">
      <vt:lpstr>Apple Chancery</vt:lpstr>
      <vt:lpstr>Arial</vt:lpstr>
      <vt:lpstr>Calibri</vt:lpstr>
      <vt:lpstr>Cambria</vt:lpstr>
      <vt:lpstr>Cambria Math</vt:lpstr>
      <vt:lpstr>Comic Sans MS</vt:lpstr>
      <vt:lpstr>Georgia</vt:lpstr>
      <vt:lpstr>Times New Roman</vt:lpstr>
      <vt:lpstr>Trebuchet MS</vt:lpstr>
      <vt:lpstr>Wingdings</vt:lpstr>
      <vt:lpstr>template</vt:lpstr>
      <vt:lpstr>Document</vt:lpstr>
      <vt:lpstr>Equation</vt:lpstr>
      <vt:lpstr>Graph Mining &amp; Multi-Relational Learning  Tools and Applications  Part I</vt:lpstr>
      <vt:lpstr>Bird’s eye view</vt:lpstr>
      <vt:lpstr>Bird’s eye view</vt:lpstr>
      <vt:lpstr>Social networks</vt:lpstr>
      <vt:lpstr>Social networks</vt:lpstr>
      <vt:lpstr>Biology/medicine</vt:lpstr>
      <vt:lpstr>e-commerce examples</vt:lpstr>
      <vt:lpstr>e-commerce examples</vt:lpstr>
      <vt:lpstr>Cyber-security</vt:lpstr>
      <vt:lpstr>Examples on complex graphs?</vt:lpstr>
      <vt:lpstr>Bird’s eye view</vt:lpstr>
      <vt:lpstr>Complex, e.g.,  time-evolving graphs</vt:lpstr>
      <vt:lpstr>Complex, e.g.,  MultiView Graph</vt:lpstr>
      <vt:lpstr>In general, Knowledge Graph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‘Recipe’ Structure:</vt:lpstr>
      <vt:lpstr>NOT covered here</vt:lpstr>
      <vt:lpstr>Bird’s eye view</vt:lpstr>
      <vt:lpstr>Node importance - Motivation:</vt:lpstr>
      <vt:lpstr>Node importance - Motivation:</vt:lpstr>
      <vt:lpstr>SVD properties (Singular Value Decomposition)</vt:lpstr>
      <vt:lpstr>SVD properties</vt:lpstr>
      <vt:lpstr>Bird’s eye view</vt:lpstr>
      <vt:lpstr>PageRank</vt:lpstr>
      <vt:lpstr>Problem: PageRank</vt:lpstr>
      <vt:lpstr>Problem: PageRank -  solution</vt:lpstr>
      <vt:lpstr>(Simplified) PageRank algorithm</vt:lpstr>
      <vt:lpstr>(Simplified) PageRank algorithm</vt:lpstr>
      <vt:lpstr>Definitions</vt:lpstr>
      <vt:lpstr>(Simplified) PageRank algorithm</vt:lpstr>
      <vt:lpstr>(Simplified) PageRank algorithm</vt:lpstr>
      <vt:lpstr>(Simplified) PageRank algorithm</vt:lpstr>
      <vt:lpstr>(Simplified) PageRank algorithm</vt:lpstr>
      <vt:lpstr>(Simplified) PageRank algorithm</vt:lpstr>
      <vt:lpstr>(Simplified) PageRank algorithm</vt:lpstr>
      <vt:lpstr>(Simplified) PageRank algorithm</vt:lpstr>
      <vt:lpstr>Full Algorithm</vt:lpstr>
      <vt:lpstr>Full Algorithm</vt:lpstr>
      <vt:lpstr>Notice:</vt:lpstr>
      <vt:lpstr>Bird’s eye view</vt:lpstr>
      <vt:lpstr>Node importance - Motivation:</vt:lpstr>
      <vt:lpstr>Personalized P.R.</vt:lpstr>
      <vt:lpstr>Extension: Personalized P.R.</vt:lpstr>
      <vt:lpstr>Extension: Personalized P.R.</vt:lpstr>
      <vt:lpstr>Extension: Personalized P.R.</vt:lpstr>
      <vt:lpstr>Extension: Personalized P.R.</vt:lpstr>
      <vt:lpstr>Extension: Personalized P.R.</vt:lpstr>
      <vt:lpstr>Extension: Personalized P.R.</vt:lpstr>
      <vt:lpstr>Extension: Personalized P.R.</vt:lpstr>
      <vt:lpstr>Applications of node proximity</vt:lpstr>
      <vt:lpstr>Bird’s eye view</vt:lpstr>
      <vt:lpstr>Bird’s eye view</vt:lpstr>
      <vt:lpstr>Bird’s eye view</vt:lpstr>
      <vt:lpstr>Kleinberg’s algo (HITS)</vt:lpstr>
      <vt:lpstr>Recall: problem dfn</vt:lpstr>
      <vt:lpstr>Why not just PageRank?</vt:lpstr>
      <vt:lpstr>Problem: PageRank</vt:lpstr>
      <vt:lpstr>Problem: PageRank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</vt:lpstr>
      <vt:lpstr>Kleinberg’s algorithm - results</vt:lpstr>
      <vt:lpstr>Bird’s eye view</vt:lpstr>
      <vt:lpstr>SVD properties</vt:lpstr>
      <vt:lpstr>Crush intro to SVD</vt:lpstr>
      <vt:lpstr>Crush intro to SVD</vt:lpstr>
      <vt:lpstr>Crush intro to SVD</vt:lpstr>
      <vt:lpstr>Crush intro to SVD</vt:lpstr>
      <vt:lpstr>SVD properties</vt:lpstr>
      <vt:lpstr>Crush intro to SVD</vt:lpstr>
      <vt:lpstr>SVD properties</vt:lpstr>
      <vt:lpstr>Crush intro to SVD</vt:lpstr>
      <vt:lpstr>SVD properties</vt:lpstr>
      <vt:lpstr>SVD - intuition</vt:lpstr>
      <vt:lpstr>SVD properties</vt:lpstr>
      <vt:lpstr>Crush intro to SVD</vt:lpstr>
      <vt:lpstr>SVD properties</vt:lpstr>
      <vt:lpstr>Node importance - Motivation:</vt:lpstr>
      <vt:lpstr>SVD properties</vt:lpstr>
      <vt:lpstr>SVD properties</vt:lpstr>
      <vt:lpstr>Bird’s eye view</vt:lpstr>
      <vt:lpstr>Problem</vt:lpstr>
      <vt:lpstr>Short answer</vt:lpstr>
      <vt:lpstr>Solution#1: METIS</vt:lpstr>
      <vt:lpstr>Solution #1: METIS</vt:lpstr>
      <vt:lpstr>Solutions #2,3…</vt:lpstr>
      <vt:lpstr>A word of caution</vt:lpstr>
      <vt:lpstr>A word of caution</vt:lpstr>
      <vt:lpstr>A word of caution</vt:lpstr>
      <vt:lpstr>A word of caution</vt:lpstr>
      <vt:lpstr>Short answer</vt:lpstr>
      <vt:lpstr>Bird’s eye view</vt:lpstr>
      <vt:lpstr>Bird’s eye view</vt:lpstr>
      <vt:lpstr>Bird’s eye view</vt:lpstr>
      <vt:lpstr>Bird’s eye view</vt:lpstr>
      <vt:lpstr>Problem</vt:lpstr>
      <vt:lpstr>Solution</vt:lpstr>
      <vt:lpstr>P1.3.1. Outliers</vt:lpstr>
      <vt:lpstr>P1.3.1. Outliers</vt:lpstr>
      <vt:lpstr>Ego-net Patterns: Which is strange?</vt:lpstr>
      <vt:lpstr>P1.3.1. Outliers</vt:lpstr>
      <vt:lpstr>Ego-net Patterns </vt:lpstr>
      <vt:lpstr>Pattern: Ego-net Power Law Density</vt:lpstr>
      <vt:lpstr>Pattern: Ego-net Power Law Density</vt:lpstr>
      <vt:lpstr>Bird’s eye view</vt:lpstr>
      <vt:lpstr>Problem</vt:lpstr>
      <vt:lpstr>P1.3.1. How to find ‘suspicious’ groups?</vt:lpstr>
      <vt:lpstr>P1.3.1. How to find ‘suspicious’ groups?</vt:lpstr>
      <vt:lpstr>Except that:</vt:lpstr>
      <vt:lpstr>Except that:</vt:lpstr>
      <vt:lpstr>Except that:</vt:lpstr>
      <vt:lpstr>Crush intro to SVD</vt:lpstr>
      <vt:lpstr>Inferring Strange Behavior from Connectivity Pattern in Social Networks PAKDD’14 </vt:lpstr>
      <vt:lpstr>Dataset</vt:lpstr>
      <vt:lpstr>Real Data</vt:lpstr>
      <vt:lpstr>Real Data</vt:lpstr>
      <vt:lpstr>Solution</vt:lpstr>
      <vt:lpstr>Bird’s eye view</vt:lpstr>
      <vt:lpstr>Bird’s eye view</vt:lpstr>
      <vt:lpstr>Problem</vt:lpstr>
      <vt:lpstr>Short answer:</vt:lpstr>
      <vt:lpstr>Bird’s eye view</vt:lpstr>
      <vt:lpstr>Background</vt:lpstr>
      <vt:lpstr>Belief  Propagation</vt:lpstr>
      <vt:lpstr>Background</vt:lpstr>
      <vt:lpstr>Bird’s eye view</vt:lpstr>
      <vt:lpstr>Unifying Guilt-by-Association Approaches:  Theorems and Fast Algorithms</vt:lpstr>
      <vt:lpstr>BP  vs.  Linearized BP</vt:lpstr>
      <vt:lpstr>BP  vs.  Linearized BP</vt:lpstr>
      <vt:lpstr>Problem: anomalies in ratings </vt:lpstr>
      <vt:lpstr>Problem: anomalies in ratings</vt:lpstr>
      <vt:lpstr>Problem: anomalies in ratings</vt:lpstr>
      <vt:lpstr>ZooBP: features</vt:lpstr>
      <vt:lpstr>ZooBP: code etc</vt:lpstr>
      <vt:lpstr>Bird’s eye view</vt:lpstr>
      <vt:lpstr>Other ‘success stories’?</vt:lpstr>
      <vt:lpstr>Network Effect Tools: SNARE</vt:lpstr>
      <vt:lpstr>Polonium: Tera-Scale Graph Mining and Inference for Malware Detection</vt:lpstr>
      <vt:lpstr>Short answer:</vt:lpstr>
      <vt:lpstr>Bird’s eye view</vt:lpstr>
      <vt:lpstr>Conclusions for Part P1</vt:lpstr>
      <vt:lpstr>Thanks to</vt:lpstr>
      <vt:lpstr>P1 – Graphs - More references</vt:lpstr>
      <vt:lpstr>P1 – Graphs - More references</vt:lpstr>
      <vt:lpstr>P1 – Graphs - More references</vt:lpstr>
      <vt:lpstr>Bird’s eye view</vt:lpstr>
      <vt:lpstr>short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and Time Series Mining: Tools and Applications</dc:title>
  <dc:creator>Christos Nick Faloutsos</dc:creator>
  <dc:description>NYU - WIN 2009_x000d_
_x000d_
</dc:description>
  <cp:lastModifiedBy>Christos Nick Faloutsos</cp:lastModifiedBy>
  <cp:revision>184</cp:revision>
  <cp:lastPrinted>2019-10-07T07:07:49Z</cp:lastPrinted>
  <dcterms:created xsi:type="dcterms:W3CDTF">2019-11-12T02:59:25Z</dcterms:created>
  <dcterms:modified xsi:type="dcterms:W3CDTF">2021-04-13T00:45:04Z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