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1334" r:id="rId2"/>
    <p:sldId id="2577" r:id="rId3"/>
    <p:sldId id="3397" r:id="rId4"/>
    <p:sldId id="3343" r:id="rId5"/>
    <p:sldId id="3344" r:id="rId6"/>
    <p:sldId id="2811" r:id="rId7"/>
    <p:sldId id="3214" r:id="rId8"/>
    <p:sldId id="2813" r:id="rId9"/>
    <p:sldId id="2814" r:id="rId10"/>
    <p:sldId id="3396" r:id="rId11"/>
    <p:sldId id="3398" r:id="rId12"/>
    <p:sldId id="3399" r:id="rId13"/>
    <p:sldId id="2994" r:id="rId14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/>
    <p:restoredTop sz="94526"/>
  </p:normalViewPr>
  <p:slideViewPr>
    <p:cSldViewPr snapToGrid="0" showGuides="1">
      <p:cViewPr varScale="1">
        <p:scale>
          <a:sx n="99" d="100"/>
          <a:sy n="99" d="100"/>
        </p:scale>
        <p:origin x="1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67263" y="6248400"/>
            <a:ext cx="3633537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03702-E3B2-654C-98F0-399E58996BFD}"/>
              </a:ext>
            </a:extLst>
          </p:cNvPr>
          <p:cNvSpPr txBox="1"/>
          <p:nvPr/>
        </p:nvSpPr>
        <p:spPr>
          <a:xfrm>
            <a:off x="5403156" y="3048977"/>
            <a:ext cx="18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Enron CEO</a:t>
            </a:r>
          </a:p>
        </p:txBody>
      </p:sp>
    </p:spTree>
    <p:extLst>
      <p:ext uri="{BB962C8B-B14F-4D97-AF65-F5344CB8AC3E}">
        <p14:creationId xmlns:p14="http://schemas.microsoft.com/office/powerpoint/2010/main" val="18636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58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80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 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 err="1">
                <a:ea typeface="ＭＳ Ｐゴシック" charset="-128"/>
                <a:cs typeface="ＭＳ Ｐゴシック" charset="-128"/>
              </a:rPr>
              <a:t>OddBall</a:t>
            </a:r>
            <a:r>
              <a:rPr lang="en-US" dirty="0">
                <a:ea typeface="ＭＳ Ｐゴシック" charset="-128"/>
                <a:cs typeface="ＭＳ Ｐゴシック" charset="-128"/>
              </a:rPr>
              <a:t> : spotting unusual nodes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Graph Outliers</a:t>
            </a:r>
          </a:p>
          <a:p>
            <a:pPr lvl="1"/>
            <a:r>
              <a:rPr lang="en-US">
                <a:ea typeface="ＭＳ Ｐゴシック" charset="-128"/>
                <a:cs typeface="ＭＳ Ｐゴシック" charset="-128"/>
              </a:rPr>
              <a:t>Graph Representation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3283743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 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7D2-D407-E845-B46E-7AE467BD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OddBall</a:t>
            </a:r>
            <a:r>
              <a:rPr lang="en-US" dirty="0"/>
              <a:t>: PAKDD 2021 Most Influential Paper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Patterns: Which is strange?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13" descr="phot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0262" y="5144469"/>
            <a:ext cx="641845" cy="862738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5141899"/>
            <a:ext cx="667520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037" y="5141899"/>
            <a:ext cx="668621" cy="862737"/>
          </a:xfrm>
          <a:prstGeom prst="rect">
            <a:avLst/>
          </a:prstGeom>
          <a:ln w="6350">
            <a:solidFill>
              <a:schemeClr val="bg1"/>
            </a:solidFill>
          </a:ln>
          <a:effectLst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4AC085-12A9-CE40-919C-F8B33AB17C43}"/>
              </a:ext>
            </a:extLst>
          </p:cNvPr>
          <p:cNvGrpSpPr/>
          <p:nvPr/>
        </p:nvGrpSpPr>
        <p:grpSpPr>
          <a:xfrm>
            <a:off x="744538" y="1773237"/>
            <a:ext cx="7729536" cy="3113010"/>
            <a:chOff x="744538" y="1587493"/>
            <a:chExt cx="7729536" cy="311301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587493"/>
              <a:ext cx="156527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1587493"/>
              <a:ext cx="1724025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412" y="1587493"/>
              <a:ext cx="16637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1587493"/>
              <a:ext cx="1566863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06" y="3120149"/>
              <a:ext cx="1557337" cy="153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478" y="3157453"/>
              <a:ext cx="1654175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3149503"/>
              <a:ext cx="1622425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99" y="3157453"/>
              <a:ext cx="1590675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BFAF-D4DF-634A-8D0C-1D351BFA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4B01E4-C5E2-9443-84CC-962B7E9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 C. Faloutsos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7DE574-D37B-1542-9211-12132D8AF845}"/>
              </a:ext>
            </a:extLst>
          </p:cNvPr>
          <p:cNvSpPr/>
          <p:nvPr/>
        </p:nvSpPr>
        <p:spPr bwMode="auto">
          <a:xfrm>
            <a:off x="404261" y="3305893"/>
            <a:ext cx="8489482" cy="183600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A: egonet; and extract node features</a:t>
            </a:r>
          </a:p>
          <a:p>
            <a:pPr lvl="1"/>
            <a:r>
              <a:rPr lang="en-US" dirty="0"/>
              <a:t>Q’: which features?</a:t>
            </a:r>
          </a:p>
          <a:p>
            <a:pPr lvl="1"/>
            <a:r>
              <a:rPr lang="en-US" dirty="0"/>
              <a:t>A’: ART! Infinite! Pick a few, e.g.: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C818D1-577F-7D4C-A348-20DBD95EB833}"/>
              </a:ext>
            </a:extLst>
          </p:cNvPr>
          <p:cNvSpPr/>
          <p:nvPr/>
        </p:nvSpPr>
        <p:spPr bwMode="auto">
          <a:xfrm rot="21227751">
            <a:off x="2459179" y="4675794"/>
            <a:ext cx="5685182" cy="1192696"/>
          </a:xfrm>
          <a:prstGeom prst="round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rtlCol="0" anchor="ctr"/>
          <a:lstStyle/>
          <a:p>
            <a:pPr algn="l"/>
            <a:r>
              <a:rPr lang="en-US" dirty="0">
                <a:latin typeface="+mn-lt"/>
              </a:rPr>
              <a:t>KDD2020 ADS Panel: In ML </a:t>
            </a:r>
          </a:p>
          <a:p>
            <a:pPr algn="l"/>
            <a:r>
              <a:rPr lang="en-US" dirty="0">
                <a:latin typeface="+mn-lt"/>
              </a:rPr>
              <a:t>‘</a:t>
            </a:r>
            <a:r>
              <a:rPr lang="en-US" i="1" dirty="0">
                <a:latin typeface="+mn-lt"/>
              </a:rPr>
              <a:t>feature engineering is the hardest part</a:t>
            </a:r>
            <a:r>
              <a:rPr lang="en-US" dirty="0">
                <a:latin typeface="+mn-lt"/>
              </a:rPr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72DD0-8618-2D43-A091-CDB0C0B4C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84" y="4517571"/>
            <a:ext cx="1377343" cy="10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65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04800" y="1496392"/>
            <a:ext cx="8610600" cy="43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N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neighbors (degree) of ego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 err="1">
                <a:solidFill>
                  <a:srgbClr val="A53926"/>
                </a:solidFill>
                <a:latin typeface="Georgia" charset="0"/>
              </a:rPr>
              <a:t>E</a:t>
            </a:r>
            <a:r>
              <a:rPr lang="en-US" sz="2800" i="1" baseline="-25000" dirty="0" err="1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number of edges in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i="1" dirty="0">
              <a:latin typeface="Georgia" charset="0"/>
            </a:endParaRPr>
          </a:p>
          <a:p>
            <a:pPr marL="514350" indent="-514350" algn="l">
              <a:buFont typeface="Wingdings" charset="0"/>
              <a:buChar char="§"/>
            </a:pP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n-US" sz="2800" i="1" dirty="0">
                <a:solidFill>
                  <a:srgbClr val="A53926"/>
                </a:solidFill>
                <a:latin typeface="Georgia" charset="0"/>
              </a:rPr>
              <a:t>W</a:t>
            </a:r>
            <a:r>
              <a:rPr lang="en-US" sz="2800" i="1" baseline="-25000" dirty="0">
                <a:solidFill>
                  <a:srgbClr val="A53926"/>
                </a:solidFill>
                <a:latin typeface="Georgia" charset="0"/>
              </a:rPr>
              <a:t>i</a:t>
            </a:r>
            <a:r>
              <a:rPr lang="en-US" sz="2800" dirty="0">
                <a:solidFill>
                  <a:srgbClr val="A53926"/>
                </a:solidFill>
              </a:rPr>
              <a:t>: </a:t>
            </a:r>
            <a:r>
              <a:rPr lang="en-US" sz="2800" dirty="0"/>
              <a:t>total weight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dirty="0"/>
          </a:p>
          <a:p>
            <a:pPr marL="514350" indent="-514350" algn="l">
              <a:buFont typeface="Wingdings" charset="0"/>
              <a:buChar char="§"/>
            </a:pPr>
            <a:r>
              <a:rPr lang="el-GR" sz="2800" i="1" dirty="0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λ</a:t>
            </a:r>
            <a:r>
              <a:rPr lang="en-US" sz="2800" i="1" baseline="-25000" dirty="0" err="1">
                <a:solidFill>
                  <a:schemeClr val="tx2">
                    <a:lumMod val="75000"/>
                  </a:schemeClr>
                </a:solidFill>
                <a:latin typeface="Georgia" charset="0"/>
              </a:rPr>
              <a:t>w,i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800" dirty="0"/>
              <a:t>principal eigenvalue of the </a:t>
            </a:r>
            <a:r>
              <a:rPr lang="en-US" sz="2800" dirty="0">
                <a:solidFill>
                  <a:srgbClr val="A53926"/>
                </a:solidFill>
              </a:rPr>
              <a:t>weighted</a:t>
            </a:r>
            <a:r>
              <a:rPr lang="en-US" sz="2800" dirty="0">
                <a:solidFill>
                  <a:schemeClr val="bg2"/>
                </a:solidFill>
              </a:rPr>
              <a:t> 		   	   </a:t>
            </a:r>
            <a:r>
              <a:rPr lang="en-US" sz="2800" dirty="0"/>
              <a:t>adjacency matrix of </a:t>
            </a:r>
            <a:r>
              <a:rPr lang="en-US" sz="2800" dirty="0" err="1"/>
              <a:t>egonet</a:t>
            </a:r>
            <a:r>
              <a:rPr lang="en-US" sz="2800" dirty="0"/>
              <a:t> </a:t>
            </a:r>
            <a:r>
              <a:rPr lang="en-US" sz="2800" i="1" dirty="0" err="1">
                <a:latin typeface="Georgia" charset="0"/>
              </a:rPr>
              <a:t>i</a:t>
            </a:r>
            <a:endParaRPr lang="en-US" sz="2800" i="1" dirty="0">
              <a:latin typeface="Georgia" charset="0"/>
            </a:endParaRPr>
          </a:p>
          <a:p>
            <a:pPr marL="514350" indent="-514350">
              <a:buFont typeface="Times New Roman" charset="0"/>
              <a:buNone/>
            </a:pPr>
            <a:endParaRPr lang="en-US" sz="2800" i="1" dirty="0">
              <a:latin typeface="Georg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Ego-net Patterns 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101" y="2934335"/>
            <a:ext cx="823111" cy="7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4653963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653963"/>
            <a:ext cx="1143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8492" y="2427288"/>
            <a:ext cx="969463" cy="8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954" y="2383161"/>
            <a:ext cx="927538" cy="8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FB81-E4F1-BF40-AA3D-35C7209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02CFA-6770-7D45-B651-7B995F8F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CFFF0-828B-0E4C-9C42-53166DF8317B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9937F3-1303-D342-8532-0CEE9E73D85C}"/>
              </a:ext>
            </a:extLst>
          </p:cNvPr>
          <p:cNvSpPr/>
          <p:nvPr/>
        </p:nvSpPr>
        <p:spPr bwMode="auto">
          <a:xfrm>
            <a:off x="142875" y="3143250"/>
            <a:ext cx="8529638" cy="2606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7B99-FC7E-AC43-B41E-A99A9A51952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8790" y="5750004"/>
            <a:ext cx="7148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Oddball: Spotting anomalies in weighted graphs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Leman Akoglu, Mary </a:t>
            </a:r>
            <a:r>
              <a:rPr lang="en-US" sz="2400" dirty="0" err="1">
                <a:solidFill>
                  <a:srgbClr val="FFFFFF"/>
                </a:solidFill>
              </a:rPr>
              <a:t>McGlohon</a:t>
            </a:r>
            <a:r>
              <a:rPr lang="en-US" sz="2400" dirty="0">
                <a:solidFill>
                  <a:srgbClr val="FFFFFF"/>
                </a:solidFill>
              </a:rPr>
              <a:t>, Christos Faloutsos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PAKDD</a:t>
            </a:r>
            <a:r>
              <a:rPr lang="en-US" sz="2400" dirty="0">
                <a:solidFill>
                  <a:srgbClr val="FFFFFF"/>
                </a:solidFill>
              </a:rPr>
              <a:t> 2010</a:t>
            </a:r>
          </a:p>
        </p:txBody>
      </p:sp>
      <p:pic>
        <p:nvPicPr>
          <p:cNvPr id="28" name="Picture 27" descr="ob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835104"/>
            <a:ext cx="64182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458"/>
            <a:ext cx="8229600" cy="990600"/>
          </a:xfrm>
        </p:spPr>
        <p:txBody>
          <a:bodyPr/>
          <a:lstStyle/>
          <a:p>
            <a:r>
              <a:rPr lang="en-US" dirty="0"/>
              <a:t>Pattern: Ego-net Power Law Density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37" y="2438400"/>
            <a:ext cx="855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7" y="4038600"/>
            <a:ext cx="892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 rot="16200000" flipV="1">
            <a:off x="4015581" y="3891756"/>
            <a:ext cx="304800" cy="293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2725737" y="3048000"/>
            <a:ext cx="3048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553200" y="1752600"/>
            <a:ext cx="2057400" cy="107721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Times New Roman" charset="0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E</a:t>
            </a:r>
            <a:r>
              <a:rPr lang="en-US" b="1" baseline="-25000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∝ N</a:t>
            </a:r>
            <a:r>
              <a:rPr lang="en-US" b="1" baseline="-25000" dirty="0">
                <a:solidFill>
                  <a:schemeClr val="bg1"/>
                </a:solidFill>
              </a:rPr>
              <a:t>i</a:t>
            </a:r>
            <a:r>
              <a:rPr lang="en-US" b="1" baseline="50000" dirty="0">
                <a:solidFill>
                  <a:schemeClr val="bg1"/>
                </a:solidFill>
              </a:rPr>
              <a:t>α</a:t>
            </a:r>
          </a:p>
          <a:p>
            <a:pPr algn="ctr" eaLnBrk="1" hangingPunct="1">
              <a:buClrTx/>
              <a:buSzTx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</a:rPr>
              <a:t>1 ≤ α ≤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A7620-714D-CD4D-957A-21D092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8FE4CB-F286-3D4F-A812-226A251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 C. Faloutsos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21DA9-DC06-4A46-93B5-0CE6D94B8210}"/>
              </a:ext>
            </a:extLst>
          </p:cNvPr>
          <p:cNvSpPr txBox="1"/>
          <p:nvPr/>
        </p:nvSpPr>
        <p:spPr>
          <a:xfrm>
            <a:off x="28575" y="6034002"/>
            <a:ext cx="9092107" cy="830997"/>
          </a:xfrm>
          <a:prstGeom prst="rect">
            <a:avLst/>
          </a:prstGeom>
          <a:solidFill>
            <a:srgbClr val="FF8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FFFFFF"/>
                </a:solidFill>
              </a:rPr>
              <a:t>Oddball: Spotting anomalies in weighted graphs</a:t>
            </a:r>
            <a:r>
              <a:rPr lang="en-US" sz="2400" b="1" dirty="0">
                <a:solidFill>
                  <a:srgbClr val="FFFFFF"/>
                </a:solidFill>
              </a:rPr>
              <a:t>, Leman Akoglu, Mary </a:t>
            </a:r>
            <a:r>
              <a:rPr lang="en-US" sz="2400" b="1" dirty="0" err="1">
                <a:solidFill>
                  <a:srgbClr val="FFFFFF"/>
                </a:solidFill>
              </a:rPr>
              <a:t>McGlohon</a:t>
            </a:r>
            <a:r>
              <a:rPr lang="en-US" sz="2400" b="1" dirty="0">
                <a:solidFill>
                  <a:srgbClr val="FFFFFF"/>
                </a:solidFill>
              </a:rPr>
              <a:t>, Christos Faloutsos, </a:t>
            </a:r>
            <a:r>
              <a:rPr lang="en-US" sz="2400" b="1" i="1" dirty="0">
                <a:solidFill>
                  <a:srgbClr val="FFFFFF"/>
                </a:solidFill>
              </a:rPr>
              <a:t>PAKDD</a:t>
            </a:r>
            <a:r>
              <a:rPr lang="en-US" sz="2400" b="1" dirty="0">
                <a:solidFill>
                  <a:srgbClr val="FFFFFF"/>
                </a:solidFill>
              </a:rPr>
              <a:t> 2010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57027-6D27-B745-9AA1-2CE90BA38612}"/>
              </a:ext>
            </a:extLst>
          </p:cNvPr>
          <p:cNvSpPr/>
          <p:nvPr/>
        </p:nvSpPr>
        <p:spPr bwMode="auto">
          <a:xfrm>
            <a:off x="4929178" y="2829818"/>
            <a:ext cx="328612" cy="370582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0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12669</TotalTime>
  <Words>591</Words>
  <Application>Microsoft Macintosh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Georgia</vt:lpstr>
      <vt:lpstr>Times New Roman</vt:lpstr>
      <vt:lpstr>Wingdings</vt:lpstr>
      <vt:lpstr>template</vt:lpstr>
      <vt:lpstr>Anomaly detection in graphs - past, present and future.</vt:lpstr>
      <vt:lpstr>Roadmap</vt:lpstr>
      <vt:lpstr>PowerPoint Presentation</vt:lpstr>
      <vt:lpstr>P1.3.1. Outliers</vt:lpstr>
      <vt:lpstr>P1.3.1. Outliers</vt:lpstr>
      <vt:lpstr>Ego-net Patterns: Which is strange?</vt:lpstr>
      <vt:lpstr>P1.3.1. Outliers</vt:lpstr>
      <vt:lpstr>Ego-net Patterns </vt:lpstr>
      <vt:lpstr>Pattern: Ego-net Power Law Density</vt:lpstr>
      <vt:lpstr>Pattern: Ego-net Power Law Density</vt:lpstr>
      <vt:lpstr>PowerPoint Presentation</vt:lpstr>
      <vt:lpstr>PowerPoint Presentation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Leman Akoglu</cp:lastModifiedBy>
  <cp:revision>1952</cp:revision>
  <cp:lastPrinted>2016-06-19T14:14:08Z</cp:lastPrinted>
  <dcterms:created xsi:type="dcterms:W3CDTF">2017-06-13T01:24:20Z</dcterms:created>
  <dcterms:modified xsi:type="dcterms:W3CDTF">2021-05-03T13:52:17Z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