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3" r:id="rId17"/>
    <p:sldId id="3466" r:id="rId18"/>
    <p:sldId id="675" r:id="rId19"/>
    <p:sldId id="3467" r:id="rId20"/>
    <p:sldId id="3425" r:id="rId21"/>
    <p:sldId id="3464" r:id="rId22"/>
    <p:sldId id="3415" r:id="rId23"/>
    <p:sldId id="3427" r:id="rId24"/>
    <p:sldId id="3430" r:id="rId25"/>
    <p:sldId id="3418" r:id="rId26"/>
    <p:sldId id="3417" r:id="rId27"/>
    <p:sldId id="3472" r:id="rId28"/>
    <p:sldId id="3458" r:id="rId29"/>
    <p:sldId id="3450" r:id="rId30"/>
    <p:sldId id="646" r:id="rId31"/>
    <p:sldId id="3468" r:id="rId32"/>
    <p:sldId id="3451" r:id="rId33"/>
    <p:sldId id="3416" r:id="rId34"/>
    <p:sldId id="3414" r:id="rId35"/>
    <p:sldId id="683" r:id="rId36"/>
    <p:sldId id="3438" r:id="rId37"/>
    <p:sldId id="3437" r:id="rId38"/>
    <p:sldId id="693" r:id="rId39"/>
    <p:sldId id="694" r:id="rId40"/>
    <p:sldId id="695" r:id="rId41"/>
    <p:sldId id="3453" r:id="rId42"/>
    <p:sldId id="687" r:id="rId43"/>
    <p:sldId id="3474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2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7" Type="http://schemas.openxmlformats.org/officeDocument/2006/relationships/image" Target="../media/image2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jpeg"/><Relationship Id="rId4" Type="http://schemas.openxmlformats.org/officeDocument/2006/relationships/image" Target="../media/image33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9.png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jpg"/><Relationship Id="rId7" Type="http://schemas.openxmlformats.org/officeDocument/2006/relationships/image" Target="../media/image17.jpe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9.png"/><Relationship Id="rId5" Type="http://schemas.openxmlformats.org/officeDocument/2006/relationships/image" Target="../media/image56.jpeg"/><Relationship Id="rId10" Type="http://schemas.openxmlformats.org/officeDocument/2006/relationships/image" Target="../media/image59.png"/><Relationship Id="rId4" Type="http://schemas.openxmlformats.org/officeDocument/2006/relationships/image" Target="../media/image55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uniform/Gaussian -&gt;</a:t>
            </a:r>
          </a:p>
          <a:p>
            <a:r>
              <a:rPr lang="en-US" dirty="0">
                <a:latin typeface="+mn-lt"/>
              </a:rPr>
              <a:t>linear scales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Pareto/log-logistic -&gt;</a:t>
            </a:r>
          </a:p>
          <a:p>
            <a:r>
              <a:rPr lang="en-US" dirty="0">
                <a:latin typeface="+mn-lt"/>
              </a:rPr>
              <a:t>log scales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27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</a:t>
            </a:r>
            <a:r>
              <a:rPr lang="en-US" altLang="en-US" u="sng" dirty="0">
                <a:ea typeface="ＭＳ Ｐゴシック" panose="020B0600070205080204" pitchFamily="34" charset="-128"/>
              </a:rPr>
              <a:t>fix</a:t>
            </a:r>
            <a:r>
              <a:rPr lang="en-US" altLang="en-US" dirty="0">
                <a:ea typeface="ＭＳ Ｐゴシック" panose="020B0600070205080204" pitchFamily="34" charset="-128"/>
              </a:rPr>
              <a:t>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FE17F33-2A6D-8949-BDD5-9472E3FD531B}"/>
              </a:ext>
            </a:extLst>
          </p:cNvPr>
          <p:cNvSpPr/>
          <p:nvPr/>
        </p:nvSpPr>
        <p:spPr bwMode="auto">
          <a:xfrm>
            <a:off x="3124199" y="4519448"/>
            <a:ext cx="249622" cy="367862"/>
          </a:xfrm>
          <a:prstGeom prst="downArrow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A8C28-802B-AD4A-8CE0-8123AAEEDD66}"/>
              </a:ext>
            </a:extLst>
          </p:cNvPr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k-means, ++</a:t>
            </a:r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35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41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 dirty="0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u="none" dirty="0"/>
              <a:t>The Fractal Geometry of Nature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u="none" dirty="0"/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47CD-A12E-3F4B-A9FA-A47E41C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3" y="2500950"/>
            <a:ext cx="1196641" cy="1372295"/>
          </a:xfrm>
          <a:prstGeom prst="rect">
            <a:avLst/>
          </a:prstGeom>
        </p:spPr>
      </p:pic>
      <p:pic>
        <p:nvPicPr>
          <p:cNvPr id="18" name="Picture 4" descr="Topo-Rivers-Stations10-bw2">
            <a:extLst>
              <a:ext uri="{FF2B5EF4-FFF2-40B4-BE49-F238E27FC236}">
                <a16:creationId xmlns:a16="http://schemas.microsoft.com/office/drawing/2014/main" id="{1A839BD0-F026-3A46-B6BC-87884E93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dx-ntall1-surf-pv">
            <a:extLst>
              <a:ext uri="{FF2B5EF4-FFF2-40B4-BE49-F238E27FC236}">
                <a16:creationId xmlns:a16="http://schemas.microsoft.com/office/drawing/2014/main" id="{E4665E26-C66A-FE4E-B507-18C288CC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711AA-C7E4-A447-8C81-5220FB744345}"/>
              </a:ext>
            </a:extLst>
          </p:cNvPr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73AA7-2858-A841-839C-D9744D02C0C8}"/>
              </a:ext>
            </a:extLst>
          </p:cNvPr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2.7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10CF8-D32F-664A-B878-9F600DC05AA7}"/>
              </a:ext>
            </a:extLst>
          </p:cNvPr>
          <p:cNvCxnSpPr/>
          <p:nvPr/>
        </p:nvCxnSpPr>
        <p:spPr bwMode="auto">
          <a:xfrm>
            <a:off x="4494942" y="1731430"/>
            <a:ext cx="0" cy="392035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68866C-C0AF-E043-A310-16CE42E783B8}"/>
              </a:ext>
            </a:extLst>
          </p:cNvPr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Amazon</a:t>
            </a:r>
          </a:p>
          <a:p>
            <a:r>
              <a:rPr lang="en-US" sz="2400" dirty="0">
                <a:latin typeface="+mn-lt"/>
              </a:rPr>
              <a:t>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355A1-E115-6045-BA29-D5E6C57049E0}"/>
              </a:ext>
            </a:extLst>
          </p:cNvPr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Surface of</a:t>
            </a:r>
          </a:p>
          <a:p>
            <a:r>
              <a:rPr lang="en-US" sz="2400" dirty="0">
                <a:latin typeface="+mn-lt"/>
              </a:rPr>
              <a:t>mammalian</a:t>
            </a:r>
          </a:p>
          <a:p>
            <a:r>
              <a:rPr lang="en-US" sz="2400" dirty="0">
                <a:latin typeface="+mn-lt"/>
              </a:rPr>
              <a:t>brain</a:t>
            </a:r>
          </a:p>
        </p:txBody>
      </p:sp>
      <p:pic>
        <p:nvPicPr>
          <p:cNvPr id="28" name="Content Placeholder 10" descr="gmaps-norway.gif">
            <a:extLst>
              <a:ext uri="{FF2B5EF4-FFF2-40B4-BE49-F238E27FC236}">
                <a16:creationId xmlns:a16="http://schemas.microsoft.com/office/drawing/2014/main" id="{8F33DC6E-CDA6-7C42-870B-178850F5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017" t="23873" r="33335" b="30058"/>
          <a:stretch/>
        </p:blipFill>
        <p:spPr>
          <a:xfrm>
            <a:off x="6594625" y="1455584"/>
            <a:ext cx="1132636" cy="155071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62EA30-4F97-F44C-988D-31DB1CEE552E}"/>
              </a:ext>
            </a:extLst>
          </p:cNvPr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31170096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F38017B-5E20-E54D-A15B-4BE69F842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370"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2223</Words>
  <Application>Microsoft Macintosh PowerPoint</Application>
  <PresentationFormat>On-screen Show (4:3)</PresentationFormat>
  <Paragraphs>442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2036</cp:revision>
  <cp:lastPrinted>2016-06-19T14:14:08Z</cp:lastPrinted>
  <dcterms:created xsi:type="dcterms:W3CDTF">2017-06-13T01:24:20Z</dcterms:created>
  <dcterms:modified xsi:type="dcterms:W3CDTF">2021-05-09T23:10:07Z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