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5" roundtripDataSignature="AMtx7miG4Lh2lGjttvg4cwlaY3zCbpoA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:notes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2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453" name="Google Shape;453;p22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8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9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1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4" name="Google Shape;624;p3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626" name="Google Shape;626;p33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6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6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9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1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46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46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 et al</a:t>
            </a:r>
            <a:endParaRPr/>
          </a:p>
        </p:txBody>
      </p:sp>
      <p:sp>
        <p:nvSpPr>
          <p:cNvPr id="849" name="Google Shape;849;p46:notes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5/10/21</a:t>
            </a:r>
            <a:endParaRPr/>
          </a:p>
        </p:txBody>
      </p:sp>
      <p:sp>
        <p:nvSpPr>
          <p:cNvPr id="850" name="Google Shape;850;p46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47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47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 et al</a:t>
            </a:r>
            <a:endParaRPr/>
          </a:p>
        </p:txBody>
      </p:sp>
      <p:sp>
        <p:nvSpPr>
          <p:cNvPr id="869" name="Google Shape;869;p47:notes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5/10/21</a:t>
            </a:r>
            <a:endParaRPr/>
          </a:p>
        </p:txBody>
      </p:sp>
      <p:sp>
        <p:nvSpPr>
          <p:cNvPr id="870" name="Google Shape;870;p47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8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2" name="Google Shape;882;p48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8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884" name="Google Shape;884;p48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9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6" name="Google Shape;916;p49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9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918" name="Google Shape;918;p49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1" type="ftr"/>
          </p:nvPr>
        </p:nvSpPr>
        <p:spPr>
          <a:xfrm>
            <a:off x="3124199" y="6245225"/>
            <a:ext cx="307781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8" name="Google Shape;98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0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1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6" name="Google Shape;106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1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3"/>
          <p:cNvSpPr/>
          <p:nvPr>
            <p:ph idx="2" type="clipArt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63"/>
          <p:cNvSpPr txBox="1"/>
          <p:nvPr>
            <p:ph idx="1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4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64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5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5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5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5"/>
          <p:cNvSpPr txBox="1"/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5"/>
          <p:cNvSpPr txBox="1"/>
          <p:nvPr>
            <p:ph idx="1" type="body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indent="-228600" lvl="4" marL="22860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1" name="Google Shape;141;p65"/>
          <p:cNvSpPr txBox="1"/>
          <p:nvPr>
            <p:ph idx="12" type="sldNum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7" name="Google Shape;47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" name="Google Shape;5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55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6" name="Google Shape;56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4" name="Google Shape;6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5" name="Google Shape;6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6" name="Google Shape;6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7" name="Google Shape;67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88" name="Google Shape;8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9" name="Google Shape;89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erriam-webster.com/dictionary/anomaly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jpg"/><Relationship Id="rId4" Type="http://schemas.openxmlformats.org/officeDocument/2006/relationships/image" Target="../media/image15.jp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31.jpg"/><Relationship Id="rId5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jp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7.jp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jpg"/><Relationship Id="rId4" Type="http://schemas.openxmlformats.org/officeDocument/2006/relationships/image" Target="../media/image40.jpg"/><Relationship Id="rId5" Type="http://schemas.openxmlformats.org/officeDocument/2006/relationships/image" Target="../media/image43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hyperlink" Target="https://graph500.org/" TargetMode="External"/><Relationship Id="rId6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42.jpg"/><Relationship Id="rId5" Type="http://schemas.openxmlformats.org/officeDocument/2006/relationships/image" Target="../media/image41.png"/><Relationship Id="rId6" Type="http://schemas.openxmlformats.org/officeDocument/2006/relationships/image" Target="../media/image46.jpg"/><Relationship Id="rId7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47.jpg"/><Relationship Id="rId5" Type="http://schemas.openxmlformats.org/officeDocument/2006/relationships/image" Target="../media/image60.png"/><Relationship Id="rId6" Type="http://schemas.openxmlformats.org/officeDocument/2006/relationships/image" Target="../media/image15.jpg"/><Relationship Id="rId7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jpg"/><Relationship Id="rId4" Type="http://schemas.openxmlformats.org/officeDocument/2006/relationships/image" Target="../media/image48.jpg"/><Relationship Id="rId9" Type="http://schemas.openxmlformats.org/officeDocument/2006/relationships/image" Target="../media/image52.jpg"/><Relationship Id="rId5" Type="http://schemas.openxmlformats.org/officeDocument/2006/relationships/image" Target="../media/image63.jpg"/><Relationship Id="rId6" Type="http://schemas.openxmlformats.org/officeDocument/2006/relationships/image" Target="../media/image49.jpg"/><Relationship Id="rId7" Type="http://schemas.openxmlformats.org/officeDocument/2006/relationships/image" Target="../media/image50.jpg"/><Relationship Id="rId8" Type="http://schemas.openxmlformats.org/officeDocument/2006/relationships/image" Target="../media/image5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64.jp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jpg"/><Relationship Id="rId4" Type="http://schemas.openxmlformats.org/officeDocument/2006/relationships/image" Target="../media/image4.jpg"/><Relationship Id="rId9" Type="http://schemas.openxmlformats.org/officeDocument/2006/relationships/image" Target="../media/image61.png"/><Relationship Id="rId5" Type="http://schemas.openxmlformats.org/officeDocument/2006/relationships/image" Target="../media/image58.jpg"/><Relationship Id="rId6" Type="http://schemas.openxmlformats.org/officeDocument/2006/relationships/image" Target="../media/image62.png"/><Relationship Id="rId7" Type="http://schemas.openxmlformats.org/officeDocument/2006/relationships/image" Target="../media/image15.jpg"/><Relationship Id="rId8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5.jpg"/><Relationship Id="rId4" Type="http://schemas.openxmlformats.org/officeDocument/2006/relationships/image" Target="../media/image4.jpg"/><Relationship Id="rId9" Type="http://schemas.openxmlformats.org/officeDocument/2006/relationships/image" Target="../media/image61.png"/><Relationship Id="rId5" Type="http://schemas.openxmlformats.org/officeDocument/2006/relationships/image" Target="../media/image58.jpg"/><Relationship Id="rId6" Type="http://schemas.openxmlformats.org/officeDocument/2006/relationships/image" Target="../media/image62.png"/><Relationship Id="rId7" Type="http://schemas.openxmlformats.org/officeDocument/2006/relationships/image" Target="../media/image15.jpg"/><Relationship Id="rId8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erriam-webster.com/dictionary/anomaly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erriam-webster.com/dictionary/anomaly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704850" y="1379538"/>
            <a:ext cx="77724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 in graphs - past, present and future.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Leman Akoglu </a:t>
            </a:r>
            <a:r>
              <a:rPr lang="en-US" sz="3600"/>
              <a:t>CMU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Mary McGlohon </a:t>
            </a:r>
            <a:r>
              <a:rPr lang="en-US" sz="3600"/>
              <a:t>CMU*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Christos Faloutsos </a:t>
            </a:r>
            <a:r>
              <a:rPr lang="en-US" sz="3600"/>
              <a:t>CMU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312075" y="6055250"/>
            <a:ext cx="465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* Now at Google; work done at CMU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248" name="Google Shape;248;p10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Q1: rules?</a:t>
            </a:r>
            <a:endParaRPr/>
          </a:p>
        </p:txBody>
      </p:sp>
      <p:pic>
        <p:nvPicPr>
          <p:cNvPr descr="CIA2001_ul" id="251" name="Google Shape;25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7" l="4465" r="0" t="5944"/>
          <a:stretch/>
        </p:blipFill>
        <p:spPr>
          <a:xfrm>
            <a:off x="1177158" y="1240221"/>
            <a:ext cx="6328541" cy="45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/>
          <p:nvPr/>
        </p:nvSpPr>
        <p:spPr>
          <a:xfrm>
            <a:off x="5612524" y="1387366"/>
            <a:ext cx="1555531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240224" y="4954748"/>
            <a:ext cx="1161393" cy="107836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259" name="Google Shape;259;p11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260" name="Google Shape;26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Q1: rules?</a:t>
            </a:r>
            <a:endParaRPr/>
          </a:p>
        </p:txBody>
      </p:sp>
      <p:pic>
        <p:nvPicPr>
          <p:cNvPr descr="CIA2001_ul" id="262" name="Google Shape;26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7" l="4465" r="0" t="5944"/>
          <a:stretch/>
        </p:blipFill>
        <p:spPr>
          <a:xfrm>
            <a:off x="1177158" y="1240221"/>
            <a:ext cx="6328541" cy="45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/>
          <p:nvPr/>
        </p:nvSpPr>
        <p:spPr>
          <a:xfrm>
            <a:off x="5612524" y="1387366"/>
            <a:ext cx="1555531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1240224" y="4954748"/>
            <a:ext cx="1161393" cy="107836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4991101" y="1592317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2982309" y="2312276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4935920" y="4535214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168055" y="4945637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274" name="Google Shape;274;p1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Q1: rules?</a:t>
            </a:r>
            <a:endParaRPr/>
          </a:p>
        </p:txBody>
      </p:sp>
      <p:pic>
        <p:nvPicPr>
          <p:cNvPr descr="CIA2001_ul" id="277" name="Google Shape;27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7" l="4465" r="0" t="5944"/>
          <a:stretch/>
        </p:blipFill>
        <p:spPr>
          <a:xfrm>
            <a:off x="1177158" y="1240221"/>
            <a:ext cx="6328541" cy="45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2"/>
          <p:cNvSpPr/>
          <p:nvPr/>
        </p:nvSpPr>
        <p:spPr>
          <a:xfrm>
            <a:off x="5612524" y="1387366"/>
            <a:ext cx="1555531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1240224" y="4954748"/>
            <a:ext cx="1161393" cy="107836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4991101" y="1592317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2982309" y="2312276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4935920" y="4535214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7168055" y="4945637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countries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cia.gov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factbook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293" name="Google Shape;293;p1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294" name="Google Shape;29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Q1: rules?</a:t>
            </a:r>
            <a:endParaRPr/>
          </a:p>
        </p:txBody>
      </p:sp>
      <p:pic>
        <p:nvPicPr>
          <p:cNvPr descr="CIA2001_ul" id="296" name="Google Shape;29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7" l="4465" r="0" t="5944"/>
          <a:stretch/>
        </p:blipFill>
        <p:spPr>
          <a:xfrm>
            <a:off x="1177158" y="1240221"/>
            <a:ext cx="6328541" cy="45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3"/>
          <p:cNvSpPr/>
          <p:nvPr/>
        </p:nvSpPr>
        <p:spPr>
          <a:xfrm>
            <a:off x="5612524" y="1387366"/>
            <a:ext cx="1555531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240224" y="4954748"/>
            <a:ext cx="1161393" cy="107836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4935920" y="4535214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7168055" y="4945637"/>
            <a:ext cx="283779" cy="2338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countries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🇨🇳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🇮🇳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11" name="Google Shape;311;p1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12" name="Google Shape;31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rules?</a:t>
            </a:r>
            <a:endParaRPr/>
          </a:p>
        </p:txBody>
      </p:sp>
      <p:pic>
        <p:nvPicPr>
          <p:cNvPr descr="CIA2001" id="314" name="Google Shape;3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622" y="944880"/>
            <a:ext cx="6624320" cy="49682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15" name="Google Shape;315;p14"/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🇱🇷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🇨🇳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🇷🇺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🇮🇳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7041928" y="1376860"/>
            <a:ext cx="173420" cy="217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1355834" y="4986278"/>
            <a:ext cx="1161393" cy="1078361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🇦🇺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27" name="Google Shape;327;p1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28" name="Google Shape;328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rules?</a:t>
            </a:r>
            <a:endParaRPr/>
          </a:p>
        </p:txBody>
      </p:sp>
      <p:pic>
        <p:nvPicPr>
          <p:cNvPr descr="CIA2001-ll-ul" id="330" name="Google Shape;33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98" l="3940" r="0" t="5483"/>
          <a:stretch/>
        </p:blipFill>
        <p:spPr>
          <a:xfrm>
            <a:off x="1481961" y="1169025"/>
            <a:ext cx="6363321" cy="456173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/>
          <p:nvPr/>
        </p:nvSpPr>
        <p:spPr>
          <a:xfrm>
            <a:off x="5612524" y="1334816"/>
            <a:ext cx="1828800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1807779" y="5517931"/>
            <a:ext cx="6568966" cy="357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 flipH="1">
            <a:off x="1345670" y="1020565"/>
            <a:ext cx="661805" cy="4561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39" name="Google Shape;339;p16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40" name="Google Shape;34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rules?</a:t>
            </a:r>
            <a:endParaRPr/>
          </a:p>
        </p:txBody>
      </p:sp>
      <p:pic>
        <p:nvPicPr>
          <p:cNvPr descr="CIA2001-ll-ul" id="342" name="Google Shape;34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98" l="3940" r="0" t="5483"/>
          <a:stretch/>
        </p:blipFill>
        <p:spPr>
          <a:xfrm>
            <a:off x="1481961" y="1169025"/>
            <a:ext cx="6363321" cy="4561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/>
          <p:nvPr/>
        </p:nvSpPr>
        <p:spPr>
          <a:xfrm>
            <a:off x="5612524" y="1334816"/>
            <a:ext cx="1828800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6"/>
          <p:cNvCxnSpPr/>
          <p:nvPr/>
        </p:nvCxnSpPr>
        <p:spPr>
          <a:xfrm flipH="1" rot="10800000">
            <a:off x="2060029" y="1292773"/>
            <a:ext cx="5559973" cy="416209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16"/>
          <p:cNvSpPr/>
          <p:nvPr/>
        </p:nvSpPr>
        <p:spPr>
          <a:xfrm rot="-2272230">
            <a:off x="5151242" y="2508822"/>
            <a:ext cx="1270676" cy="483892"/>
          </a:xfrm>
          <a:prstGeom prst="ellipse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 rot="-2272230">
            <a:off x="3584187" y="3630290"/>
            <a:ext cx="1271222" cy="483892"/>
          </a:xfrm>
          <a:prstGeom prst="ellipse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6457662" y="354198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506479" y="4177861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3567326" y="497138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2311344" y="4367043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1807779" y="5517931"/>
            <a:ext cx="6568966" cy="3573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 flipH="1">
            <a:off x="1345670" y="1020565"/>
            <a:ext cx="661805" cy="4561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58" name="Google Shape;358;p17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rules?</a:t>
            </a:r>
            <a:endParaRPr/>
          </a:p>
        </p:txBody>
      </p:sp>
      <p:pic>
        <p:nvPicPr>
          <p:cNvPr descr="CIA2001-ll-ul" id="361" name="Google Shape;36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98" l="3940" r="0" t="5483"/>
          <a:stretch/>
        </p:blipFill>
        <p:spPr>
          <a:xfrm>
            <a:off x="1481961" y="1169025"/>
            <a:ext cx="6363321" cy="456173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5612524" y="1334816"/>
            <a:ext cx="1828800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7"/>
          <p:cNvCxnSpPr/>
          <p:nvPr/>
        </p:nvCxnSpPr>
        <p:spPr>
          <a:xfrm flipH="1" rot="10800000">
            <a:off x="2060029" y="1292773"/>
            <a:ext cx="5559973" cy="416209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17"/>
          <p:cNvSpPr/>
          <p:nvPr/>
        </p:nvSpPr>
        <p:spPr>
          <a:xfrm rot="-2272230">
            <a:off x="5151242" y="2508822"/>
            <a:ext cx="1270676" cy="483892"/>
          </a:xfrm>
          <a:prstGeom prst="ellipse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 rot="-2272230">
            <a:off x="3584187" y="3630290"/>
            <a:ext cx="1271222" cy="483892"/>
          </a:xfrm>
          <a:prstGeom prst="ellipse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6457662" y="354198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5506479" y="4177861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3567326" y="497138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2311344" y="4367043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countries</a:t>
            </a:r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endParaRPr/>
          </a:p>
        </p:txBody>
      </p:sp>
      <p:sp>
        <p:nvSpPr>
          <p:cNvPr id="373" name="Google Shape;373;p17"/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cia.gov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factbook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79" name="Google Shape;379;p18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80" name="Google Shape;38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</a:t>
            </a:r>
            <a:endParaRPr/>
          </a:p>
        </p:txBody>
      </p:sp>
      <p:pic>
        <p:nvPicPr>
          <p:cNvPr descr="CIA2001-ll" id="382" name="Google Shape;38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330" y="934370"/>
            <a:ext cx="6624320" cy="496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 txBox="1"/>
          <p:nvPr/>
        </p:nvSpPr>
        <p:spPr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 residents(!)</a:t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7241628" y="1334816"/>
            <a:ext cx="199696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6457662" y="358402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3567326" y="5013426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2342874" y="4409083"/>
            <a:ext cx="300489" cy="315310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0.5km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 Taj Mahal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🇻🇦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🇬🇸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🇨🇳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🇮🇳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398" name="Google Shape;398;p1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399" name="Google Shape;399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rules</a:t>
            </a:r>
            <a:endParaRPr/>
          </a:p>
        </p:txBody>
      </p:sp>
      <p:pic>
        <p:nvPicPr>
          <p:cNvPr descr="CIA2001-ll" id="401" name="Google Shape;4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971" y="1718441"/>
            <a:ext cx="3111059" cy="233329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9"/>
          <p:cNvSpPr/>
          <p:nvPr/>
        </p:nvSpPr>
        <p:spPr>
          <a:xfrm>
            <a:off x="7241628" y="1334816"/>
            <a:ext cx="199696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A2001_ul" id="403" name="Google Shape;403;p19"/>
          <p:cNvPicPr preferRelativeResize="0"/>
          <p:nvPr/>
        </p:nvPicPr>
        <p:blipFill rotWithShape="1">
          <a:blip r:embed="rId4">
            <a:alphaModFix/>
          </a:blip>
          <a:srcRect b="2877" l="4465" r="0" t="5944"/>
          <a:stretch/>
        </p:blipFill>
        <p:spPr>
          <a:xfrm>
            <a:off x="991970" y="1849820"/>
            <a:ext cx="2892628" cy="20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9"/>
          <p:cNvSpPr txBox="1"/>
          <p:nvPr/>
        </p:nvSpPr>
        <p:spPr>
          <a:xfrm>
            <a:off x="515007" y="4254053"/>
            <a:ext cx="4143703" cy="182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Anomalies: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b="1"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Wrt our models (/ axis-scales)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🇨🇳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🇨🇳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🇮🇳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🇻🇦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🇬🇸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980060" y="956849"/>
            <a:ext cx="304762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uniform/Gaussian -&gt;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scales</a:t>
            </a:r>
            <a:endParaRPr/>
          </a:p>
        </p:txBody>
      </p:sp>
      <p:sp>
        <p:nvSpPr>
          <p:cNvPr id="411" name="Google Shape;411;p19"/>
          <p:cNvSpPr txBox="1"/>
          <p:nvPr/>
        </p:nvSpPr>
        <p:spPr>
          <a:xfrm>
            <a:off x="5131080" y="870145"/>
            <a:ext cx="302999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Pareto/log-logistic -&gt;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scales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Introduction – Motivation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OddBall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Last 10 years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Future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Q1) definition?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Q2) automation?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Q3) next steps?</a:t>
            </a: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230187" y="3355430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pic>
        <p:nvPicPr>
          <p:cNvPr descr="energygen-roads.jpg"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definition</a:t>
            </a:r>
            <a:endParaRPr/>
          </a:p>
        </p:txBody>
      </p:sp>
      <p:sp>
        <p:nvSpPr>
          <p:cNvPr id="417" name="Google Shape;417;p20"/>
          <p:cNvSpPr txBox="1"/>
          <p:nvPr>
            <p:ph idx="1" type="body"/>
          </p:nvPr>
        </p:nvSpPr>
        <p:spPr>
          <a:xfrm>
            <a:off x="504497" y="1447800"/>
            <a:ext cx="414370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‘deviation from the common rule’*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https://www.merriam-webster.com/dictionary/anomaly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2"/>
                </a:solidFill>
              </a:rPr>
              <a:t>* </a:t>
            </a:r>
            <a:r>
              <a:rPr b="1" lang="en-US">
                <a:solidFill>
                  <a:schemeClr val="dk2"/>
                </a:solidFill>
              </a:rPr>
              <a:t>Wrt our models (/ axis-scales)</a:t>
            </a:r>
            <a:endParaRPr/>
          </a:p>
        </p:txBody>
      </p:sp>
      <p:sp>
        <p:nvSpPr>
          <p:cNvPr id="418" name="Google Shape;41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419" name="Google Shape;41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L. Akoglu, M. McGlohon, C. Faloutsos</a:t>
            </a:r>
            <a:endParaRPr sz="1300"/>
          </a:p>
        </p:txBody>
      </p:sp>
      <p:sp>
        <p:nvSpPr>
          <p:cNvPr id="420" name="Google Shape;42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1" name="Google Shape;421;p20"/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descr="Chart, scatter chart&#10;&#10;Description automatically generated" id="422" name="Google Shape;42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20"/>
            <p:cNvSpPr/>
            <p:nvPr/>
          </p:nvSpPr>
          <p:spPr>
            <a:xfrm>
              <a:off x="7039303" y="3134711"/>
              <a:ext cx="296917" cy="283779"/>
            </a:xfrm>
            <a:prstGeom prst="ellipse">
              <a:avLst/>
            </a:prstGeom>
            <a:noFill/>
            <a:ln cap="flat" cmpd="sng" w="19050">
              <a:solidFill>
                <a:srgbClr val="941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20"/>
          <p:cNvSpPr txBox="1"/>
          <p:nvPr/>
        </p:nvSpPr>
        <p:spPr>
          <a:xfrm>
            <a:off x="4648200" y="3848100"/>
            <a:ext cx="4064876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But: </a:t>
            </a:r>
            <a:r>
              <a:rPr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spot rules?</a:t>
            </a:r>
            <a:endParaRPr/>
          </a:p>
        </p:txBody>
      </p:sp>
      <p:cxnSp>
        <p:nvCxnSpPr>
          <p:cNvPr id="425" name="Google Shape;425;p20"/>
          <p:cNvCxnSpPr/>
          <p:nvPr/>
        </p:nvCxnSpPr>
        <p:spPr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20"/>
          <p:cNvCxnSpPr/>
          <p:nvPr/>
        </p:nvCxnSpPr>
        <p:spPr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p20"/>
          <p:cNvCxnSpPr/>
          <p:nvPr/>
        </p:nvCxnSpPr>
        <p:spPr>
          <a:xfrm flipH="1">
            <a:off x="670910" y="2244451"/>
            <a:ext cx="2138854" cy="236909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"/>
          <p:cNvSpPr txBox="1"/>
          <p:nvPr>
            <p:ph type="title"/>
          </p:nvPr>
        </p:nvSpPr>
        <p:spPr>
          <a:xfrm>
            <a:off x="685800" y="609600"/>
            <a:ext cx="38099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Model (= pattern = rule)</a:t>
            </a:r>
            <a:endParaRPr/>
          </a:p>
        </p:txBody>
      </p:sp>
      <p:sp>
        <p:nvSpPr>
          <p:cNvPr id="433" name="Google Shape;433;p21"/>
          <p:cNvSpPr txBox="1"/>
          <p:nvPr>
            <p:ph idx="1" type="body"/>
          </p:nvPr>
        </p:nvSpPr>
        <p:spPr>
          <a:xfrm>
            <a:off x="483476" y="1447800"/>
            <a:ext cx="4012324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144" r="0" t="-16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34" name="Google Shape;43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435" name="Google Shape;43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L. Akoglu, M. McGlohon, C. Faloutsos</a:t>
            </a:r>
            <a:endParaRPr sz="1300"/>
          </a:p>
        </p:txBody>
      </p:sp>
      <p:sp>
        <p:nvSpPr>
          <p:cNvPr id="436" name="Google Shape;43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histogram&#10;&#10;Description automatically generated" id="437" name="Google Shape;437;p21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234" y="4629477"/>
            <a:ext cx="2186151" cy="1639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21"/>
          <p:cNvCxnSpPr>
            <a:endCxn id="435" idx="0"/>
          </p:cNvCxnSpPr>
          <p:nvPr/>
        </p:nvCxnSpPr>
        <p:spPr>
          <a:xfrm>
            <a:off x="4572000" y="147000"/>
            <a:ext cx="0" cy="6101400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1"/>
          <p:cNvSpPr txBox="1"/>
          <p:nvPr/>
        </p:nvSpPr>
        <p:spPr>
          <a:xfrm>
            <a:off x="4859291" y="609600"/>
            <a:ext cx="375108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model-instance</a:t>
            </a:r>
            <a:endParaRPr/>
          </a:p>
        </p:txBody>
      </p:sp>
      <p:pic>
        <p:nvPicPr>
          <p:cNvPr descr="Metronome with solid fill" id="440" name="Google Shape;4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6618" y="4992083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21"/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descr="CIA2001-ll-ul" id="442" name="Google Shape;442;p21"/>
            <p:cNvPicPr preferRelativeResize="0"/>
            <p:nvPr/>
          </p:nvPicPr>
          <p:blipFill rotWithShape="1">
            <a:blip r:embed="rId6">
              <a:alphaModFix/>
            </a:blip>
            <a:srcRect b="2698" l="3940" r="0" t="5483"/>
            <a:stretch/>
          </p:blipFill>
          <p:spPr>
            <a:xfrm>
              <a:off x="5022173" y="3143307"/>
              <a:ext cx="1914206" cy="13722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3" name="Google Shape;443;p21"/>
            <p:cNvCxnSpPr/>
            <p:nvPr/>
          </p:nvCxnSpPr>
          <p:spPr>
            <a:xfrm flipH="1" rot="10800000">
              <a:off x="5202621" y="3176753"/>
              <a:ext cx="1639613" cy="1248626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4" name="Google Shape;444;p21"/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descr="Chart, scatter chart&#10;&#10;Description automatically generated" id="445" name="Google Shape;445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21"/>
            <p:cNvSpPr/>
            <p:nvPr/>
          </p:nvSpPr>
          <p:spPr>
            <a:xfrm>
              <a:off x="5829637" y="196149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641269" y="1780032"/>
              <a:ext cx="820122" cy="82012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21"/>
          <p:cNvSpPr/>
          <p:nvPr/>
        </p:nvSpPr>
        <p:spPr>
          <a:xfrm>
            <a:off x="7505445" y="4886872"/>
            <a:ext cx="756745" cy="210421"/>
          </a:xfrm>
          <a:custGeom>
            <a:rect b="b" l="l" r="r" t="t"/>
            <a:pathLst>
              <a:path extrusionOk="0" h="210421" w="756745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cap="flat" cmpd="sng" w="9525">
            <a:solidFill>
              <a:srgbClr val="00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456" name="Google Shape;45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2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458" name="Google Shape;458;p2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Introduction – Motivation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OddBall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Last 10 years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Future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Q1) definition?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Q2) automation?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Q3) next steps?</a:t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307975" y="4480037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pic>
        <p:nvPicPr>
          <p:cNvPr descr="energygen-roads.jpg" id="461" name="Google Shape;4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– parting thoughts</a:t>
            </a:r>
            <a:endParaRPr/>
          </a:p>
        </p:txBody>
      </p:sp>
      <p:sp>
        <p:nvSpPr>
          <p:cNvPr id="467" name="Google Shape;467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Q1) Definition of anomaly?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“… strange/remote/unlikely, </a:t>
            </a:r>
            <a:r>
              <a:rPr b="1" lang="en-US"/>
              <a:t>wrt our models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Q2) can we automate it?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no, but: look for better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Q3) next steps?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cross-disciplinarity -&gt; new models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469" name="Google Shape;469;p2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470" name="Google Shape;470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199969" y="3138487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23"/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descr="shutterstock_104520869.jpg" id="473" name="Google Shape;47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4" name="Google Shape;474;p23"/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475" name="Google Shape;475;p23"/>
              <p:cNvGrpSpPr/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descr="Chart, scatter chart&#10;&#10;Description automatically generated" id="476" name="Google Shape;476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77" name="Google Shape;477;p23"/>
                <p:cNvSpPr/>
                <p:nvPr/>
              </p:nvSpPr>
              <p:spPr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9" name="Google Shape;479;p23"/>
              <p:cNvSpPr/>
              <p:nvPr/>
            </p:nvSpPr>
            <p:spPr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Q2) automation?</a:t>
            </a:r>
            <a:endParaRPr/>
          </a:p>
        </p:txBody>
      </p:sp>
      <p:sp>
        <p:nvSpPr>
          <p:cNvPr id="485" name="Google Shape;485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486" name="Google Shape;486;p2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487" name="Google Shape;487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1008992" y="2338546"/>
            <a:ext cx="2017986" cy="92491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anomalies</a:t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3678621" y="1689537"/>
            <a:ext cx="2017986" cy="92491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</a:t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6019800" y="2798377"/>
            <a:ext cx="2017986" cy="92491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compression</a:t>
            </a:r>
            <a:endParaRPr/>
          </a:p>
        </p:txBody>
      </p:sp>
      <p:cxnSp>
        <p:nvCxnSpPr>
          <p:cNvPr id="491" name="Google Shape;491;p24"/>
          <p:cNvCxnSpPr>
            <a:stCxn id="488" idx="7"/>
            <a:endCxn id="489" idx="2"/>
          </p:cNvCxnSpPr>
          <p:nvPr/>
        </p:nvCxnSpPr>
        <p:spPr>
          <a:xfrm flipH="1" rot="10800000">
            <a:off x="2731451" y="2152096"/>
            <a:ext cx="947100" cy="321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24"/>
          <p:cNvCxnSpPr>
            <a:stCxn id="489" idx="5"/>
            <a:endCxn id="490" idx="1"/>
          </p:cNvCxnSpPr>
          <p:nvPr/>
        </p:nvCxnSpPr>
        <p:spPr>
          <a:xfrm>
            <a:off x="5401080" y="2478998"/>
            <a:ext cx="914100" cy="454800"/>
          </a:xfrm>
          <a:prstGeom prst="straightConnector1">
            <a:avLst/>
          </a:prstGeom>
          <a:solidFill>
            <a:schemeClr val="accent1"/>
          </a:solidFill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24"/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Q2.1</a:t>
            </a:r>
            <a:endParaRPr/>
          </a:p>
        </p:txBody>
      </p:sp>
      <p:sp>
        <p:nvSpPr>
          <p:cNvPr id="494" name="Google Shape;494;p24"/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Q2.2</a:t>
            </a:r>
            <a:endParaRPr/>
          </a:p>
        </p:txBody>
      </p:sp>
      <p:grpSp>
        <p:nvGrpSpPr>
          <p:cNvPr id="495" name="Google Shape;495;p24"/>
          <p:cNvGrpSpPr/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descr="Chart, scatter chart&#10;&#10;Description automatically generated" id="496" name="Google Shape;49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4"/>
            <p:cNvSpPr/>
            <p:nvPr/>
          </p:nvSpPr>
          <p:spPr>
            <a:xfrm>
              <a:off x="7039303" y="3134711"/>
              <a:ext cx="296917" cy="283779"/>
            </a:xfrm>
            <a:prstGeom prst="ellipse">
              <a:avLst/>
            </a:prstGeom>
            <a:noFill/>
            <a:ln cap="flat" cmpd="sng" w="19050">
              <a:solidFill>
                <a:srgbClr val="941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24"/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1" sz="2600">
              <a:solidFill>
                <a:srgbClr val="008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24"/>
          <p:cNvGrpSpPr/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descr="Chart, scatter chart&#10;&#10;Description automatically generated" id="500" name="Google Shape;50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24"/>
            <p:cNvSpPr/>
            <p:nvPr/>
          </p:nvSpPr>
          <p:spPr>
            <a:xfrm>
              <a:off x="5829637" y="1961493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5641269" y="1780032"/>
              <a:ext cx="820122" cy="82012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utterstock_104520869.jpg" id="503" name="Google Shape;50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6614" y="2527931"/>
            <a:ext cx="582624" cy="38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Q2.2) patterns &lt;-&gt; compression</a:t>
            </a:r>
            <a:endParaRPr/>
          </a:p>
        </p:txBody>
      </p:sp>
      <p:sp>
        <p:nvSpPr>
          <p:cNvPr id="509" name="Google Shape;50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510" name="Google Shape;510;p2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511" name="Google Shape;511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scatter chart&#10;&#10;Description automatically generated" id="512" name="Google Shape;51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581150"/>
            <a:ext cx="5842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5"/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-&gt;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point</a:t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2590800" y="5202621"/>
            <a:ext cx="236483" cy="2312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Q2.2) patterns &lt;-&gt; compression</a:t>
            </a:r>
            <a:endParaRPr/>
          </a:p>
        </p:txBody>
      </p:sp>
      <p:sp>
        <p:nvSpPr>
          <p:cNvPr id="520" name="Google Shape;520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521" name="Google Shape;521;p26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522" name="Google Shape;522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different&#10;&#10;Description automatically generated" id="523" name="Google Shape;52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1581150"/>
            <a:ext cx="58420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ronome with solid fill" id="524" name="Google Shape;5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0" y="411545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6"/>
          <p:cNvSpPr/>
          <p:nvPr/>
        </p:nvSpPr>
        <p:spPr>
          <a:xfrm>
            <a:off x="2590800" y="5202621"/>
            <a:ext cx="236483" cy="2312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-&gt;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point</a:t>
            </a:r>
            <a:endParaRPr/>
          </a:p>
        </p:txBody>
      </p:sp>
      <p:sp>
        <p:nvSpPr>
          <p:cNvPr id="527" name="Google Shape;527;p26"/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sine -&gt;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point</a:t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 rot="678880">
            <a:off x="908052" y="2723010"/>
            <a:ext cx="587703" cy="164075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is great!</a:t>
            </a:r>
            <a:endParaRPr/>
          </a:p>
        </p:txBody>
      </p:sp>
      <p:sp>
        <p:nvSpPr>
          <p:cNvPr id="534" name="Google Shape;53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535" name="Google Shape;535;p27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536" name="Google Shape;53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2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Occam’s razor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MDL (Minimum Description Length)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(all of science: reductionism = compression)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But:</a:t>
            </a:r>
            <a:endParaRPr/>
          </a:p>
        </p:txBody>
      </p:sp>
      <p:sp>
        <p:nvSpPr>
          <p:cNvPr id="539" name="Google Shape;539;p27"/>
          <p:cNvSpPr txBox="1"/>
          <p:nvPr/>
        </p:nvSpPr>
        <p:spPr>
          <a:xfrm>
            <a:off x="5549258" y="3429000"/>
            <a:ext cx="3381703" cy="10589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95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540" name="Google Shape;5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7"/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⬅️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lang="en-US" u="sng"/>
              <a:t>optimal</a:t>
            </a:r>
            <a:r>
              <a:rPr lang="en-US"/>
              <a:t> compression is undecidable!</a:t>
            </a:r>
            <a:endParaRPr/>
          </a:p>
        </p:txBody>
      </p:sp>
      <p:sp>
        <p:nvSpPr>
          <p:cNvPr id="547" name="Google Shape;547;p28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Theorem</a:t>
            </a:r>
            <a:r>
              <a:rPr baseline="30000" lang="en-US"/>
              <a:t>*</a:t>
            </a:r>
            <a:r>
              <a:rPr lang="en-US"/>
              <a:t>: for an arbitrary string </a:t>
            </a:r>
            <a:r>
              <a:rPr i="1" lang="en-US"/>
              <a:t>x</a:t>
            </a:r>
            <a:r>
              <a:rPr lang="en-US"/>
              <a:t>, computing its Kolmogorov complexity </a:t>
            </a:r>
            <a:r>
              <a:rPr i="1" lang="en-US"/>
              <a:t>K(x)</a:t>
            </a:r>
            <a:r>
              <a:rPr lang="en-US"/>
              <a:t> is undecidable</a:t>
            </a:r>
            <a:endParaRPr/>
          </a:p>
        </p:txBody>
      </p:sp>
      <p:sp>
        <p:nvSpPr>
          <p:cNvPr id="548" name="Google Shape;548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549" name="Google Shape;549;p28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550" name="Google Shape;550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(*) E.g., [T. M. Cover and J. A. Thomas. </a:t>
            </a:r>
            <a:r>
              <a:rPr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Information Theory</a:t>
            </a: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John Wiley and Sons,1991, section 7.7]</a:t>
            </a:r>
            <a:endParaRPr/>
          </a:p>
        </p:txBody>
      </p:sp>
      <p:pic>
        <p:nvPicPr>
          <p:cNvPr descr="kolmogorov.jpg" id="552" name="Google Shape;5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8"/>
          <p:cNvSpPr txBox="1"/>
          <p:nvPr/>
        </p:nvSpPr>
        <p:spPr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A.N. Kolmogorov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britannica.com</a:t>
            </a:r>
            <a:endParaRPr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lang="en-US" u="sng"/>
              <a:t>optimal</a:t>
            </a:r>
            <a:r>
              <a:rPr lang="en-US"/>
              <a:t> compression is undecidable!</a:t>
            </a:r>
            <a:endParaRPr/>
          </a:p>
        </p:txBody>
      </p:sp>
      <p:sp>
        <p:nvSpPr>
          <p:cNvPr id="559" name="Google Shape;559;p29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Theorem</a:t>
            </a:r>
            <a:r>
              <a:rPr baseline="30000" lang="en-US"/>
              <a:t>*</a:t>
            </a:r>
            <a:r>
              <a:rPr lang="en-US"/>
              <a:t>: for an arbitrary string </a:t>
            </a:r>
            <a:r>
              <a:rPr i="1" lang="en-US"/>
              <a:t>x</a:t>
            </a:r>
            <a:r>
              <a:rPr lang="en-US"/>
              <a:t>, computing its Kolmogorov complexity </a:t>
            </a:r>
            <a:r>
              <a:rPr i="1" lang="en-US"/>
              <a:t>K(x)</a:t>
            </a:r>
            <a:r>
              <a:rPr lang="en-US"/>
              <a:t> is undecidable</a:t>
            </a:r>
            <a:endParaRPr/>
          </a:p>
        </p:txBody>
      </p:sp>
      <p:sp>
        <p:nvSpPr>
          <p:cNvPr id="560" name="Google Shape;560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561" name="Google Shape;561;p2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562" name="Google Shape;56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9"/>
          <p:cNvSpPr txBox="1"/>
          <p:nvPr/>
        </p:nvSpPr>
        <p:spPr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(*) E.g., [T. M. Cover and J. A. Thomas. </a:t>
            </a:r>
            <a:r>
              <a:rPr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Information Theory</a:t>
            </a: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John Wiley and Sons,1991, section 7.7]</a:t>
            </a:r>
            <a:endParaRPr/>
          </a:p>
        </p:txBody>
      </p:sp>
      <p:pic>
        <p:nvPicPr>
          <p:cNvPr descr="kolmogorov.jpg" id="564" name="Google Shape;5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9"/>
          <p:cNvSpPr txBox="1"/>
          <p:nvPr/>
        </p:nvSpPr>
        <p:spPr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A.N. Kolmogorov</a:t>
            </a:r>
            <a:endParaRPr/>
          </a:p>
        </p:txBody>
      </p:sp>
      <p:sp>
        <p:nvSpPr>
          <p:cNvPr id="566" name="Google Shape;566;p29"/>
          <p:cNvSpPr txBox="1"/>
          <p:nvPr/>
        </p:nvSpPr>
        <p:spPr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WORSE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NP-hard!</a:t>
            </a:r>
            <a:endParaRPr/>
          </a:p>
        </p:txBody>
      </p:sp>
      <p:cxnSp>
        <p:nvCxnSpPr>
          <p:cNvPr id="567" name="Google Shape;567;p29"/>
          <p:cNvCxnSpPr/>
          <p:nvPr/>
        </p:nvCxnSpPr>
        <p:spPr>
          <a:xfrm rot="-5400000">
            <a:off x="2095501" y="3771900"/>
            <a:ext cx="381000" cy="31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– parting thoughts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Q1) Definition of anomaly?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“… strange/remote/unlikely, </a:t>
            </a:r>
            <a:r>
              <a:rPr b="1" lang="en-US"/>
              <a:t>wrt our models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Q2) can we automate it?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no, but: look for better models/models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Q3) next steps?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cross-disciplinarity -&gt; new models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171" name="Google Shape;171;p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882869" y="2081047"/>
            <a:ext cx="7746124" cy="8408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945931" y="3513081"/>
            <a:ext cx="7683062" cy="61748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882869" y="4742791"/>
            <a:ext cx="7683062" cy="61748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</a:t>
            </a:r>
            <a:r>
              <a:rPr lang="en-US" u="sng"/>
              <a:t>optimal</a:t>
            </a:r>
            <a:r>
              <a:rPr lang="en-US"/>
              <a:t> compression is undecidable!</a:t>
            </a:r>
            <a:endParaRPr/>
          </a:p>
        </p:txBody>
      </p:sp>
      <p:sp>
        <p:nvSpPr>
          <p:cNvPr id="573" name="Google Shape;573;p30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…which means there will be a chance to discover better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-&gt; job satisfaction ☺</a:t>
            </a:r>
            <a:endParaRPr/>
          </a:p>
        </p:txBody>
      </p:sp>
      <p:sp>
        <p:nvSpPr>
          <p:cNvPr id="574" name="Google Shape;574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575" name="Google Shape;575;p30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576" name="Google Shape;576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7" name="Google Shape;577;p30"/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descr="Chart, scatter chart&#10;&#10;Description automatically generated" id="578" name="Google Shape;57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different&#10;&#10;Description automatically generated" id="579" name="Google Shape;57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3466" y="3159672"/>
              <a:ext cx="1171905" cy="8789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0" name="Google Shape;580;p30"/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581" name="Google Shape;581;p30"/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descr="CIA2001-ll-ul" id="582" name="Google Shape;582;p30"/>
              <p:cNvPicPr preferRelativeResize="0"/>
              <p:nvPr/>
            </p:nvPicPr>
            <p:blipFill rotWithShape="1">
              <a:blip r:embed="rId5">
                <a:alphaModFix/>
              </a:blip>
              <a:srcRect b="2698" l="3940" r="0" t="5483"/>
              <a:stretch/>
            </p:blipFill>
            <p:spPr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3" name="Google Shape;583;p30"/>
              <p:cNvCxnSpPr/>
              <p:nvPr/>
            </p:nvCxnSpPr>
            <p:spPr>
              <a:xfrm flipH="1" rot="10800000">
                <a:off x="5202621" y="3176753"/>
                <a:ext cx="1639613" cy="124862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Clarification: compression </a:t>
            </a:r>
            <a:r>
              <a:rPr lang="en-US" u="sng"/>
              <a:t>is</a:t>
            </a:r>
            <a:r>
              <a:rPr lang="en-US"/>
              <a:t> possible…</a:t>
            </a:r>
            <a:endParaRPr/>
          </a:p>
        </p:txBody>
      </p:sp>
      <p:sp>
        <p:nvSpPr>
          <p:cNvPr id="589" name="Google Shape;589;p31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… once we  </a:t>
            </a:r>
            <a:r>
              <a:rPr lang="en-US" u="sng"/>
              <a:t>fix</a:t>
            </a:r>
            <a:r>
              <a:rPr lang="en-US"/>
              <a:t> the set of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90" name="Google Shape;590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591" name="Google Shape;591;p31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592" name="Google Shape;592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3" name="Google Shape;593;p31"/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descr="Chart, scatter chart&#10;&#10;Description automatically generated" id="594" name="Google Shape;59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text, different&#10;&#10;Description automatically generated" id="595" name="Google Shape;595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3466" y="3159672"/>
              <a:ext cx="1171905" cy="8789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31"/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597" name="Google Shape;597;p31"/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descr="CIA2001-ll-ul" id="598" name="Google Shape;598;p31"/>
              <p:cNvPicPr preferRelativeResize="0"/>
              <p:nvPr/>
            </p:nvPicPr>
            <p:blipFill rotWithShape="1">
              <a:blip r:embed="rId5">
                <a:alphaModFix/>
              </a:blip>
              <a:srcRect b="2698" l="3940" r="0" t="5483"/>
              <a:stretch/>
            </p:blipFill>
            <p:spPr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99" name="Google Shape;599;p31"/>
              <p:cNvCxnSpPr/>
              <p:nvPr/>
            </p:nvCxnSpPr>
            <p:spPr>
              <a:xfrm flipH="1" rot="10800000">
                <a:off x="5202621" y="3176753"/>
                <a:ext cx="1639613" cy="1248626"/>
              </a:xfrm>
              <a:prstGeom prst="straightConnector1">
                <a:avLst/>
              </a:pr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00" name="Google Shape;600;p31"/>
          <p:cNvSpPr/>
          <p:nvPr/>
        </p:nvSpPr>
        <p:spPr>
          <a:xfrm>
            <a:off x="3869598" y="3026979"/>
            <a:ext cx="4002649" cy="1334814"/>
          </a:xfrm>
          <a:prstGeom prst="roundRect">
            <a:avLst>
              <a:gd fmla="val 16667" name="adj"/>
            </a:avLst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3124199" y="4519448"/>
            <a:ext cx="249622" cy="3678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1"/>
          <p:cNvSpPr txBox="1"/>
          <p:nvPr/>
        </p:nvSpPr>
        <p:spPr>
          <a:xfrm>
            <a:off x="2215572" y="5011298"/>
            <a:ext cx="1983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k-means, ++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– parting thoughts</a:t>
            </a:r>
            <a:endParaRPr/>
          </a:p>
        </p:txBody>
      </p:sp>
      <p:sp>
        <p:nvSpPr>
          <p:cNvPr id="608" name="Google Shape;608;p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Q1) Definition of anomaly?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“… strange/remote/unlikely, </a:t>
            </a:r>
            <a:r>
              <a:rPr b="1" lang="en-US"/>
              <a:t>wrt our models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Q2) can we automate it?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no, but: look for better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Q3) next steps?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cross-disciplinarity -&gt; new models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609" name="Google Shape;609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610" name="Google Shape;610;p3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611" name="Google Shape;61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olmogorov.jpg" id="612" name="Google Shape;6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32"/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descr="shutterstock_104520869.jpg" id="614" name="Google Shape;61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5" name="Google Shape;615;p32"/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616" name="Google Shape;616;p32"/>
              <p:cNvGrpSpPr/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descr="Chart, scatter chart&#10;&#10;Description automatically generated" id="617" name="Google Shape;617;p3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8" name="Google Shape;618;p32"/>
                <p:cNvSpPr/>
                <p:nvPr/>
              </p:nvSpPr>
              <p:spPr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0" name="Google Shape;620;p32"/>
              <p:cNvSpPr/>
              <p:nvPr/>
            </p:nvSpPr>
            <p:spPr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1" name="Google Shape;621;p32"/>
          <p:cNvSpPr/>
          <p:nvPr/>
        </p:nvSpPr>
        <p:spPr>
          <a:xfrm>
            <a:off x="240129" y="4187798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629" name="Google Shape;629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3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631" name="Google Shape;631;p3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Introduction – Motivation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OddBall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Last 10 years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Future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Q1) definition?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Q2) automation?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Q3) next steps?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Q3.1) examples of new models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Q3.2) how to find them</a:t>
            </a:r>
            <a:endParaRPr/>
          </a:p>
        </p:txBody>
      </p:sp>
      <p:sp>
        <p:nvSpPr>
          <p:cNvPr id="632" name="Google Shape;632;p33"/>
          <p:cNvSpPr/>
          <p:nvPr/>
        </p:nvSpPr>
        <p:spPr>
          <a:xfrm>
            <a:off x="307975" y="4948125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pic>
        <p:nvPicPr>
          <p:cNvPr descr="energygen-roads.jpg" id="634" name="Google Shape;6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Q3.1 Example of (surprising) models</a:t>
            </a:r>
            <a:endParaRPr/>
          </a:p>
        </p:txBody>
      </p:sp>
      <p:sp>
        <p:nvSpPr>
          <p:cNvPr id="640" name="Google Shape;640;p34"/>
          <p:cNvSpPr txBox="1"/>
          <p:nvPr>
            <p:ph idx="1" type="body"/>
          </p:nvPr>
        </p:nvSpPr>
        <p:spPr>
          <a:xfrm>
            <a:off x="685800" y="153188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Fractals / self-similarity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Logistic parabola (flies; covid)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Lotka-Volterra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Lorenz attractor (laser / synthetic 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Van der Pol / FitzHugh-Nagumo</a:t>
            </a:r>
            <a:endParaRPr/>
          </a:p>
        </p:txBody>
      </p:sp>
      <p:sp>
        <p:nvSpPr>
          <p:cNvPr id="641" name="Google Shape;641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642" name="Google Shape;642;p3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643" name="Google Shape;643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210207" y="1531881"/>
            <a:ext cx="8618483" cy="34079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Any pattern?</a:t>
            </a:r>
            <a:endParaRPr/>
          </a:p>
        </p:txBody>
      </p:sp>
      <p:sp>
        <p:nvSpPr>
          <p:cNvPr id="650" name="Google Shape;650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651" name="Google Shape;651;p3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652" name="Google Shape;65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maps3a.gif" id="653" name="Google Shape;6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A: self similar!</a:t>
            </a:r>
            <a:endParaRPr/>
          </a:p>
        </p:txBody>
      </p:sp>
      <p:sp>
        <p:nvSpPr>
          <p:cNvPr id="660" name="Google Shape;660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661" name="Google Shape;661;p36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662" name="Google Shape;662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maps3a.gif" id="663" name="Google Shape;6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Real, self similar dataset</a:t>
            </a:r>
            <a:endParaRPr/>
          </a:p>
        </p:txBody>
      </p:sp>
      <p:sp>
        <p:nvSpPr>
          <p:cNvPr id="670" name="Google Shape;670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671" name="Google Shape;671;p37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672" name="Google Shape;672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maps1a.gif" id="673" name="Google Shape;67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939" r="-267" t="0"/>
          <a:stretch/>
        </p:blipFill>
        <p:spPr>
          <a:xfrm>
            <a:off x="152400" y="1905000"/>
            <a:ext cx="4310063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ps3a.gif" id="674" name="Google Shape;6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7"/>
          <p:cNvSpPr/>
          <p:nvPr/>
        </p:nvSpPr>
        <p:spPr>
          <a:xfrm>
            <a:off x="6019800" y="3962400"/>
            <a:ext cx="457200" cy="457200"/>
          </a:xfrm>
          <a:prstGeom prst="rect">
            <a:avLst/>
          </a:pr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6" name="Google Shape;676;p37"/>
          <p:cNvCxnSpPr/>
          <p:nvPr/>
        </p:nvCxnSpPr>
        <p:spPr>
          <a:xfrm flipH="1" rot="5400000">
            <a:off x="4152900" y="2095500"/>
            <a:ext cx="1981200" cy="1752600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677" name="Google Shape;677;p37"/>
          <p:cNvCxnSpPr/>
          <p:nvPr/>
        </p:nvCxnSpPr>
        <p:spPr>
          <a:xfrm flipH="1">
            <a:off x="4267200" y="4419600"/>
            <a:ext cx="1752600" cy="1447800"/>
          </a:xfrm>
          <a:prstGeom prst="straightConnector1">
            <a:avLst/>
          </a:prstGeom>
          <a:noFill/>
          <a:ln cap="flat" cmpd="sng" w="12700">
            <a:solidFill>
              <a:srgbClr val="008000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678" name="Google Shape;678;p37"/>
          <p:cNvSpPr/>
          <p:nvPr/>
        </p:nvSpPr>
        <p:spPr>
          <a:xfrm>
            <a:off x="1828800" y="3657600"/>
            <a:ext cx="304800" cy="304800"/>
          </a:xfrm>
          <a:prstGeom prst="rect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9" name="Google Shape;679;p37"/>
          <p:cNvCxnSpPr/>
          <p:nvPr/>
        </p:nvCxnSpPr>
        <p:spPr>
          <a:xfrm flipH="1">
            <a:off x="2133600" y="1981200"/>
            <a:ext cx="2743200" cy="1676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680" name="Google Shape;680;p37"/>
          <p:cNvCxnSpPr/>
          <p:nvPr/>
        </p:nvCxnSpPr>
        <p:spPr>
          <a:xfrm rot="10800000">
            <a:off x="2133600" y="3962400"/>
            <a:ext cx="2743200" cy="1905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maps-norway.gif" id="685" name="Google Shape;685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764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688" name="Google Shape;688;p38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689" name="Google Shape;689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8"/>
          <p:cNvSpPr/>
          <p:nvPr/>
        </p:nvSpPr>
        <p:spPr>
          <a:xfrm>
            <a:off x="6629400" y="3429000"/>
            <a:ext cx="152400" cy="152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8"/>
          <p:cNvSpPr txBox="1"/>
          <p:nvPr/>
        </p:nvSpPr>
        <p:spPr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</a:t>
            </a: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origin: Norway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most other coastlines are ‘self-similar’, too!</a:t>
            </a:r>
            <a:endParaRPr/>
          </a:p>
        </p:txBody>
      </p:sp>
      <p:sp>
        <p:nvSpPr>
          <p:cNvPr id="692" name="Google Shape;692;p38"/>
          <p:cNvSpPr/>
          <p:nvPr/>
        </p:nvSpPr>
        <p:spPr>
          <a:xfrm>
            <a:off x="6858000" y="457200"/>
            <a:ext cx="19812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ierpinski.eps" id="693" name="Google Shape;693;p38"/>
          <p:cNvPicPr preferRelativeResize="0"/>
          <p:nvPr/>
        </p:nvPicPr>
        <p:blipFill rotWithShape="1">
          <a:blip r:embed="rId4">
            <a:alphaModFix/>
          </a:blip>
          <a:srcRect b="0" l="-16112" r="-16111" t="0"/>
          <a:stretch/>
        </p:blipFill>
        <p:spPr>
          <a:xfrm>
            <a:off x="-182678" y="4067066"/>
            <a:ext cx="3022641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8"/>
          <p:cNvSpPr/>
          <p:nvPr/>
        </p:nvSpPr>
        <p:spPr>
          <a:xfrm>
            <a:off x="424083" y="4877676"/>
            <a:ext cx="994947" cy="99388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8"/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Waclaw Sierpinski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en.wikipedia.org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maps-norway.gif" id="701" name="Google Shape;70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764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704" name="Google Shape;704;p3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705" name="Google Shape;705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6629400" y="3429000"/>
            <a:ext cx="152400" cy="152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39"/>
          <p:cNvSpPr txBox="1"/>
          <p:nvPr/>
        </p:nvSpPr>
        <p:spPr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</a:t>
            </a: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origin: Norway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most other coastlines are ‘self-similar’, too!</a:t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>
            <a:off x="6858000" y="457200"/>
            <a:ext cx="19812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9" name="Google Shape;70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9"/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Mandelbrot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math.yale.edu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3879" y="4613660"/>
            <a:ext cx="1130300" cy="84405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en.wikipedia.org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– parting thoughts</a:t>
            </a:r>
            <a:endParaRPr/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Q1) Definition of anomaly?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“… strange/remote/unlikely, </a:t>
            </a:r>
            <a:r>
              <a:rPr b="1" lang="en-US"/>
              <a:t>wrt our models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Q2) can we automate it?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no, but: look for better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Q3) next steps?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cross-disciplinarity -&gt; new models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183" name="Google Shape;183;p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84" name="Google Shape;184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719" name="Google Shape;719;p40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720" name="Google Shape;720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133215" y="1467873"/>
            <a:ext cx="41147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Fractal Geometry of Nature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40"/>
          <p:cNvSpPr/>
          <p:nvPr/>
        </p:nvSpPr>
        <p:spPr>
          <a:xfrm>
            <a:off x="6858000" y="457200"/>
            <a:ext cx="19812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3" name="Google Shape;7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0"/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Mandelbrot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math.yale.edu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3879" y="4613660"/>
            <a:ext cx="1130300" cy="84405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0"/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en.wikipedia.org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7" name="Google Shape;72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13" y="2500950"/>
            <a:ext cx="1196641" cy="137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o-Rivers-Stations10-bw2" id="728" name="Google Shape;72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4275" y="3491362"/>
            <a:ext cx="1613336" cy="841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x-ntall1-surf-pv" id="729" name="Google Shape;729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9564" y="4718922"/>
            <a:ext cx="1322760" cy="104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0"/>
          <p:cNvSpPr txBox="1"/>
          <p:nvPr/>
        </p:nvSpPr>
        <p:spPr>
          <a:xfrm>
            <a:off x="8135005" y="3577850"/>
            <a:ext cx="6335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1.8</a:t>
            </a:r>
            <a:endParaRPr/>
          </a:p>
        </p:txBody>
      </p:sp>
      <p:sp>
        <p:nvSpPr>
          <p:cNvPr id="731" name="Google Shape;731;p40"/>
          <p:cNvSpPr txBox="1"/>
          <p:nvPr/>
        </p:nvSpPr>
        <p:spPr>
          <a:xfrm>
            <a:off x="8120683" y="4913125"/>
            <a:ext cx="6335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2.7</a:t>
            </a:r>
            <a:endParaRPr/>
          </a:p>
        </p:txBody>
      </p:sp>
      <p:cxnSp>
        <p:nvCxnSpPr>
          <p:cNvPr id="732" name="Google Shape;732;p40"/>
          <p:cNvCxnSpPr/>
          <p:nvPr/>
        </p:nvCxnSpPr>
        <p:spPr>
          <a:xfrm>
            <a:off x="4494942" y="1731430"/>
            <a:ext cx="0" cy="392035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40"/>
          <p:cNvSpPr txBox="1"/>
          <p:nvPr/>
        </p:nvSpPr>
        <p:spPr>
          <a:xfrm>
            <a:off x="4895382" y="3491362"/>
            <a:ext cx="12266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</a:t>
            </a:r>
            <a:endParaRPr/>
          </a:p>
        </p:txBody>
      </p:sp>
      <p:sp>
        <p:nvSpPr>
          <p:cNvPr id="734" name="Google Shape;734;p40"/>
          <p:cNvSpPr txBox="1"/>
          <p:nvPr/>
        </p:nvSpPr>
        <p:spPr>
          <a:xfrm>
            <a:off x="4764449" y="4697681"/>
            <a:ext cx="16337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 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mammalian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</a:t>
            </a:r>
            <a:endParaRPr/>
          </a:p>
        </p:txBody>
      </p:sp>
      <p:pic>
        <p:nvPicPr>
          <p:cNvPr descr="gmaps-norway.gif" id="735" name="Google Shape;735;p40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94625" y="1455584"/>
            <a:ext cx="1132636" cy="155071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40"/>
          <p:cNvSpPr txBox="1"/>
          <p:nvPr/>
        </p:nvSpPr>
        <p:spPr>
          <a:xfrm>
            <a:off x="8120683" y="2105607"/>
            <a:ext cx="6335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Fractals and Graphs?</a:t>
            </a:r>
            <a:endParaRPr/>
          </a:p>
        </p:txBody>
      </p:sp>
      <p:sp>
        <p:nvSpPr>
          <p:cNvPr id="742" name="Google Shape;742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743" name="Google Shape;743;p41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744" name="Google Shape;744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2" id="745" name="Google Shape;7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4602" y="2487497"/>
            <a:ext cx="1437195" cy="1194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erpinski.eps" id="746" name="Google Shape;746;p41"/>
          <p:cNvPicPr preferRelativeResize="0"/>
          <p:nvPr/>
        </p:nvPicPr>
        <p:blipFill rotWithShape="1">
          <a:blip r:embed="rId4">
            <a:alphaModFix/>
          </a:blip>
          <a:srcRect b="0" l="-16112" r="-16111" t="0"/>
          <a:stretch/>
        </p:blipFill>
        <p:spPr>
          <a:xfrm>
            <a:off x="1079479" y="2139156"/>
            <a:ext cx="3022641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Fractals and Graphs</a:t>
            </a:r>
            <a:endParaRPr/>
          </a:p>
        </p:txBody>
      </p:sp>
      <p:sp>
        <p:nvSpPr>
          <p:cNvPr id="752" name="Google Shape;752;p42"/>
          <p:cNvSpPr txBox="1"/>
          <p:nvPr>
            <p:ph idx="1" type="body"/>
          </p:nvPr>
        </p:nvSpPr>
        <p:spPr>
          <a:xfrm>
            <a:off x="685800" y="13589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A: RMAT/Kronecker generators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753" name="Google Shape;753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754" name="Google Shape;754;p42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755" name="Google Shape;755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p42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R-MAT: A Recursive Model for Graph Mining</a:t>
            </a: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D. Chakrabarti, Y. Zhan and C. Faloutsos,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SDM 2004, Orlando, Florida, USA</a:t>
            </a:r>
            <a:endParaRPr/>
          </a:p>
        </p:txBody>
      </p:sp>
      <p:sp>
        <p:nvSpPr>
          <p:cNvPr id="757" name="Google Shape;757;p42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Realistic, Mathematically Tractable Graph Generation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Evolution, Using Kronecker Multiplication,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J. Leskovec, D. Chakrabarti, J. Kleinberg,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C. Faloutsos, in PKDD 2005, Porto, Portugal </a:t>
            </a:r>
            <a:endParaRPr/>
          </a:p>
        </p:txBody>
      </p:sp>
      <p:pic>
        <p:nvPicPr>
          <p:cNvPr id="758" name="Google Shape;7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383" y="2346496"/>
            <a:ext cx="957267" cy="95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2"/>
          <p:cNvPicPr preferRelativeResize="0"/>
          <p:nvPr/>
        </p:nvPicPr>
        <p:blipFill rotWithShape="1">
          <a:blip r:embed="rId5">
            <a:alphaModFix/>
          </a:blip>
          <a:srcRect b="19607" l="0" r="0" t="0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2"/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Chakrabarti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Leskovec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Kleinberg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769" name="Google Shape;769;p43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770" name="Google Shape;770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4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Kronecker Graphs</a:t>
            </a:r>
            <a:endParaRPr/>
          </a:p>
        </p:txBody>
      </p:sp>
      <p:sp>
        <p:nvSpPr>
          <p:cNvPr id="772" name="Google Shape;772;p4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/>
          </a:p>
        </p:txBody>
      </p:sp>
      <p:grpSp>
        <p:nvGrpSpPr>
          <p:cNvPr id="773" name="Google Shape;773;p43"/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774" name="Google Shape;774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0" y="2214563"/>
              <a:ext cx="3581400" cy="358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5" name="Google Shape;775;p43"/>
            <p:cNvCxnSpPr/>
            <p:nvPr/>
          </p:nvCxnSpPr>
          <p:spPr>
            <a:xfrm>
              <a:off x="4281488" y="2278063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76" name="Google Shape;776;p43"/>
            <p:cNvCxnSpPr/>
            <p:nvPr/>
          </p:nvCxnSpPr>
          <p:spPr>
            <a:xfrm>
              <a:off x="5391150" y="2287588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77" name="Google Shape;777;p43"/>
            <p:cNvCxnSpPr/>
            <p:nvPr/>
          </p:nvCxnSpPr>
          <p:spPr>
            <a:xfrm rot="-5400000">
              <a:off x="4842669" y="1712119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78" name="Google Shape;778;p43"/>
            <p:cNvCxnSpPr/>
            <p:nvPr/>
          </p:nvCxnSpPr>
          <p:spPr>
            <a:xfrm rot="-5400000">
              <a:off x="4823619" y="2850356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79" name="Google Shape;779;p43"/>
            <p:cNvCxnSpPr/>
            <p:nvPr/>
          </p:nvCxnSpPr>
          <p:spPr>
            <a:xfrm>
              <a:off x="3538538" y="2300288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80" name="Google Shape;780;p43"/>
            <p:cNvCxnSpPr/>
            <p:nvPr/>
          </p:nvCxnSpPr>
          <p:spPr>
            <a:xfrm rot="-5400000">
              <a:off x="3709988" y="2525713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81" name="Google Shape;781;p43"/>
            <p:cNvCxnSpPr/>
            <p:nvPr/>
          </p:nvCxnSpPr>
          <p:spPr>
            <a:xfrm>
              <a:off x="3914775" y="230505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782" name="Google Shape;782;p43"/>
            <p:cNvCxnSpPr/>
            <p:nvPr/>
          </p:nvCxnSpPr>
          <p:spPr>
            <a:xfrm rot="-5400000">
              <a:off x="3705225" y="212090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</p:grpSp>
      <p:pic>
        <p:nvPicPr>
          <p:cNvPr descr="sierpinski.eps" id="783" name="Google Shape;783;p43"/>
          <p:cNvPicPr preferRelativeResize="0"/>
          <p:nvPr/>
        </p:nvPicPr>
        <p:blipFill rotWithShape="1">
          <a:blip r:embed="rId4">
            <a:alphaModFix/>
          </a:blip>
          <a:srcRect b="0" l="-16112" r="-16111" t="0"/>
          <a:stretch/>
        </p:blipFill>
        <p:spPr>
          <a:xfrm>
            <a:off x="7103137" y="881571"/>
            <a:ext cx="1964705" cy="1153197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3"/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KDD dissertation award, 2009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PKDD test of time award, 2015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https://graph500.org/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Table&#10;&#10;Description automatically generated" id="785" name="Google Shape;78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734" y="3771899"/>
            <a:ext cx="2511087" cy="216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3"/>
          <p:cNvSpPr/>
          <p:nvPr/>
        </p:nvSpPr>
        <p:spPr>
          <a:xfrm>
            <a:off x="2422689" y="5250730"/>
            <a:ext cx="320511" cy="14140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3"/>
          <p:cNvSpPr/>
          <p:nvPr/>
        </p:nvSpPr>
        <p:spPr>
          <a:xfrm>
            <a:off x="3670728" y="4364610"/>
            <a:ext cx="1385460" cy="88612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RIKEN</a:t>
            </a:r>
            <a:endParaRPr/>
          </a:p>
        </p:txBody>
      </p:sp>
      <p:cxnSp>
        <p:nvCxnSpPr>
          <p:cNvPr id="788" name="Google Shape;788;p43"/>
          <p:cNvCxnSpPr>
            <a:stCxn id="786" idx="0"/>
            <a:endCxn id="787" idx="1"/>
          </p:cNvCxnSpPr>
          <p:nvPr/>
        </p:nvCxnSpPr>
        <p:spPr>
          <a:xfrm flipH="1" rot="10800000">
            <a:off x="2582945" y="4494430"/>
            <a:ext cx="1290600" cy="756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43"/>
          <p:cNvCxnSpPr>
            <a:stCxn id="786" idx="5"/>
          </p:cNvCxnSpPr>
          <p:nvPr/>
        </p:nvCxnSpPr>
        <p:spPr>
          <a:xfrm flipH="1" rot="10800000">
            <a:off x="2696262" y="5250824"/>
            <a:ext cx="1646700" cy="120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Q3.2) How can we find better models?</a:t>
            </a:r>
            <a:endParaRPr/>
          </a:p>
        </p:txBody>
      </p:sp>
      <p:sp>
        <p:nvSpPr>
          <p:cNvPr id="795" name="Google Shape;795;p4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0" lvl="0" marL="571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A3.2) Domain experts / cross-disciplinarity</a:t>
            </a:r>
            <a:endParaRPr/>
          </a:p>
        </p:txBody>
      </p:sp>
      <p:sp>
        <p:nvSpPr>
          <p:cNvPr id="796" name="Google Shape;796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797" name="Google Shape;797;p44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798" name="Google Shape;798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ierpinski.eps" id="799" name="Google Shape;799;p44"/>
          <p:cNvPicPr preferRelativeResize="0"/>
          <p:nvPr/>
        </p:nvPicPr>
        <p:blipFill rotWithShape="1">
          <a:blip r:embed="rId3">
            <a:alphaModFix/>
          </a:blip>
          <a:srcRect b="0" l="-16112" r="-16111" t="0"/>
          <a:stretch/>
        </p:blipFill>
        <p:spPr>
          <a:xfrm>
            <a:off x="570186" y="4301355"/>
            <a:ext cx="302264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01" name="Google Shape;80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4401" y="4089429"/>
            <a:ext cx="1483212" cy="148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44"/>
          <p:cNvGrpSpPr/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804" name="Google Shape;804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48000" y="2214563"/>
              <a:ext cx="3581400" cy="358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5" name="Google Shape;805;p44"/>
            <p:cNvCxnSpPr/>
            <p:nvPr/>
          </p:nvCxnSpPr>
          <p:spPr>
            <a:xfrm>
              <a:off x="4281488" y="2278063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06" name="Google Shape;806;p44"/>
            <p:cNvCxnSpPr/>
            <p:nvPr/>
          </p:nvCxnSpPr>
          <p:spPr>
            <a:xfrm>
              <a:off x="5391150" y="2287588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07" name="Google Shape;807;p44"/>
            <p:cNvCxnSpPr/>
            <p:nvPr/>
          </p:nvCxnSpPr>
          <p:spPr>
            <a:xfrm rot="-5400000">
              <a:off x="4842669" y="1712119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08" name="Google Shape;808;p44"/>
            <p:cNvCxnSpPr/>
            <p:nvPr/>
          </p:nvCxnSpPr>
          <p:spPr>
            <a:xfrm rot="-5400000">
              <a:off x="4823619" y="2850356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09" name="Google Shape;809;p44"/>
            <p:cNvCxnSpPr/>
            <p:nvPr/>
          </p:nvCxnSpPr>
          <p:spPr>
            <a:xfrm>
              <a:off x="3538538" y="2300288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10" name="Google Shape;810;p44"/>
            <p:cNvCxnSpPr/>
            <p:nvPr/>
          </p:nvCxnSpPr>
          <p:spPr>
            <a:xfrm rot="-5400000">
              <a:off x="3709988" y="2525713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11" name="Google Shape;811;p44"/>
            <p:cNvCxnSpPr/>
            <p:nvPr/>
          </p:nvCxnSpPr>
          <p:spPr>
            <a:xfrm>
              <a:off x="3914775" y="230505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12" name="Google Shape;812;p44"/>
            <p:cNvCxnSpPr/>
            <p:nvPr/>
          </p:nvCxnSpPr>
          <p:spPr>
            <a:xfrm rot="-5400000">
              <a:off x="3705225" y="212090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– parting thoughts</a:t>
            </a:r>
            <a:endParaRPr/>
          </a:p>
        </p:txBody>
      </p:sp>
      <p:sp>
        <p:nvSpPr>
          <p:cNvPr id="818" name="Google Shape;818;p4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Q1) Definition of anomaly?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“… strange/remote/unlikely, </a:t>
            </a:r>
            <a:r>
              <a:rPr b="1" lang="en-US"/>
              <a:t>wrt our models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Q2) can we automate it?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no, but: look for better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Q3) next steps?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A) cross-disciplinarity -&gt; new models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819" name="Google Shape;819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820" name="Google Shape;820;p4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821" name="Google Shape;821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&#10;&#10;Description automatically generated with low confidence" id="822" name="Google Shape;8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894" y="4896973"/>
            <a:ext cx="1483212" cy="1483212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5"/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24" name="Google Shape;824;p45"/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825" name="Google Shape;825;p45"/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pic>
        <p:nvPicPr>
          <p:cNvPr descr="kolmogorov.jpg" id="826" name="Google Shape;82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827;p45"/>
          <p:cNvGrpSpPr/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828" name="Google Shape;828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8000" y="2214563"/>
              <a:ext cx="3581400" cy="358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29" name="Google Shape;829;p45"/>
            <p:cNvCxnSpPr/>
            <p:nvPr/>
          </p:nvCxnSpPr>
          <p:spPr>
            <a:xfrm>
              <a:off x="4281488" y="2278063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391150" y="2287588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1" name="Google Shape;831;p45"/>
            <p:cNvCxnSpPr/>
            <p:nvPr/>
          </p:nvCxnSpPr>
          <p:spPr>
            <a:xfrm rot="-5400000">
              <a:off x="4842669" y="1712119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2" name="Google Shape;832;p45"/>
            <p:cNvCxnSpPr/>
            <p:nvPr/>
          </p:nvCxnSpPr>
          <p:spPr>
            <a:xfrm rot="-5400000">
              <a:off x="4823619" y="2850356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3538538" y="2300288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4" name="Google Shape;834;p45"/>
            <p:cNvCxnSpPr/>
            <p:nvPr/>
          </p:nvCxnSpPr>
          <p:spPr>
            <a:xfrm rot="-5400000">
              <a:off x="3709988" y="2525713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3914775" y="230505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836" name="Google Shape;836;p45"/>
            <p:cNvCxnSpPr/>
            <p:nvPr/>
          </p:nvCxnSpPr>
          <p:spPr>
            <a:xfrm rot="-5400000">
              <a:off x="3705225" y="212090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</p:grpSp>
      <p:grpSp>
        <p:nvGrpSpPr>
          <p:cNvPr id="837" name="Google Shape;837;p45"/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descr="shutterstock_104520869.jpg" id="838" name="Google Shape;838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9" name="Google Shape;839;p45"/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840" name="Google Shape;840;p45"/>
              <p:cNvGrpSpPr/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descr="Chart, scatter chart&#10;&#10;Description automatically generated" id="841" name="Google Shape;841;p45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2" name="Google Shape;842;p45"/>
                <p:cNvSpPr/>
                <p:nvPr/>
              </p:nvSpPr>
              <p:spPr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45"/>
                <p:cNvSpPr/>
                <p:nvPr/>
              </p:nvSpPr>
              <p:spPr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4" name="Google Shape;844;p45"/>
              <p:cNvSpPr/>
              <p:nvPr/>
            </p:nvSpPr>
            <p:spPr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6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853" name="Google Shape;853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4" name="Google Shape;854;p46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Thanks</a:t>
            </a:r>
            <a:endParaRPr sz="3600"/>
          </a:p>
        </p:txBody>
      </p:sp>
      <p:sp>
        <p:nvSpPr>
          <p:cNvPr id="855" name="Google Shape;855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856" name="Google Shape;856;p46"/>
          <p:cNvSpPr txBox="1"/>
          <p:nvPr/>
        </p:nvSpPr>
        <p:spPr>
          <a:xfrm>
            <a:off x="0" y="5226050"/>
            <a:ext cx="9144000" cy="1631950"/>
          </a:xfrm>
          <a:prstGeom prst="rect">
            <a:avLst/>
          </a:prstGeom>
          <a:solidFill>
            <a:srgbClr val="D3D3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NSF IIS-0705359, IIS-0534205,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CTA-INARC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Yahoo (M45), LLNL, IBM, SPRINT, Google, INTEL, HP, iLab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All opinions are mine; not necessarily reflecting the opinions of the funding agencies</a:t>
            </a:r>
            <a:endParaRPr/>
          </a:p>
        </p:txBody>
      </p:sp>
      <p:pic>
        <p:nvPicPr>
          <p:cNvPr descr="http://t0.gstatic.com/images?q=tbn:ANd9GcQwW9RUUz_lvl3egp8FAlbWHHU3Wy5q-UydlG30DVwo5lUBYlm-" id="858" name="Google Shape;8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2146300"/>
            <a:ext cx="12827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ANd9GcQpH156shFzSx1HmAKxsBrk_sUtGWXvGLHm6T2QYpOnRxkrEmDtwQ" id="859" name="Google Shape;8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1" y="1181101"/>
            <a:ext cx="10033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ANd9GcTng4xTWHY93yuRDj-Bedx1eiVD1y21bFp2PJksa0lvz_EEgRCT" id="860" name="Google Shape;86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1231900"/>
            <a:ext cx="725786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3.gstatic.com/images?q=tbn:ANd9GcRyhsRNATG9Oqs9nIruJrm_NKgmSXntnuDzccqbfYZXSEOGlU7Sdg" id="861" name="Google Shape;86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1500" y="1346200"/>
            <a:ext cx="1219200" cy="667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ANd9GcSNeH3e6ds0bO1wz-uyNnvXZK8hcSs_GDAZuIi5zZzLBk_Rje8U-g" id="862" name="Google Shape;862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4200" y="1395408"/>
            <a:ext cx="1485900" cy="738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0.gstatic.com/images?q=tbn:ANd9GcTwsTT-JitD4771zdQJllgCbZvgmetUu28V59auEze3ysUMA5hb" id="863" name="Google Shape;863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92600" y="1419225"/>
            <a:ext cx="113747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1.gstatic.com/images?q=tbn:ANd9GcSR3_6yIokeQSlPL-KSrCEEZj_lZw4UJspnJMK1dfzAlXRQoa_K" id="864" name="Google Shape;864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93000" y="1527180"/>
            <a:ext cx="1328850" cy="31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7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873" name="Google Shape;873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4" name="Google Shape;874;p47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Thanks</a:t>
            </a:r>
            <a:endParaRPr sz="3600"/>
          </a:p>
        </p:txBody>
      </p:sp>
      <p:sp>
        <p:nvSpPr>
          <p:cNvPr id="875" name="Google Shape;875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876" name="Google Shape;876;p47"/>
          <p:cNvSpPr txBox="1"/>
          <p:nvPr/>
        </p:nvSpPr>
        <p:spPr>
          <a:xfrm>
            <a:off x="1093077" y="1524000"/>
            <a:ext cx="754642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R.K. Agrawal 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P. Krishna Reddy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Jaideep Srivastava 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7" name="Google Shape;8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066" y="1572173"/>
            <a:ext cx="985228" cy="11526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8" name="Google Shape;87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066" y="2997092"/>
            <a:ext cx="987752" cy="9877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9" name="Google Shape;87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887" name="Google Shape;887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8" name="Google Shape;888;p4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Conclusions</a:t>
            </a:r>
            <a:endParaRPr/>
          </a:p>
        </p:txBody>
      </p:sp>
      <p:sp>
        <p:nvSpPr>
          <p:cNvPr id="889" name="Google Shape;88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pic>
        <p:nvPicPr>
          <p:cNvPr descr="A person smiling for the camera&#10;&#10;Description automatically generated with medium confidence" id="890" name="Google Shape;8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589" y="2293793"/>
            <a:ext cx="1017928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780" y="2311184"/>
            <a:ext cx="1231693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wall, indoor, clothing&#10;&#10;Description automatically generated" id="892" name="Google Shape;89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s12.png" id="893" name="Google Shape;89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tterstock_104520869.jpg" id="894" name="Google Shape;894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1278" y="4050283"/>
            <a:ext cx="582624" cy="389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895" name="Google Shape;895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67" y="3904192"/>
            <a:ext cx="1150685" cy="115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896" name="Google Shape;896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54" y="4163463"/>
            <a:ext cx="2312494" cy="1279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48"/>
          <p:cNvCxnSpPr/>
          <p:nvPr/>
        </p:nvCxnSpPr>
        <p:spPr>
          <a:xfrm>
            <a:off x="3026978" y="2196662"/>
            <a:ext cx="0" cy="389933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898" name="Google Shape;898;p48"/>
          <p:cNvCxnSpPr/>
          <p:nvPr/>
        </p:nvCxnSpPr>
        <p:spPr>
          <a:xfrm>
            <a:off x="5975130" y="2154067"/>
            <a:ext cx="0" cy="389933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9" name="Google Shape;899;p48"/>
          <p:cNvSpPr/>
          <p:nvPr/>
        </p:nvSpPr>
        <p:spPr>
          <a:xfrm>
            <a:off x="2175643" y="4519448"/>
            <a:ext cx="252248" cy="22568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&lt;-&gt; anomalies</a:t>
            </a:r>
            <a:endParaRPr/>
          </a:p>
        </p:txBody>
      </p:sp>
      <p:sp>
        <p:nvSpPr>
          <p:cNvPr id="901" name="Google Shape;901;p48"/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Rep.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(= Feature extraction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Embedding)</a:t>
            </a:r>
            <a:endParaRPr/>
          </a:p>
        </p:txBody>
      </p:sp>
      <p:sp>
        <p:nvSpPr>
          <p:cNvPr id="902" name="Google Shape;902;p48"/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Cross-disciplinarity</a:t>
            </a:r>
            <a:endParaRPr/>
          </a:p>
        </p:txBody>
      </p:sp>
      <p:grpSp>
        <p:nvGrpSpPr>
          <p:cNvPr id="903" name="Google Shape;903;p48"/>
          <p:cNvGrpSpPr/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904" name="Google Shape;904;p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000" y="2214563"/>
              <a:ext cx="3581400" cy="358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5" name="Google Shape;905;p48"/>
            <p:cNvCxnSpPr/>
            <p:nvPr/>
          </p:nvCxnSpPr>
          <p:spPr>
            <a:xfrm>
              <a:off x="4281488" y="2278063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06" name="Google Shape;906;p48"/>
            <p:cNvCxnSpPr/>
            <p:nvPr/>
          </p:nvCxnSpPr>
          <p:spPr>
            <a:xfrm>
              <a:off x="5391150" y="2287588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07" name="Google Shape;907;p48"/>
            <p:cNvCxnSpPr/>
            <p:nvPr/>
          </p:nvCxnSpPr>
          <p:spPr>
            <a:xfrm rot="-5400000">
              <a:off x="4842669" y="1712119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08" name="Google Shape;908;p48"/>
            <p:cNvCxnSpPr/>
            <p:nvPr/>
          </p:nvCxnSpPr>
          <p:spPr>
            <a:xfrm rot="-5400000">
              <a:off x="4823619" y="2850356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09" name="Google Shape;909;p48"/>
            <p:cNvCxnSpPr/>
            <p:nvPr/>
          </p:nvCxnSpPr>
          <p:spPr>
            <a:xfrm>
              <a:off x="3538538" y="2300288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10" name="Google Shape;910;p48"/>
            <p:cNvCxnSpPr/>
            <p:nvPr/>
          </p:nvCxnSpPr>
          <p:spPr>
            <a:xfrm rot="-5400000">
              <a:off x="3709988" y="2525713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11" name="Google Shape;911;p48"/>
            <p:cNvCxnSpPr/>
            <p:nvPr/>
          </p:nvCxnSpPr>
          <p:spPr>
            <a:xfrm>
              <a:off x="3914775" y="230505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12" name="Google Shape;912;p48"/>
            <p:cNvCxnSpPr/>
            <p:nvPr/>
          </p:nvCxnSpPr>
          <p:spPr>
            <a:xfrm rot="-5400000">
              <a:off x="3705225" y="212090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</p:grpSp>
      <p:pic>
        <p:nvPicPr>
          <p:cNvPr descr="sierpinski.eps" id="913" name="Google Shape;913;p48"/>
          <p:cNvPicPr preferRelativeResize="0"/>
          <p:nvPr/>
        </p:nvPicPr>
        <p:blipFill rotWithShape="1">
          <a:blip r:embed="rId11">
            <a:alphaModFix/>
          </a:blip>
          <a:srcRect b="0" l="-16112" r="-16111" t="0"/>
          <a:stretch/>
        </p:blipFill>
        <p:spPr>
          <a:xfrm>
            <a:off x="6191501" y="4914230"/>
            <a:ext cx="1353943" cy="71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921" name="Google Shape;921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2" name="Google Shape;922;p4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Conclusions</a:t>
            </a:r>
            <a:endParaRPr/>
          </a:p>
        </p:txBody>
      </p:sp>
      <p:sp>
        <p:nvSpPr>
          <p:cNvPr id="923" name="Google Shape;923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pic>
        <p:nvPicPr>
          <p:cNvPr descr="A person smiling for the camera&#10;&#10;Description automatically generated with medium confidence" id="924" name="Google Shape;92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4589" y="2293793"/>
            <a:ext cx="1017928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780" y="2311184"/>
            <a:ext cx="1231693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wall, indoor, clothing&#10;&#10;Description automatically generated" id="926" name="Google Shape;92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s12.png" id="927" name="Google Shape;927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tterstock_104520869.jpg" id="928" name="Google Shape;928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21278" y="4050283"/>
            <a:ext cx="582624" cy="389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929" name="Google Shape;929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67" y="3904192"/>
            <a:ext cx="1150685" cy="115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930" name="Google Shape;930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54" y="4163463"/>
            <a:ext cx="2312494" cy="1279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1" name="Google Shape;931;p49"/>
          <p:cNvCxnSpPr/>
          <p:nvPr/>
        </p:nvCxnSpPr>
        <p:spPr>
          <a:xfrm>
            <a:off x="3026978" y="2196662"/>
            <a:ext cx="0" cy="389933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32" name="Google Shape;932;p49"/>
          <p:cNvCxnSpPr/>
          <p:nvPr/>
        </p:nvCxnSpPr>
        <p:spPr>
          <a:xfrm>
            <a:off x="5975130" y="2154067"/>
            <a:ext cx="0" cy="3899338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33" name="Google Shape;933;p49"/>
          <p:cNvSpPr/>
          <p:nvPr/>
        </p:nvSpPr>
        <p:spPr>
          <a:xfrm>
            <a:off x="2175643" y="4519448"/>
            <a:ext cx="252248" cy="22568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49"/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&lt;-&gt; anomalies</a:t>
            </a:r>
            <a:endParaRPr/>
          </a:p>
        </p:txBody>
      </p:sp>
      <p:sp>
        <p:nvSpPr>
          <p:cNvPr id="935" name="Google Shape;935;p49"/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Rep.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(= Feature extraction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Embedding)</a:t>
            </a:r>
            <a:endParaRPr/>
          </a:p>
        </p:txBody>
      </p:sp>
      <p:sp>
        <p:nvSpPr>
          <p:cNvPr id="936" name="Google Shape;936;p49"/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Cross-disciplinarity</a:t>
            </a:r>
            <a:endParaRPr/>
          </a:p>
        </p:txBody>
      </p:sp>
      <p:grpSp>
        <p:nvGrpSpPr>
          <p:cNvPr id="937" name="Google Shape;937;p49"/>
          <p:cNvGrpSpPr/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938" name="Google Shape;938;p4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48000" y="2214563"/>
              <a:ext cx="3581400" cy="35814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9" name="Google Shape;939;p49"/>
            <p:cNvCxnSpPr/>
            <p:nvPr/>
          </p:nvCxnSpPr>
          <p:spPr>
            <a:xfrm>
              <a:off x="4281488" y="2278063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0" name="Google Shape;940;p49"/>
            <p:cNvCxnSpPr/>
            <p:nvPr/>
          </p:nvCxnSpPr>
          <p:spPr>
            <a:xfrm>
              <a:off x="5391150" y="2287588"/>
              <a:ext cx="28575" cy="338296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1" name="Google Shape;941;p49"/>
            <p:cNvCxnSpPr/>
            <p:nvPr/>
          </p:nvCxnSpPr>
          <p:spPr>
            <a:xfrm rot="-5400000">
              <a:off x="4842669" y="1712119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2" name="Google Shape;942;p49"/>
            <p:cNvCxnSpPr/>
            <p:nvPr/>
          </p:nvCxnSpPr>
          <p:spPr>
            <a:xfrm rot="-5400000">
              <a:off x="4823619" y="2850356"/>
              <a:ext cx="28575" cy="3382963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3" name="Google Shape;943;p49"/>
            <p:cNvCxnSpPr/>
            <p:nvPr/>
          </p:nvCxnSpPr>
          <p:spPr>
            <a:xfrm>
              <a:off x="3538538" y="2300288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4" name="Google Shape;944;p49"/>
            <p:cNvCxnSpPr/>
            <p:nvPr/>
          </p:nvCxnSpPr>
          <p:spPr>
            <a:xfrm rot="-5400000">
              <a:off x="3709988" y="2525713"/>
              <a:ext cx="14287" cy="1074737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5" name="Google Shape;945;p49"/>
            <p:cNvCxnSpPr/>
            <p:nvPr/>
          </p:nvCxnSpPr>
          <p:spPr>
            <a:xfrm>
              <a:off x="3914775" y="230505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cxnSp>
          <p:nvCxnSpPr>
            <p:cNvPr id="946" name="Google Shape;946;p49"/>
            <p:cNvCxnSpPr/>
            <p:nvPr/>
          </p:nvCxnSpPr>
          <p:spPr>
            <a:xfrm rot="-5400000">
              <a:off x="3705225" y="2120900"/>
              <a:ext cx="14288" cy="107473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none"/>
            </a:ln>
          </p:spPr>
        </p:cxnSp>
      </p:grpSp>
      <p:pic>
        <p:nvPicPr>
          <p:cNvPr descr="sierpinski.eps" id="947" name="Google Shape;947;p49"/>
          <p:cNvPicPr preferRelativeResize="0"/>
          <p:nvPr/>
        </p:nvPicPr>
        <p:blipFill rotWithShape="1">
          <a:blip r:embed="rId11">
            <a:alphaModFix/>
          </a:blip>
          <a:srcRect b="0" l="-16112" r="-16111" t="0"/>
          <a:stretch/>
        </p:blipFill>
        <p:spPr>
          <a:xfrm>
            <a:off x="6191501" y="4914230"/>
            <a:ext cx="1353943" cy="716784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49"/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Graphs &lt;-&gt; points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192" name="Google Shape;192;p5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93" name="Google Shape;19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168166" y="609600"/>
            <a:ext cx="8734096" cy="5638800"/>
          </a:xfrm>
          <a:prstGeom prst="bracketPair">
            <a:avLst/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_2"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724" y="2746179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985" y="2594433"/>
            <a:ext cx="1931277" cy="13641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person, wall, indoor, clothing&#10;&#10;Description automatically generated" id="197" name="Google Shape;19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7828" y="4752969"/>
            <a:ext cx="789590" cy="73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2017" y="4770353"/>
            <a:ext cx="717258" cy="71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definition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/>
              <a:t>“an observation which deviates so much from the other observations as to arouse suspicions that it was generated by a different mechanism”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i="1" lang="en-US" sz="2600"/>
              <a:t>D. M. Hawkins. Identification of outliers, volume 11. Springer, 1980.</a:t>
            </a:r>
            <a:endParaRPr/>
          </a:p>
        </p:txBody>
      </p:sp>
      <p:pic>
        <p:nvPicPr>
          <p:cNvPr descr="Chart, scatter chart&#10;&#10;Description automatically generated"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208" name="Google Shape;20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L. Akoglu, M. McGlohon, C. Faloutsos</a:t>
            </a:r>
            <a:endParaRPr sz="1300"/>
          </a:p>
        </p:txBody>
      </p:sp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definition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‘deviation from the common rule’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https://www.merriam-webster.com/dictionary/anomaly</a:t>
            </a:r>
            <a:endParaRPr/>
          </a:p>
        </p:txBody>
      </p:sp>
      <p:pic>
        <p:nvPicPr>
          <p:cNvPr descr="Chart, scatter chart&#10;&#10;Description automatically generated"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219" name="Google Shape;21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L. Akoglu, M. McGlohon, C. Faloutsos</a:t>
            </a:r>
            <a:endParaRPr sz="1300"/>
          </a:p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Q1) definition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‘deviation from the common rule’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https://www.merriam-webster.com/dictionary/anomaly</a:t>
            </a:r>
            <a:endParaRPr/>
          </a:p>
        </p:txBody>
      </p:sp>
      <p:pic>
        <p:nvPicPr>
          <p:cNvPr descr="Chart, scatter chart&#10;&#10;Description automatically generated"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 txBox="1"/>
          <p:nvPr>
            <p:ph idx="3" type="body"/>
          </p:nvPr>
        </p:nvSpPr>
        <p:spPr>
          <a:xfrm>
            <a:off x="4648200" y="3848100"/>
            <a:ext cx="4064876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But: </a:t>
            </a:r>
            <a:r>
              <a:rPr lang="en-US" u="sng"/>
              <a:t>How</a:t>
            </a:r>
            <a:r>
              <a:rPr lang="en-US"/>
              <a:t> to spot rules?</a:t>
            </a:r>
            <a:endParaRPr/>
          </a:p>
        </p:txBody>
      </p:sp>
      <p:sp>
        <p:nvSpPr>
          <p:cNvPr id="229" name="Google Shape;229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PAKDD 2021 Most Influential Paper</a:t>
            </a:r>
            <a:endParaRPr/>
          </a:p>
        </p:txBody>
      </p:sp>
      <p:sp>
        <p:nvSpPr>
          <p:cNvPr id="230" name="Google Shape;23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L. Akoglu, M. McGlohon, C. Faloutsos</a:t>
            </a:r>
            <a:endParaRPr sz="1300"/>
          </a:p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7039303" y="3134711"/>
            <a:ext cx="296917" cy="283779"/>
          </a:xfrm>
          <a:prstGeom prst="ellipse">
            <a:avLst/>
          </a:prstGeom>
          <a:noFill/>
          <a:ln cap="flat" cmpd="sng" w="19050">
            <a:solidFill>
              <a:srgbClr val="941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OddBall: PAKDD 2021 Most Influential Paper</a:t>
            </a:r>
            <a:endParaRPr/>
          </a:p>
        </p:txBody>
      </p:sp>
      <p:sp>
        <p:nvSpPr>
          <p:cNvPr id="238" name="Google Shape;238;p9"/>
          <p:cNvSpPr txBox="1"/>
          <p:nvPr>
            <p:ph idx="11" type="ftr"/>
          </p:nvPr>
        </p:nvSpPr>
        <p:spPr>
          <a:xfrm>
            <a:off x="3124199" y="6248400"/>
            <a:ext cx="30778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L. Akoglu, M. McGlohon, C. Faloutsos</a:t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Q1: rules?</a:t>
            </a:r>
            <a:endParaRPr/>
          </a:p>
        </p:txBody>
      </p:sp>
      <p:pic>
        <p:nvPicPr>
          <p:cNvPr descr="CIA2001_ul" id="241" name="Google Shape;2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77" l="4465" r="0" t="5944"/>
          <a:stretch/>
        </p:blipFill>
        <p:spPr>
          <a:xfrm>
            <a:off x="1177158" y="1240221"/>
            <a:ext cx="6328541" cy="452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>
            <a:off x="5612524" y="1387366"/>
            <a:ext cx="1555531" cy="32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2017-06-13T01:24:20Z</dcterms:created>
  <dc:creator>Christos Faloutsos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