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hOpdSOdwolSTIZXt6g3/VUmlL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6d94ea843_0_9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d6d94ea843_0_9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d94ea843_0_121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d6d94ea843_0_121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94ea843_0_112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6d94ea843_0_112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293" name="Google Shape;293;p14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73" name="Google Shape;173;p3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d94ea843_0_3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6d94ea843_0_3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d94ea843_0_1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6d94ea843_0_1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6d94ea843_0_17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d6d94ea843_0_17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d94ea843_0_8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6d94ea843_0_8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2" type="body"/>
          </p:nvPr>
        </p:nvSpPr>
        <p:spPr>
          <a:xfrm>
            <a:off x="4648200" y="14478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>
            <p:ph idx="2" type="clipArt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indent="-228600" lvl="1" marL="9144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4pPr>
            <a:lvl5pPr indent="-228600" lvl="4" marL="22860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_OBJECTS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d94ea843_0_6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d6d94ea843_0_63"/>
          <p:cNvSpPr txBox="1"/>
          <p:nvPr>
            <p:ph idx="1" type="body"/>
          </p:nvPr>
        </p:nvSpPr>
        <p:spPr>
          <a:xfrm>
            <a:off x="609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indent="-365760" lvl="1" marL="914400" rtl="0" algn="l"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31469" lvl="3" marL="1828800" rtl="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indent="-331470" lvl="4" marL="22860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indent="-331470" lvl="5" marL="27432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indent="-331470" lvl="6" marL="32004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indent="-331470" lvl="7" marL="36576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indent="-331470" lvl="8" marL="41148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/>
        </p:txBody>
      </p:sp>
      <p:sp>
        <p:nvSpPr>
          <p:cNvPr id="145" name="Google Shape;145;gd6d94ea843_0_63"/>
          <p:cNvSpPr txBox="1"/>
          <p:nvPr>
            <p:ph idx="2" type="body"/>
          </p:nvPr>
        </p:nvSpPr>
        <p:spPr>
          <a:xfrm>
            <a:off x="4800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indent="-365760" lvl="1" marL="914400" rtl="0" algn="l"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31469" lvl="3" marL="1828800" rtl="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indent="-331470" lvl="4" marL="22860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indent="-331470" lvl="5" marL="27432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indent="-331470" lvl="6" marL="32004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indent="-331470" lvl="7" marL="36576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indent="-331470" lvl="8" marL="41148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/>
        </p:txBody>
      </p:sp>
      <p:sp>
        <p:nvSpPr>
          <p:cNvPr id="146" name="Google Shape;146;gd6d94ea843_0_6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147" name="Google Shape;147;gd6d94ea843_0_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148" name="Google Shape;148;gd6d94ea843_0_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" name="Google Shape;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704850" y="1379538"/>
            <a:ext cx="77724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Anomaly detection in graphs - past, present and future.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Leman Akoglu </a:t>
            </a:r>
            <a:r>
              <a:rPr lang="en-US" sz="3600"/>
              <a:t>CMU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Mary McGlohon </a:t>
            </a:r>
            <a:r>
              <a:rPr lang="en-US" sz="3600"/>
              <a:t>Google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Christos Faloutsos </a:t>
            </a:r>
            <a:r>
              <a:rPr lang="en-US" sz="3600"/>
              <a:t>CMU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d94ea843_0_9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OddBall: Egonet Density Power Law</a:t>
            </a:r>
            <a:endParaRPr sz="3600"/>
          </a:p>
        </p:txBody>
      </p:sp>
      <p:sp>
        <p:nvSpPr>
          <p:cNvPr id="245" name="Google Shape;245;gd6d94ea843_0_90"/>
          <p:cNvSpPr txBox="1"/>
          <p:nvPr>
            <p:ph idx="1" type="body"/>
          </p:nvPr>
        </p:nvSpPr>
        <p:spPr>
          <a:xfrm>
            <a:off x="685800" y="1143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46" name="Google Shape;246;gd6d94ea843_0_9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d6d94ea84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6324600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d6d94ea843_0_90"/>
          <p:cNvSpPr txBox="1"/>
          <p:nvPr/>
        </p:nvSpPr>
        <p:spPr>
          <a:xfrm>
            <a:off x="6248400" y="1600200"/>
            <a:ext cx="2590800" cy="1159500"/>
          </a:xfrm>
          <a:prstGeom prst="rect">
            <a:avLst/>
          </a:prstGeom>
          <a:solidFill>
            <a:srgbClr val="EAA7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∝ N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30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≤ α ≤ 2</a:t>
            </a:r>
            <a:endParaRPr/>
          </a:p>
        </p:txBody>
      </p:sp>
      <p:sp>
        <p:nvSpPr>
          <p:cNvPr id="249" name="Google Shape;249;gd6d94ea843_0_90"/>
          <p:cNvSpPr txBox="1"/>
          <p:nvPr/>
        </p:nvSpPr>
        <p:spPr>
          <a:xfrm>
            <a:off x="6705600" y="3200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spcFirstLastPara="1" rIns="43900" wrap="square" tIns="35700">
            <a:noAutofit/>
          </a:bodyPr>
          <a:lstStyle/>
          <a:p>
            <a:pPr indent="0" lvl="0" marL="1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520"/>
              <a:buFont typeface="Times New Roman"/>
              <a:buNone/>
            </a:pPr>
            <a:r>
              <a:rPr b="0" i="0" lang="en-US" sz="2800" u="none">
                <a:solidFill>
                  <a:srgbClr val="00297A"/>
                </a:solidFill>
                <a:latin typeface="Arial"/>
                <a:ea typeface="Arial"/>
                <a:cs typeface="Arial"/>
                <a:sym typeface="Arial"/>
              </a:rPr>
              <a:t>Near clique/star</a:t>
            </a:r>
            <a:endParaRPr/>
          </a:p>
        </p:txBody>
      </p:sp>
      <p:pic>
        <p:nvPicPr>
          <p:cNvPr descr="1_1" id="250" name="Google Shape;250;gd6d94ea843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4267200"/>
            <a:ext cx="1031875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2" id="251" name="Google Shape;251;gd6d94ea843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4343400"/>
            <a:ext cx="1143000" cy="97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d94ea843_0_12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OddBall: Detecting outliers from pattern</a:t>
            </a:r>
            <a:endParaRPr sz="3400"/>
          </a:p>
        </p:txBody>
      </p:sp>
      <p:sp>
        <p:nvSpPr>
          <p:cNvPr id="257" name="Google Shape;257;gd6d94ea843_0_1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bs12.png" id="258" name="Google Shape;258;gd6d94ea843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913" y="1718154"/>
            <a:ext cx="641826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6d94ea843_0_121"/>
          <p:cNvSpPr/>
          <p:nvPr/>
        </p:nvSpPr>
        <p:spPr>
          <a:xfrm>
            <a:off x="5530553" y="3712868"/>
            <a:ext cx="328500" cy="370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6d94ea843_0_121"/>
          <p:cNvSpPr txBox="1"/>
          <p:nvPr/>
        </p:nvSpPr>
        <p:spPr>
          <a:xfrm>
            <a:off x="6004531" y="3932027"/>
            <a:ext cx="18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CEO</a:t>
            </a:r>
            <a:endParaRPr/>
          </a:p>
        </p:txBody>
      </p:sp>
      <p:sp>
        <p:nvSpPr>
          <p:cNvPr id="261" name="Google Shape;261;gd6d94ea843_0_121"/>
          <p:cNvSpPr txBox="1"/>
          <p:nvPr/>
        </p:nvSpPr>
        <p:spPr>
          <a:xfrm>
            <a:off x="1063950" y="1191200"/>
            <a:ext cx="6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distance from fitting line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6d94ea843_0_11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OddBall: More applicable patterns</a:t>
            </a:r>
            <a:endParaRPr sz="3900"/>
          </a:p>
        </p:txBody>
      </p:sp>
      <p:sp>
        <p:nvSpPr>
          <p:cNvPr id="267" name="Google Shape;267;gd6d94ea843_0_1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Egonet Weight Power Law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Detects “heavy vicinity”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Egonet </a:t>
            </a:r>
            <a:r>
              <a:rPr lang="en-US" sz="2800">
                <a:solidFill>
                  <a:srgbClr val="00297A"/>
                </a:solidFill>
              </a:rPr>
              <a:t>λ</a:t>
            </a:r>
            <a:r>
              <a:rPr baseline="-25000" lang="en-US" sz="2800">
                <a:solidFill>
                  <a:srgbClr val="00297A"/>
                </a:solidFill>
                <a:latin typeface="Georgia"/>
                <a:ea typeface="Georgia"/>
                <a:cs typeface="Georgia"/>
                <a:sym typeface="Georgia"/>
              </a:rPr>
              <a:t>w </a:t>
            </a:r>
            <a:r>
              <a:rPr lang="en-US" sz="2800"/>
              <a:t>Power Law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Detects “dominant heavy link”</a:t>
            </a:r>
            <a:endParaRPr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68" name="Google Shape;268;gd6d94ea843_0_1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4" id="269" name="Google Shape;269;gd6d94ea84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175" y="1933150"/>
            <a:ext cx="12192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4" id="270" name="Google Shape;270;gd6d94ea843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2100" y="3589625"/>
            <a:ext cx="1371600" cy="14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77" name="Google Shape;2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278" name="Google Shape;2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287" name="Google Shape;28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96" name="Google Shape;29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Thank you!</a:t>
            </a:r>
            <a:endParaRPr/>
          </a:p>
        </p:txBody>
      </p:sp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201613" y="1641475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pic>
        <p:nvPicPr>
          <p:cNvPr descr="A person smiling for the camera&#10;&#10;Description automatically generated with medium confidence" id="301" name="Google Shape;3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313" y="4253835"/>
            <a:ext cx="1259504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85" y="425383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4161" y="425383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s12.png" id="304" name="Google Shape;3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567559" y="472966"/>
            <a:ext cx="8208579" cy="4950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2438399" y="1524000"/>
            <a:ext cx="620110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Prof. Reddy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etc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66" name="Google Shape;16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167" name="Google Shape;16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68" name="Google Shape;16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76" name="Google Shape;17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Roadmap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Introduction – Motivation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Why study anomalies?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Past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Present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Future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201613" y="1641475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pic>
        <p:nvPicPr>
          <p:cNvPr descr="energygen-roads.jpg"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371600"/>
            <a:ext cx="245745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189" name="Google Shape;18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 (2010): Motivation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Given a weighted graph, which nodes are strange/abnormal/extreme?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networks: spammers, port scanners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Phone-call network: telemarketers, misbehaving costumers, faulty equipment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network: ‘popularity contests’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d94ea843_0_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Premise</a:t>
            </a:r>
            <a:endParaRPr/>
          </a:p>
        </p:txBody>
      </p:sp>
      <p:sp>
        <p:nvSpPr>
          <p:cNvPr id="204" name="Google Shape;204;gd6d94ea843_0_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Pattern and law discovery, then application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 the majority of our nodes closely obey a pattern, only then can we confidently consider as outliers the few nodes that deviate.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05" name="Google Shape;205;gd6d94ea843_0_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d6d94ea84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d94ea843_0_1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Egonets</a:t>
            </a:r>
            <a:endParaRPr/>
          </a:p>
        </p:txBody>
      </p:sp>
      <p:sp>
        <p:nvSpPr>
          <p:cNvPr id="212" name="Google Shape;212;gd6d94ea843_0_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extract patterns in </a:t>
            </a:r>
            <a:r>
              <a:rPr b="1" i="1" lang="en-US" sz="2800"/>
              <a:t>egonets</a:t>
            </a:r>
            <a:r>
              <a:rPr i="1" lang="en-US" sz="2800"/>
              <a:t>--</a:t>
            </a:r>
            <a:r>
              <a:rPr lang="en-US" sz="2800"/>
              <a:t> for any given node, its ego-net is the network formed by its neighbors </a:t>
            </a:r>
            <a:r>
              <a:rPr i="1" lang="en-US" sz="2800"/>
              <a:t>and</a:t>
            </a:r>
            <a:r>
              <a:rPr lang="en-US" sz="2800"/>
              <a:t> edges between them.</a:t>
            </a:r>
            <a:endParaRPr sz="2800"/>
          </a:p>
        </p:txBody>
      </p:sp>
      <p:sp>
        <p:nvSpPr>
          <p:cNvPr id="213" name="Google Shape;213;gd6d94ea843_0_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gd6d94ea84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45075"/>
            <a:ext cx="5747776" cy="37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d6d94ea843_0_10"/>
          <p:cNvSpPr txBox="1"/>
          <p:nvPr/>
        </p:nvSpPr>
        <p:spPr>
          <a:xfrm>
            <a:off x="1295388" y="3290750"/>
            <a:ext cx="666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Ego</a:t>
            </a:r>
            <a:endParaRPr sz="2400"/>
          </a:p>
        </p:txBody>
      </p:sp>
      <p:cxnSp>
        <p:nvCxnSpPr>
          <p:cNvPr id="216" name="Google Shape;216;gd6d94ea843_0_10"/>
          <p:cNvCxnSpPr/>
          <p:nvPr/>
        </p:nvCxnSpPr>
        <p:spPr>
          <a:xfrm>
            <a:off x="1757975" y="3781700"/>
            <a:ext cx="1260600" cy="6246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d94ea843_0_1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Anomalous egonets</a:t>
            </a:r>
            <a:endParaRPr/>
          </a:p>
        </p:txBody>
      </p:sp>
      <p:sp>
        <p:nvSpPr>
          <p:cNvPr id="222" name="Google Shape;222;gd6d94ea843_0_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1" id="223" name="Google Shape;223;gd6d94ea84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19272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2" id="224" name="Google Shape;224;gd6d94ea843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676400"/>
            <a:ext cx="213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3" id="225" name="Google Shape;225;gd6d94ea843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219200"/>
            <a:ext cx="3276600" cy="2398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4" id="226" name="Google Shape;226;gd6d94ea843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600" y="4167187"/>
            <a:ext cx="1905000" cy="185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4" id="227" name="Google Shape;227;gd6d94ea843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3962400"/>
            <a:ext cx="1930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d6d94ea843_0_17"/>
          <p:cNvSpPr txBox="1"/>
          <p:nvPr/>
        </p:nvSpPr>
        <p:spPr>
          <a:xfrm>
            <a:off x="1174750" y="3657600"/>
            <a:ext cx="1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Near-star</a:t>
            </a:r>
            <a:endParaRPr/>
          </a:p>
        </p:txBody>
      </p:sp>
      <p:sp>
        <p:nvSpPr>
          <p:cNvPr id="229" name="Google Shape;229;gd6d94ea843_0_17"/>
          <p:cNvSpPr txBox="1"/>
          <p:nvPr/>
        </p:nvSpPr>
        <p:spPr>
          <a:xfrm>
            <a:off x="3733800" y="3657600"/>
            <a:ext cx="13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Near-clique</a:t>
            </a:r>
            <a:endParaRPr/>
          </a:p>
        </p:txBody>
      </p:sp>
      <p:sp>
        <p:nvSpPr>
          <p:cNvPr id="230" name="Google Shape;230;gd6d94ea843_0_17"/>
          <p:cNvSpPr txBox="1"/>
          <p:nvPr/>
        </p:nvSpPr>
        <p:spPr>
          <a:xfrm>
            <a:off x="6248400" y="3671887"/>
            <a:ext cx="19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Near-isolated star</a:t>
            </a:r>
            <a:endParaRPr/>
          </a:p>
        </p:txBody>
      </p:sp>
      <p:sp>
        <p:nvSpPr>
          <p:cNvPr id="231" name="Google Shape;231;gd6d94ea843_0_17"/>
          <p:cNvSpPr txBox="1"/>
          <p:nvPr/>
        </p:nvSpPr>
        <p:spPr>
          <a:xfrm>
            <a:off x="2247900" y="6019800"/>
            <a:ext cx="15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vicinity</a:t>
            </a:r>
            <a:endParaRPr/>
          </a:p>
        </p:txBody>
      </p:sp>
      <p:sp>
        <p:nvSpPr>
          <p:cNvPr id="232" name="Google Shape;232;gd6d94ea843_0_17"/>
          <p:cNvSpPr txBox="1"/>
          <p:nvPr/>
        </p:nvSpPr>
        <p:spPr>
          <a:xfrm>
            <a:off x="4845050" y="6019800"/>
            <a:ext cx="22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Dominant heavy link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d94ea843_0_8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Patterns</a:t>
            </a:r>
            <a:endParaRPr/>
          </a:p>
        </p:txBody>
      </p:sp>
      <p:sp>
        <p:nvSpPr>
          <p:cNvPr id="238" name="Google Shape;238;gd6d94ea843_0_8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Analyzed networks from various domains: citation graphs, </a:t>
            </a:r>
            <a:r>
              <a:rPr lang="en-US" sz="2800"/>
              <a:t>campaign</a:t>
            </a:r>
            <a:r>
              <a:rPr lang="en-US" sz="2800"/>
              <a:t> donations, blog links, emails, packet traffic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Discovered power-law relationships in egonets</a:t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39" name="Google Shape;239;gd6d94ea843_0_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2017-06-13T01:24:20Z</dcterms:created>
  <dc:creator>Christos Faloutsos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