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2"/>
  </p:notesMasterIdLst>
  <p:sldIdLst>
    <p:sldId id="256" r:id="rId2"/>
    <p:sldId id="314" r:id="rId3"/>
    <p:sldId id="315" r:id="rId4"/>
    <p:sldId id="257" r:id="rId5"/>
    <p:sldId id="258" r:id="rId6"/>
    <p:sldId id="262" r:id="rId7"/>
    <p:sldId id="266" r:id="rId8"/>
    <p:sldId id="270" r:id="rId9"/>
    <p:sldId id="291" r:id="rId10"/>
    <p:sldId id="263" r:id="rId11"/>
    <p:sldId id="306" r:id="rId12"/>
    <p:sldId id="265" r:id="rId13"/>
    <p:sldId id="293" r:id="rId14"/>
    <p:sldId id="296" r:id="rId15"/>
    <p:sldId id="299" r:id="rId16"/>
    <p:sldId id="308" r:id="rId17"/>
    <p:sldId id="301" r:id="rId18"/>
    <p:sldId id="267" r:id="rId19"/>
    <p:sldId id="268" r:id="rId20"/>
    <p:sldId id="307" r:id="rId21"/>
    <p:sldId id="269" r:id="rId22"/>
    <p:sldId id="271" r:id="rId23"/>
    <p:sldId id="309" r:id="rId24"/>
    <p:sldId id="303" r:id="rId25"/>
    <p:sldId id="304" r:id="rId26"/>
    <p:sldId id="310" r:id="rId27"/>
    <p:sldId id="311" r:id="rId28"/>
    <p:sldId id="259" r:id="rId29"/>
    <p:sldId id="260" r:id="rId30"/>
    <p:sldId id="261" r:id="rId31"/>
    <p:sldId id="292" r:id="rId32"/>
    <p:sldId id="289" r:id="rId33"/>
    <p:sldId id="264" r:id="rId34"/>
    <p:sldId id="297" r:id="rId35"/>
    <p:sldId id="272" r:id="rId36"/>
    <p:sldId id="298" r:id="rId37"/>
    <p:sldId id="312" r:id="rId38"/>
    <p:sldId id="313" r:id="rId39"/>
    <p:sldId id="316" r:id="rId40"/>
    <p:sldId id="288" r:id="rId4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88D"/>
    <a:srgbClr val="AC0000"/>
    <a:srgbClr val="99CC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9" autoAdjust="0"/>
    <p:restoredTop sz="84902" autoAdjust="0"/>
  </p:normalViewPr>
  <p:slideViewPr>
    <p:cSldViewPr>
      <p:cViewPr varScale="1">
        <p:scale>
          <a:sx n="58" d="100"/>
          <a:sy n="58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ED19C-B7BD-4D67-8BE4-B472601F159D}" type="datetimeFigureOut">
              <a:rPr lang="es-CO" smtClean="0"/>
              <a:t>11/08/2018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D0E50-73B3-446B-B6B6-B1697D649CC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6630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0E50-73B3-446B-B6B6-B1697D649CCB}" type="slidenum">
              <a:rPr lang="es-CO" smtClean="0"/>
              <a:t>2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06561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0E50-73B3-446B-B6B6-B1697D649CCB}" type="slidenum">
              <a:rPr lang="es-CO" smtClean="0"/>
              <a:t>25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8156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noProof="0" dirty="0" smtClean="0"/>
              <a:t>The aggregate pod number is obtained from the nearest edge checked.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0E50-73B3-446B-B6B6-B1697D649CCB}" type="slidenum">
              <a:rPr lang="es-CO" smtClean="0"/>
              <a:t>26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9228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0E50-73B3-446B-B6B6-B1697D649CCB}" type="slidenum">
              <a:rPr lang="es-CO" smtClean="0"/>
              <a:t>27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48733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0E50-73B3-446B-B6B6-B1697D649CCB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3630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0E50-73B3-446B-B6B6-B1697D649CCB}" type="slidenum">
              <a:rPr lang="es-CO" smtClean="0"/>
              <a:t>37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3906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0E50-73B3-446B-B6B6-B1697D649CCB}" type="slidenum">
              <a:rPr lang="es-CO" smtClean="0"/>
              <a:t>39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6133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0E50-73B3-446B-B6B6-B1697D649CCB}" type="slidenum">
              <a:rPr lang="es-CO" smtClean="0"/>
              <a:t>40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230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0E50-73B3-446B-B6B6-B1697D649CCB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691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0E50-73B3-446B-B6B6-B1697D649CCB}" type="slidenum">
              <a:rPr lang="es-CO" smtClean="0"/>
              <a:t>9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3724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0E50-73B3-446B-B6B6-B1697D649CCB}" type="slidenum">
              <a:rPr lang="es-CO" smtClean="0"/>
              <a:t>10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3425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0E50-73B3-446B-B6B6-B1697D649CCB}" type="slidenum">
              <a:rPr lang="es-CO" smtClean="0"/>
              <a:t>11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93996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0E50-73B3-446B-B6B6-B1697D649CCB}" type="slidenum">
              <a:rPr lang="es-CO" smtClean="0"/>
              <a:t>13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9946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0E50-73B3-446B-B6B6-B1697D649CCB}" type="slidenum">
              <a:rPr lang="es-CO" smtClean="0"/>
              <a:t>14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3641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0E50-73B3-446B-B6B6-B1697D649CCB}" type="slidenum">
              <a:rPr lang="es-CO" smtClean="0"/>
              <a:t>15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85149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0E50-73B3-446B-B6B6-B1697D649CCB}" type="slidenum">
              <a:rPr lang="es-CO" smtClean="0"/>
              <a:t>17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0762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5229200"/>
            <a:ext cx="9144000" cy="144016"/>
          </a:xfrm>
          <a:prstGeom prst="rect">
            <a:avLst/>
          </a:prstGeom>
          <a:solidFill>
            <a:srgbClr val="1A38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742951"/>
            <a:ext cx="7772400" cy="1470025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1A388D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332584"/>
            <a:ext cx="64008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AC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3419872" y="6357600"/>
            <a:ext cx="144016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55B98-49E1-4EC4-AC54-31818C3A1946}" type="datetime1">
              <a:rPr lang="es-CO" smtClean="0"/>
              <a:pPr/>
              <a:t>11/08/2018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91676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Electronic and Telecommunications Engineering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4368" y="6356350"/>
            <a:ext cx="80243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DD2F79-6F4E-4431-9723-F03408BF4127}" type="slidenum">
              <a:rPr lang="es-CO" smtClean="0"/>
              <a:pPr/>
              <a:t>‹Nº›</a:t>
            </a:fld>
            <a:endParaRPr lang="es-CO" dirty="0"/>
          </a:p>
        </p:txBody>
      </p:sp>
      <p:pic>
        <p:nvPicPr>
          <p:cNvPr id="7" name="Picture 2" descr="C:\Users\Flia AS\Documents\U\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3" y="5484067"/>
            <a:ext cx="89414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Flia AS\Documents\U\logo_telematica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994897"/>
            <a:ext cx="2160240" cy="74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13232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5877273"/>
            <a:ext cx="9144000" cy="990000"/>
          </a:xfrm>
          <a:prstGeom prst="rect">
            <a:avLst/>
          </a:prstGeom>
          <a:solidFill>
            <a:srgbClr val="1A38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1A388D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pic>
        <p:nvPicPr>
          <p:cNvPr id="2050" name="Picture 2" descr="Resultado de imagen para logo departamento de telematica unicauca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36"/>
          <a:stretch/>
        </p:blipFill>
        <p:spPr bwMode="auto">
          <a:xfrm>
            <a:off x="0" y="5961837"/>
            <a:ext cx="3888432" cy="8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3851920" y="6238562"/>
            <a:ext cx="1224136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5EA55B98-49E1-4EC4-AC54-31818C3A1946}" type="datetime1">
              <a:rPr lang="es-CO" smtClean="0"/>
              <a:pPr/>
              <a:t>11/08/2018</a:t>
            </a:fld>
            <a:endParaRPr lang="es-CO" dirty="0"/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237312"/>
            <a:ext cx="2664296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Electronic and Telecommunications Engineering</a:t>
            </a:r>
            <a:endParaRPr lang="en-US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4368" y="6237312"/>
            <a:ext cx="802432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C5DD2F79-6F4E-4431-9723-F03408BF4127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094883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418853"/>
            <a:ext cx="7772400" cy="1362075"/>
          </a:xfrm>
        </p:spPr>
        <p:txBody>
          <a:bodyPr anchor="ctr"/>
          <a:lstStyle>
            <a:lvl1pPr algn="ctr">
              <a:defRPr sz="3200" b="1" cap="none">
                <a:solidFill>
                  <a:srgbClr val="1A388D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24944"/>
            <a:ext cx="7772400" cy="1500187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rgbClr val="AC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 userDrawn="1"/>
        </p:nvSpPr>
        <p:spPr>
          <a:xfrm>
            <a:off x="0" y="5877273"/>
            <a:ext cx="9144000" cy="990000"/>
          </a:xfrm>
          <a:prstGeom prst="rect">
            <a:avLst/>
          </a:prstGeom>
          <a:solidFill>
            <a:srgbClr val="1A38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" descr="Resultado de imagen para logo departamento de telematica unicauca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36"/>
          <a:stretch/>
        </p:blipFill>
        <p:spPr bwMode="auto">
          <a:xfrm>
            <a:off x="0" y="5961837"/>
            <a:ext cx="3888432" cy="8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3851920" y="6238562"/>
            <a:ext cx="1224136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5EA55B98-49E1-4EC4-AC54-31818C3A1946}" type="datetime1">
              <a:rPr lang="es-CO" smtClean="0"/>
              <a:pPr/>
              <a:t>11/08/2018</a:t>
            </a:fld>
            <a:endParaRPr lang="es-CO" dirty="0"/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237312"/>
            <a:ext cx="2664296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Electronic and Telecommunications Engineering</a:t>
            </a:r>
            <a:endParaRPr lang="en-US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4368" y="6237312"/>
            <a:ext cx="802432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C5DD2F79-6F4E-4431-9723-F03408BF4127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397989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330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330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1">
                <a:solidFill>
                  <a:srgbClr val="1A388D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9" name="8 Rectángulo"/>
          <p:cNvSpPr/>
          <p:nvPr userDrawn="1"/>
        </p:nvSpPr>
        <p:spPr>
          <a:xfrm>
            <a:off x="0" y="5877273"/>
            <a:ext cx="9144000" cy="990000"/>
          </a:xfrm>
          <a:prstGeom prst="rect">
            <a:avLst/>
          </a:prstGeom>
          <a:solidFill>
            <a:srgbClr val="1A38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Picture 2" descr="Resultado de imagen para logo departamento de telematica unicauca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36"/>
          <a:stretch/>
        </p:blipFill>
        <p:spPr bwMode="auto">
          <a:xfrm>
            <a:off x="0" y="5961837"/>
            <a:ext cx="3888432" cy="8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3851920" y="6238562"/>
            <a:ext cx="1224136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5EA55B98-49E1-4EC4-AC54-31818C3A1946}" type="datetime1">
              <a:rPr lang="es-CO" smtClean="0"/>
              <a:pPr/>
              <a:t>11/08/2018</a:t>
            </a:fld>
            <a:endParaRPr lang="es-CO" dirty="0"/>
          </a:p>
        </p:txBody>
      </p:sp>
      <p:sp>
        <p:nvSpPr>
          <p:cNvPr id="1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237312"/>
            <a:ext cx="2664296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Electronic and Telecommunications Engineering</a:t>
            </a:r>
            <a:endParaRPr lang="en-US" dirty="0"/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4368" y="6237312"/>
            <a:ext cx="802432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C5DD2F79-6F4E-4431-9723-F03408BF4127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640766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AC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AC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9 Rectángulo"/>
          <p:cNvSpPr/>
          <p:nvPr userDrawn="1"/>
        </p:nvSpPr>
        <p:spPr>
          <a:xfrm>
            <a:off x="0" y="5877273"/>
            <a:ext cx="9144000" cy="990000"/>
          </a:xfrm>
          <a:prstGeom prst="rect">
            <a:avLst/>
          </a:prstGeom>
          <a:solidFill>
            <a:srgbClr val="1A38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Picture 2" descr="Resultado de imagen para logo departamento de telematica unicauca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36"/>
          <a:stretch/>
        </p:blipFill>
        <p:spPr bwMode="auto">
          <a:xfrm>
            <a:off x="0" y="5961837"/>
            <a:ext cx="3888432" cy="8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3851920" y="6238562"/>
            <a:ext cx="1224136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5EA55B98-49E1-4EC4-AC54-31818C3A1946}" type="datetime1">
              <a:rPr lang="es-CO" smtClean="0"/>
              <a:pPr/>
              <a:t>11/08/2018</a:t>
            </a:fld>
            <a:endParaRPr lang="es-CO" dirty="0"/>
          </a:p>
        </p:txBody>
      </p:sp>
      <p:sp>
        <p:nvSpPr>
          <p:cNvPr id="13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237312"/>
            <a:ext cx="2664296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Electronic and Telecommunications Engineering</a:t>
            </a:r>
            <a:endParaRPr lang="en-US" dirty="0"/>
          </a:p>
        </p:txBody>
      </p:sp>
      <p:sp>
        <p:nvSpPr>
          <p:cNvPr id="1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4368" y="6237312"/>
            <a:ext cx="802432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C5DD2F79-6F4E-4431-9723-F03408BF4127}" type="slidenum">
              <a:rPr lang="es-CO" smtClean="0"/>
              <a:pPr/>
              <a:t>‹Nº›</a:t>
            </a:fld>
            <a:endParaRPr lang="es-CO" dirty="0"/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1">
                <a:solidFill>
                  <a:srgbClr val="1A388D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16" name="2 Marcador de contenido"/>
          <p:cNvSpPr>
            <a:spLocks noGrp="1"/>
          </p:cNvSpPr>
          <p:nvPr>
            <p:ph sz="half" idx="13"/>
          </p:nvPr>
        </p:nvSpPr>
        <p:spPr>
          <a:xfrm>
            <a:off x="457200" y="2276871"/>
            <a:ext cx="4038600" cy="34563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  <p:sp>
        <p:nvSpPr>
          <p:cNvPr id="17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76871"/>
            <a:ext cx="4038600" cy="34563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2924401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1">
                <a:solidFill>
                  <a:srgbClr val="1A388D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6 Rectángulo"/>
          <p:cNvSpPr/>
          <p:nvPr userDrawn="1"/>
        </p:nvSpPr>
        <p:spPr>
          <a:xfrm>
            <a:off x="0" y="5877273"/>
            <a:ext cx="9144000" cy="990000"/>
          </a:xfrm>
          <a:prstGeom prst="rect">
            <a:avLst/>
          </a:prstGeom>
          <a:solidFill>
            <a:srgbClr val="1A38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" descr="Resultado de imagen para logo departamento de telematica unicauca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36"/>
          <a:stretch/>
        </p:blipFill>
        <p:spPr bwMode="auto">
          <a:xfrm>
            <a:off x="0" y="5961837"/>
            <a:ext cx="3888432" cy="8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3851920" y="6238562"/>
            <a:ext cx="1224136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5EA55B98-49E1-4EC4-AC54-31818C3A1946}" type="datetime1">
              <a:rPr lang="es-CO" smtClean="0"/>
              <a:pPr/>
              <a:t>11/08/2018</a:t>
            </a:fld>
            <a:endParaRPr lang="es-CO" dirty="0"/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237312"/>
            <a:ext cx="2664296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Electronic and Telecommunications Engineering</a:t>
            </a:r>
            <a:endParaRPr lang="en-US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4368" y="6237312"/>
            <a:ext cx="802432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C5DD2F79-6F4E-4431-9723-F03408BF4127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20962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0" y="5877273"/>
            <a:ext cx="9144000" cy="990000"/>
          </a:xfrm>
          <a:prstGeom prst="rect">
            <a:avLst/>
          </a:prstGeom>
          <a:solidFill>
            <a:srgbClr val="1A38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Picture 2" descr="Resultado de imagen para logo departamento de telematica unicauca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36"/>
          <a:stretch/>
        </p:blipFill>
        <p:spPr bwMode="auto">
          <a:xfrm>
            <a:off x="0" y="5961837"/>
            <a:ext cx="3888432" cy="8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3851920" y="6238562"/>
            <a:ext cx="1224136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5EA55B98-49E1-4EC4-AC54-31818C3A1946}" type="datetime1">
              <a:rPr lang="es-CO" smtClean="0"/>
              <a:pPr/>
              <a:t>11/08/2018</a:t>
            </a:fld>
            <a:endParaRPr lang="es-CO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237312"/>
            <a:ext cx="2664296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Electronic and Telecommunications Engineering</a:t>
            </a:r>
            <a:endParaRPr lang="en-U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4368" y="6237312"/>
            <a:ext cx="802432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C5DD2F79-6F4E-4431-9723-F03408BF4127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521887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C2B0C-F126-4CA5-A746-CF9E86F8309B}" type="datetime1">
              <a:rPr lang="es-CO" smtClean="0"/>
              <a:t>11/08/2018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smtClean="0"/>
              <a:t>Electronic and Telecommunications Engineering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D2F79-6F4E-4431-9723-F03408BF412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49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</p:sldLayoutIdLst>
  <p:transition spd="slow"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MiceDCER: Algorithm Operation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Carlos Felipe Amézquita S.</a:t>
            </a:r>
          </a:p>
          <a:p>
            <a:r>
              <a:rPr lang="es-CO" dirty="0" smtClean="0"/>
              <a:t>Carlos Felipe Estrada Solano</a:t>
            </a:r>
          </a:p>
          <a:p>
            <a:r>
              <a:rPr lang="es-CO" dirty="0" smtClean="0"/>
              <a:t>Oscar Mauricio Caicedo Rendón</a:t>
            </a:r>
          </a:p>
          <a:p>
            <a:r>
              <a:rPr lang="es-CO" dirty="0" smtClean="0"/>
              <a:t>Nelson Luis Saldanha da Fonseca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614-A014-45B8-B745-14339323E369}" type="datetime1">
              <a:rPr lang="es-CO" smtClean="0"/>
              <a:t>11/08/2018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Electronic and Telecommunications Engineering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279240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err="1" smtClean="0"/>
              <a:t>Electronic</a:t>
            </a:r>
            <a:r>
              <a:rPr lang="es-CO" dirty="0" smtClean="0"/>
              <a:t> and </a:t>
            </a:r>
            <a:r>
              <a:rPr lang="es-CO" dirty="0" err="1" smtClean="0"/>
              <a:t>Telecommunications</a:t>
            </a:r>
            <a:r>
              <a:rPr lang="es-CO" dirty="0" smtClean="0"/>
              <a:t> </a:t>
            </a:r>
            <a:r>
              <a:rPr lang="es-CO" dirty="0" err="1" smtClean="0"/>
              <a:t>Engineering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10</a:t>
            </a:fld>
            <a:endParaRPr lang="es-CO"/>
          </a:p>
        </p:txBody>
      </p:sp>
      <p:sp>
        <p:nvSpPr>
          <p:cNvPr id="11" name="10 CuadroTexto"/>
          <p:cNvSpPr txBox="1"/>
          <p:nvPr/>
        </p:nvSpPr>
        <p:spPr>
          <a:xfrm>
            <a:off x="7009760" y="157766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030588" y="2873808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030588" y="4129882"/>
            <a:ext cx="144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Edge / ToR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1" name="140 Grupo"/>
          <p:cNvGrpSpPr/>
          <p:nvPr/>
        </p:nvGrpSpPr>
        <p:grpSpPr>
          <a:xfrm>
            <a:off x="1619672" y="1501390"/>
            <a:ext cx="5052094" cy="3264952"/>
            <a:chOff x="2325968" y="2275420"/>
            <a:chExt cx="3744668" cy="2420017"/>
          </a:xfrm>
        </p:grpSpPr>
        <p:grpSp>
          <p:nvGrpSpPr>
            <p:cNvPr id="42" name="41 Grupo"/>
            <p:cNvGrpSpPr/>
            <p:nvPr/>
          </p:nvGrpSpPr>
          <p:grpSpPr>
            <a:xfrm>
              <a:off x="2844757" y="2278582"/>
              <a:ext cx="540000" cy="540000"/>
              <a:chOff x="1325218" y="1937617"/>
              <a:chExt cx="540000" cy="540000"/>
            </a:xfrm>
          </p:grpSpPr>
          <p:sp>
            <p:nvSpPr>
              <p:cNvPr id="43" name="42 Rectángulo"/>
              <p:cNvSpPr/>
              <p:nvPr/>
            </p:nvSpPr>
            <p:spPr>
              <a:xfrm>
                <a:off x="1325218" y="1937617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4" name="43 Flecha cuádruple"/>
              <p:cNvSpPr/>
              <p:nvPr/>
            </p:nvSpPr>
            <p:spPr>
              <a:xfrm>
                <a:off x="1391297" y="2028131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5" name="44 Rectángulo"/>
              <p:cNvSpPr/>
              <p:nvPr/>
            </p:nvSpPr>
            <p:spPr>
              <a:xfrm>
                <a:off x="1481225" y="239934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6" name="45 Rectángulo"/>
              <p:cNvSpPr/>
              <p:nvPr/>
            </p:nvSpPr>
            <p:spPr>
              <a:xfrm>
                <a:off x="1646412" y="239934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7" name="46 Rectángulo"/>
              <p:cNvSpPr/>
              <p:nvPr/>
            </p:nvSpPr>
            <p:spPr>
              <a:xfrm>
                <a:off x="1325218" y="239934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8" name="47 Rectángulo"/>
              <p:cNvSpPr/>
              <p:nvPr/>
            </p:nvSpPr>
            <p:spPr>
              <a:xfrm>
                <a:off x="1791789" y="239934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49" name="48 Grupo"/>
            <p:cNvGrpSpPr/>
            <p:nvPr/>
          </p:nvGrpSpPr>
          <p:grpSpPr>
            <a:xfrm>
              <a:off x="2326300" y="3179264"/>
              <a:ext cx="540000" cy="540000"/>
              <a:chOff x="1258874" y="1532760"/>
              <a:chExt cx="540000" cy="540000"/>
            </a:xfrm>
          </p:grpSpPr>
          <p:sp>
            <p:nvSpPr>
              <p:cNvPr id="50" name="49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1" name="50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2" name="51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3" name="52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4" name="53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5" name="54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56" name="55 Grupo"/>
            <p:cNvGrpSpPr/>
            <p:nvPr/>
          </p:nvGrpSpPr>
          <p:grpSpPr>
            <a:xfrm>
              <a:off x="3383336" y="3179264"/>
              <a:ext cx="540000" cy="540000"/>
              <a:chOff x="1258874" y="1532760"/>
              <a:chExt cx="540000" cy="540000"/>
            </a:xfrm>
          </p:grpSpPr>
          <p:sp>
            <p:nvSpPr>
              <p:cNvPr id="57" name="56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8" name="57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9" name="58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0" name="59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1" name="60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2" name="61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63" name="62 Grupo"/>
            <p:cNvGrpSpPr/>
            <p:nvPr/>
          </p:nvGrpSpPr>
          <p:grpSpPr>
            <a:xfrm>
              <a:off x="4434013" y="3179264"/>
              <a:ext cx="540000" cy="540000"/>
              <a:chOff x="1258874" y="1532760"/>
              <a:chExt cx="540000" cy="540000"/>
            </a:xfrm>
          </p:grpSpPr>
          <p:sp>
            <p:nvSpPr>
              <p:cNvPr id="64" name="63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5" name="64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6" name="65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7" name="66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8" name="67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9" name="68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70" name="69 Grupo"/>
            <p:cNvGrpSpPr/>
            <p:nvPr/>
          </p:nvGrpSpPr>
          <p:grpSpPr>
            <a:xfrm>
              <a:off x="5530636" y="3179264"/>
              <a:ext cx="540000" cy="540000"/>
              <a:chOff x="1258874" y="1532760"/>
              <a:chExt cx="540000" cy="540000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2" name="71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77" name="76 Grupo"/>
            <p:cNvGrpSpPr/>
            <p:nvPr/>
          </p:nvGrpSpPr>
          <p:grpSpPr>
            <a:xfrm>
              <a:off x="2325968" y="4155437"/>
              <a:ext cx="540000" cy="540000"/>
              <a:chOff x="1258874" y="1532760"/>
              <a:chExt cx="540000" cy="540000"/>
            </a:xfrm>
          </p:grpSpPr>
          <p:sp>
            <p:nvSpPr>
              <p:cNvPr id="78" name="77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9" name="78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0" name="79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1" name="80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2" name="81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84" name="83 Grupo"/>
            <p:cNvGrpSpPr/>
            <p:nvPr/>
          </p:nvGrpSpPr>
          <p:grpSpPr>
            <a:xfrm>
              <a:off x="3382571" y="4155437"/>
              <a:ext cx="540000" cy="540000"/>
              <a:chOff x="1258874" y="1532760"/>
              <a:chExt cx="540000" cy="540000"/>
            </a:xfrm>
          </p:grpSpPr>
          <p:sp>
            <p:nvSpPr>
              <p:cNvPr id="85" name="84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6" name="85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7" name="86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8" name="87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9" name="88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0" name="89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91" name="90 Grupo"/>
            <p:cNvGrpSpPr/>
            <p:nvPr/>
          </p:nvGrpSpPr>
          <p:grpSpPr>
            <a:xfrm>
              <a:off x="4434877" y="4155437"/>
              <a:ext cx="540000" cy="540000"/>
              <a:chOff x="1258874" y="1532760"/>
              <a:chExt cx="540000" cy="540000"/>
            </a:xfrm>
          </p:grpSpPr>
          <p:sp>
            <p:nvSpPr>
              <p:cNvPr id="92" name="91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3" name="92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4" name="93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5" name="94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6" name="95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7" name="96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98" name="97 Grupo"/>
            <p:cNvGrpSpPr/>
            <p:nvPr/>
          </p:nvGrpSpPr>
          <p:grpSpPr>
            <a:xfrm>
              <a:off x="5530636" y="4155437"/>
              <a:ext cx="540000" cy="540000"/>
              <a:chOff x="1258874" y="1532760"/>
              <a:chExt cx="540000" cy="540000"/>
            </a:xfrm>
          </p:grpSpPr>
          <p:sp>
            <p:nvSpPr>
              <p:cNvPr id="99" name="98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0" name="99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1" name="100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2" name="101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3" name="102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4" name="103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cxnSp>
          <p:nvCxnSpPr>
            <p:cNvPr id="105" name="104 Conector recto"/>
            <p:cNvCxnSpPr>
              <a:stCxn id="47" idx="2"/>
              <a:endCxn id="54" idx="0"/>
            </p:cNvCxnSpPr>
            <p:nvPr/>
          </p:nvCxnSpPr>
          <p:spPr>
            <a:xfrm flipH="1">
              <a:off x="2519733" y="2812313"/>
              <a:ext cx="361029" cy="3669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5 Conector recto"/>
            <p:cNvCxnSpPr>
              <a:stCxn id="45" idx="2"/>
              <a:endCxn id="61" idx="0"/>
            </p:cNvCxnSpPr>
            <p:nvPr/>
          </p:nvCxnSpPr>
          <p:spPr>
            <a:xfrm>
              <a:off x="3036769" y="2812313"/>
              <a:ext cx="540000" cy="3669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06 Conector recto"/>
            <p:cNvCxnSpPr>
              <a:stCxn id="46" idx="2"/>
              <a:endCxn id="68" idx="0"/>
            </p:cNvCxnSpPr>
            <p:nvPr/>
          </p:nvCxnSpPr>
          <p:spPr>
            <a:xfrm>
              <a:off x="3201956" y="2812313"/>
              <a:ext cx="1425490" cy="3669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recto"/>
            <p:cNvCxnSpPr>
              <a:stCxn id="48" idx="2"/>
              <a:endCxn id="75" idx="0"/>
            </p:cNvCxnSpPr>
            <p:nvPr/>
          </p:nvCxnSpPr>
          <p:spPr>
            <a:xfrm>
              <a:off x="3347332" y="2812314"/>
              <a:ext cx="2376737" cy="3669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108 Grupo"/>
            <p:cNvGrpSpPr/>
            <p:nvPr/>
          </p:nvGrpSpPr>
          <p:grpSpPr>
            <a:xfrm>
              <a:off x="4990636" y="2275420"/>
              <a:ext cx="540000" cy="540000"/>
              <a:chOff x="1323797" y="2008815"/>
              <a:chExt cx="540000" cy="540000"/>
            </a:xfrm>
          </p:grpSpPr>
          <p:sp>
            <p:nvSpPr>
              <p:cNvPr id="110" name="109 Rectángulo"/>
              <p:cNvSpPr/>
              <p:nvPr/>
            </p:nvSpPr>
            <p:spPr>
              <a:xfrm>
                <a:off x="1323797" y="2008815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11" name="110 Flecha cuádruple"/>
              <p:cNvSpPr/>
              <p:nvPr/>
            </p:nvSpPr>
            <p:spPr>
              <a:xfrm>
                <a:off x="1391297" y="2076315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12" name="111 Rectángulo"/>
              <p:cNvSpPr/>
              <p:nvPr/>
            </p:nvSpPr>
            <p:spPr>
              <a:xfrm>
                <a:off x="1481225" y="246551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13" name="112 Rectángulo"/>
              <p:cNvSpPr/>
              <p:nvPr/>
            </p:nvSpPr>
            <p:spPr>
              <a:xfrm>
                <a:off x="1646412" y="246551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14" name="113 Rectángulo"/>
              <p:cNvSpPr/>
              <p:nvPr/>
            </p:nvSpPr>
            <p:spPr>
              <a:xfrm>
                <a:off x="1325218" y="246551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1791789" y="246551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cxnSp>
          <p:nvCxnSpPr>
            <p:cNvPr id="116" name="115 Conector recto"/>
            <p:cNvCxnSpPr>
              <a:stCxn id="114" idx="2"/>
              <a:endCxn id="55" idx="0"/>
            </p:cNvCxnSpPr>
            <p:nvPr/>
          </p:nvCxnSpPr>
          <p:spPr>
            <a:xfrm flipH="1">
              <a:off x="2684920" y="2804124"/>
              <a:ext cx="2343142" cy="3751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116 Conector recto"/>
            <p:cNvCxnSpPr>
              <a:stCxn id="112" idx="2"/>
              <a:endCxn id="62" idx="0"/>
            </p:cNvCxnSpPr>
            <p:nvPr/>
          </p:nvCxnSpPr>
          <p:spPr>
            <a:xfrm flipH="1">
              <a:off x="3741956" y="2804124"/>
              <a:ext cx="1442113" cy="3751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117 Conector recto"/>
            <p:cNvCxnSpPr>
              <a:stCxn id="113" idx="2"/>
              <a:endCxn id="69" idx="0"/>
            </p:cNvCxnSpPr>
            <p:nvPr/>
          </p:nvCxnSpPr>
          <p:spPr>
            <a:xfrm flipH="1">
              <a:off x="4792633" y="2804124"/>
              <a:ext cx="556623" cy="3751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118 Conector recto"/>
            <p:cNvCxnSpPr>
              <a:stCxn id="115" idx="2"/>
              <a:endCxn id="76" idx="0"/>
            </p:cNvCxnSpPr>
            <p:nvPr/>
          </p:nvCxnSpPr>
          <p:spPr>
            <a:xfrm>
              <a:off x="5494632" y="2804124"/>
              <a:ext cx="394623" cy="3751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119 Conector recto"/>
            <p:cNvCxnSpPr>
              <a:stCxn id="82" idx="0"/>
              <a:endCxn id="52" idx="2"/>
            </p:cNvCxnSpPr>
            <p:nvPr/>
          </p:nvCxnSpPr>
          <p:spPr>
            <a:xfrm flipV="1">
              <a:off x="2519400" y="3719264"/>
              <a:ext cx="332" cy="4361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120 Conector recto"/>
            <p:cNvCxnSpPr>
              <a:stCxn id="53" idx="2"/>
              <a:endCxn id="89" idx="0"/>
            </p:cNvCxnSpPr>
            <p:nvPr/>
          </p:nvCxnSpPr>
          <p:spPr>
            <a:xfrm>
              <a:off x="2684919" y="3719264"/>
              <a:ext cx="891084" cy="4361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"/>
            <p:cNvCxnSpPr>
              <a:stCxn id="59" idx="2"/>
              <a:endCxn id="83" idx="0"/>
            </p:cNvCxnSpPr>
            <p:nvPr/>
          </p:nvCxnSpPr>
          <p:spPr>
            <a:xfrm flipH="1">
              <a:off x="2684587" y="3719264"/>
              <a:ext cx="892181" cy="4361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122 Conector recto"/>
            <p:cNvCxnSpPr>
              <a:stCxn id="60" idx="2"/>
              <a:endCxn id="90" idx="0"/>
            </p:cNvCxnSpPr>
            <p:nvPr/>
          </p:nvCxnSpPr>
          <p:spPr>
            <a:xfrm flipH="1">
              <a:off x="3741190" y="3719264"/>
              <a:ext cx="765" cy="4361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"/>
            <p:cNvCxnSpPr>
              <a:stCxn id="66" idx="2"/>
              <a:endCxn id="96" idx="0"/>
            </p:cNvCxnSpPr>
            <p:nvPr/>
          </p:nvCxnSpPr>
          <p:spPr>
            <a:xfrm>
              <a:off x="4627445" y="3719264"/>
              <a:ext cx="864" cy="4361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124 Conector recto"/>
            <p:cNvCxnSpPr>
              <a:stCxn id="67" idx="2"/>
              <a:endCxn id="103" idx="0"/>
            </p:cNvCxnSpPr>
            <p:nvPr/>
          </p:nvCxnSpPr>
          <p:spPr>
            <a:xfrm>
              <a:off x="4792632" y="3719264"/>
              <a:ext cx="931436" cy="4361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125 Conector recto"/>
            <p:cNvCxnSpPr>
              <a:stCxn id="97" idx="0"/>
              <a:endCxn id="73" idx="2"/>
            </p:cNvCxnSpPr>
            <p:nvPr/>
          </p:nvCxnSpPr>
          <p:spPr>
            <a:xfrm flipV="1">
              <a:off x="4793496" y="3719264"/>
              <a:ext cx="930572" cy="4361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126 Conector recto"/>
            <p:cNvCxnSpPr>
              <a:stCxn id="74" idx="2"/>
              <a:endCxn id="104" idx="0"/>
            </p:cNvCxnSpPr>
            <p:nvPr/>
          </p:nvCxnSpPr>
          <p:spPr>
            <a:xfrm>
              <a:off x="5889255" y="3719264"/>
              <a:ext cx="0" cy="4361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138 Rectángulo"/>
          <p:cNvSpPr/>
          <p:nvPr/>
        </p:nvSpPr>
        <p:spPr>
          <a:xfrm>
            <a:off x="5400000" y="180000"/>
            <a:ext cx="432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85738" lvl="1" indent="-185738">
              <a:buFont typeface="Arial" panose="020B0604020202020204" pitchFamily="34" charset="0"/>
              <a:buChar char="•"/>
            </a:pPr>
            <a:r>
              <a:rPr lang="en-US" b="1" dirty="0"/>
              <a:t>(1) </a:t>
            </a:r>
            <a:r>
              <a:rPr lang="en-US" dirty="0"/>
              <a:t>ARP -&gt; Controller</a:t>
            </a:r>
          </a:p>
          <a:p>
            <a:pPr marL="185738" lvl="1" indent="-185738">
              <a:buFont typeface="Arial" panose="020B0604020202020204" pitchFamily="34" charset="0"/>
              <a:buChar char="•"/>
            </a:pPr>
            <a:r>
              <a:rPr lang="en-US" b="1" dirty="0"/>
              <a:t>(2) </a:t>
            </a:r>
            <a:r>
              <a:rPr lang="en-US" dirty="0"/>
              <a:t>ARP -&gt; </a:t>
            </a:r>
            <a:r>
              <a:rPr lang="en-US" dirty="0" smtClean="0"/>
              <a:t>FLOOD</a:t>
            </a:r>
            <a:endParaRPr lang="en-US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3724940" y="3934556"/>
            <a:ext cx="288074" cy="299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72000" rIns="72000" bIns="72000" rtlCol="0">
            <a:spAutoFit/>
          </a:bodyPr>
          <a:lstStyle/>
          <a:p>
            <a:r>
              <a:rPr lang="es-CO" sz="1000" b="1" dirty="0" smtClean="0"/>
              <a:t>(I)</a:t>
            </a:r>
            <a:endParaRPr lang="es-CO" sz="1000" b="1" dirty="0"/>
          </a:p>
        </p:txBody>
      </p:sp>
      <p:sp>
        <p:nvSpPr>
          <p:cNvPr id="143" name="142 CuadroTexto"/>
          <p:cNvSpPr txBox="1"/>
          <p:nvPr/>
        </p:nvSpPr>
        <p:spPr>
          <a:xfrm>
            <a:off x="2296003" y="3942880"/>
            <a:ext cx="288074" cy="299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72000" rIns="72000" bIns="72000" rtlCol="0">
            <a:spAutoFit/>
          </a:bodyPr>
          <a:lstStyle/>
          <a:p>
            <a:r>
              <a:rPr lang="es-CO" sz="1000" b="1" dirty="0" smtClean="0"/>
              <a:t>(I)</a:t>
            </a:r>
            <a:endParaRPr lang="es-CO" sz="1000" b="1" dirty="0"/>
          </a:p>
        </p:txBody>
      </p:sp>
      <p:sp>
        <p:nvSpPr>
          <p:cNvPr id="144" name="143 CuadroTexto"/>
          <p:cNvSpPr txBox="1"/>
          <p:nvPr/>
        </p:nvSpPr>
        <p:spPr>
          <a:xfrm>
            <a:off x="5142812" y="3941479"/>
            <a:ext cx="288074" cy="299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72000" rIns="72000" bIns="72000" rtlCol="0">
            <a:spAutoFit/>
          </a:bodyPr>
          <a:lstStyle/>
          <a:p>
            <a:r>
              <a:rPr lang="es-CO" sz="1000" b="1" dirty="0" smtClean="0"/>
              <a:t>(I)</a:t>
            </a:r>
            <a:endParaRPr lang="es-CO" sz="1000" b="1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6619736" y="3946874"/>
            <a:ext cx="288074" cy="299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72000" rIns="72000" bIns="72000" rtlCol="0">
            <a:spAutoFit/>
          </a:bodyPr>
          <a:lstStyle/>
          <a:p>
            <a:r>
              <a:rPr lang="es-CO" sz="1000" b="1" dirty="0" smtClean="0"/>
              <a:t>(I)</a:t>
            </a:r>
            <a:endParaRPr lang="es-CO" sz="1000" b="1" dirty="0"/>
          </a:p>
        </p:txBody>
      </p:sp>
      <p:sp>
        <p:nvSpPr>
          <p:cNvPr id="146" name="145 CuadroTexto"/>
          <p:cNvSpPr txBox="1"/>
          <p:nvPr/>
        </p:nvSpPr>
        <p:spPr>
          <a:xfrm>
            <a:off x="3729239" y="2625346"/>
            <a:ext cx="315325" cy="299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72000" rIns="72000" bIns="72000" rtlCol="0">
            <a:spAutoFit/>
          </a:bodyPr>
          <a:lstStyle/>
          <a:p>
            <a:r>
              <a:rPr lang="es-CO" sz="1000" b="1" dirty="0" smtClean="0"/>
              <a:t>(2)</a:t>
            </a:r>
            <a:endParaRPr lang="es-CO" sz="1000" b="1" dirty="0"/>
          </a:p>
        </p:txBody>
      </p:sp>
      <p:sp>
        <p:nvSpPr>
          <p:cNvPr id="147" name="146 CuadroTexto"/>
          <p:cNvSpPr txBox="1"/>
          <p:nvPr/>
        </p:nvSpPr>
        <p:spPr>
          <a:xfrm>
            <a:off x="2300302" y="2622586"/>
            <a:ext cx="315325" cy="299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72000" rIns="72000" bIns="72000" rtlCol="0">
            <a:spAutoFit/>
          </a:bodyPr>
          <a:lstStyle/>
          <a:p>
            <a:r>
              <a:rPr lang="es-CO" sz="1000" b="1" dirty="0" smtClean="0"/>
              <a:t>(2)</a:t>
            </a:r>
            <a:endParaRPr lang="es-CO" sz="1000" b="1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5147111" y="2624649"/>
            <a:ext cx="315325" cy="299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72000" rIns="72000" bIns="72000" rtlCol="0">
            <a:spAutoFit/>
          </a:bodyPr>
          <a:lstStyle/>
          <a:p>
            <a:r>
              <a:rPr lang="es-CO" sz="1000" b="1" dirty="0" smtClean="0"/>
              <a:t>(2)</a:t>
            </a:r>
            <a:endParaRPr lang="es-CO" sz="1000" b="1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6624035" y="2622424"/>
            <a:ext cx="315325" cy="299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72000" rIns="72000" bIns="72000" rtlCol="0">
            <a:spAutoFit/>
          </a:bodyPr>
          <a:lstStyle/>
          <a:p>
            <a:r>
              <a:rPr lang="es-CO" sz="1000" b="1" dirty="0" smtClean="0"/>
              <a:t>(2)</a:t>
            </a:r>
            <a:endParaRPr lang="es-CO" sz="1000" b="1" dirty="0"/>
          </a:p>
        </p:txBody>
      </p:sp>
      <p:sp>
        <p:nvSpPr>
          <p:cNvPr id="150" name="149 CuadroTexto"/>
          <p:cNvSpPr txBox="1"/>
          <p:nvPr/>
        </p:nvSpPr>
        <p:spPr>
          <a:xfrm>
            <a:off x="3004307" y="1421584"/>
            <a:ext cx="315325" cy="299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72000" rIns="72000" bIns="72000" rtlCol="0">
            <a:spAutoFit/>
          </a:bodyPr>
          <a:lstStyle/>
          <a:p>
            <a:r>
              <a:rPr lang="es-CO" sz="1000" b="1" dirty="0" smtClean="0"/>
              <a:t>(2)</a:t>
            </a:r>
            <a:endParaRPr lang="es-CO" sz="1000" b="1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5892695" y="1412776"/>
            <a:ext cx="315325" cy="299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72000" rIns="72000" bIns="72000" rtlCol="0">
            <a:spAutoFit/>
          </a:bodyPr>
          <a:lstStyle/>
          <a:p>
            <a:r>
              <a:rPr lang="es-CO" sz="1000" b="1" dirty="0" smtClean="0"/>
              <a:t>(2)</a:t>
            </a:r>
            <a:endParaRPr lang="es-CO" sz="1000" b="1" dirty="0"/>
          </a:p>
        </p:txBody>
      </p:sp>
    </p:spTree>
    <p:extLst>
      <p:ext uri="{BB962C8B-B14F-4D97-AF65-F5344CB8AC3E}">
        <p14:creationId xmlns:p14="http://schemas.microsoft.com/office/powerpoint/2010/main" val="371388402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Pseudo-MACs (PMACs):</a:t>
            </a:r>
          </a:p>
          <a:p>
            <a:pPr lvl="1"/>
            <a:r>
              <a:rPr lang="en-US" dirty="0" smtClean="0"/>
              <a:t>Internal addresses that determine the location of the hosts in the topology.</a:t>
            </a:r>
          </a:p>
          <a:p>
            <a:pPr lvl="1"/>
            <a:r>
              <a:rPr lang="en-US" dirty="0" smtClean="0"/>
              <a:t>End hosts themselves maintain their actual MACs (AMACs).</a:t>
            </a:r>
          </a:p>
          <a:p>
            <a:pPr lvl="1"/>
            <a:r>
              <a:rPr lang="en-US" dirty="0" smtClean="0"/>
              <a:t>Each part of the PMAC reflects the hierarchical location of the host.</a:t>
            </a:r>
          </a:p>
          <a:p>
            <a:pPr lvl="1"/>
            <a:r>
              <a:rPr lang="en-US" b="1" dirty="0" smtClean="0"/>
              <a:t>PortLand</a:t>
            </a:r>
            <a:r>
              <a:rPr lang="en-US" dirty="0" smtClean="0"/>
              <a:t> uses PMACs for efficient forwarding, routing and VM migration.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Electronic and Telecommunications Engineering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11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6267617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15" name="1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MiceDCER assigns PMACs for the edge switches and the hosts.</a:t>
            </a:r>
          </a:p>
          <a:p>
            <a:r>
              <a:rPr lang="en-US" dirty="0" smtClean="0"/>
              <a:t>The PMAC generated depends of the position of the topology.</a:t>
            </a:r>
          </a:p>
          <a:p>
            <a:r>
              <a:rPr lang="en-US" dirty="0" smtClean="0"/>
              <a:t>There are four components: pod, position, port, and virtual machine ID.</a:t>
            </a:r>
            <a:endParaRPr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AA8B-9332-4FAB-833B-467B2A3397BD}" type="datetime1">
              <a:rPr lang="es-CO" smtClean="0"/>
              <a:t>11/08/2018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Electronic and Telecommunications Engineering</a:t>
            </a: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672174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MiceDCER checks how the edges are connected:</a:t>
            </a:r>
          </a:p>
          <a:p>
            <a:pPr lvl="1"/>
            <a:r>
              <a:rPr lang="en-US" dirty="0" smtClean="0"/>
              <a:t>After </a:t>
            </a:r>
            <a:r>
              <a:rPr lang="en-US" b="1" i="1" dirty="0" smtClean="0"/>
              <a:t>Topology Discovery </a:t>
            </a:r>
            <a:r>
              <a:rPr lang="en-US" dirty="0" smtClean="0"/>
              <a:t>completes, but </a:t>
            </a:r>
            <a:r>
              <a:rPr lang="en-US" i="1" dirty="0" smtClean="0"/>
              <a:t>before </a:t>
            </a:r>
            <a:r>
              <a:rPr lang="en-US" dirty="0" smtClean="0"/>
              <a:t>hosts start communicating.</a:t>
            </a:r>
          </a:p>
          <a:p>
            <a:pPr lvl="1"/>
            <a:r>
              <a:rPr lang="en-US" dirty="0"/>
              <a:t>It is assumed that the first edge switch contains the </a:t>
            </a:r>
            <a:r>
              <a:rPr lang="en-US" dirty="0" smtClean="0"/>
              <a:t>initial pod and position numbers.</a:t>
            </a:r>
          </a:p>
          <a:p>
            <a:pPr lvl="1"/>
            <a:r>
              <a:rPr lang="en-US" dirty="0" smtClean="0"/>
              <a:t>The number of hops between edge switches determines if the edge is in the same pod or in a different pod.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Electronic and Telecommunications Engineering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13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9817867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129 Conector recto de flecha"/>
          <p:cNvCxnSpPr/>
          <p:nvPr/>
        </p:nvCxnSpPr>
        <p:spPr>
          <a:xfrm flipV="1">
            <a:off x="1981478" y="3525287"/>
            <a:ext cx="0" cy="4365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5" name="364 Grupo"/>
          <p:cNvGrpSpPr/>
          <p:nvPr/>
        </p:nvGrpSpPr>
        <p:grpSpPr>
          <a:xfrm>
            <a:off x="1619672" y="1501390"/>
            <a:ext cx="5052094" cy="3264952"/>
            <a:chOff x="2325968" y="2275420"/>
            <a:chExt cx="3744668" cy="2420017"/>
          </a:xfrm>
        </p:grpSpPr>
        <p:grpSp>
          <p:nvGrpSpPr>
            <p:cNvPr id="366" name="365 Grupo"/>
            <p:cNvGrpSpPr/>
            <p:nvPr/>
          </p:nvGrpSpPr>
          <p:grpSpPr>
            <a:xfrm>
              <a:off x="2844757" y="2278582"/>
              <a:ext cx="540000" cy="540000"/>
              <a:chOff x="1325218" y="1937617"/>
              <a:chExt cx="540000" cy="540000"/>
            </a:xfrm>
          </p:grpSpPr>
          <p:sp>
            <p:nvSpPr>
              <p:cNvPr id="446" name="445 Rectángulo"/>
              <p:cNvSpPr/>
              <p:nvPr/>
            </p:nvSpPr>
            <p:spPr>
              <a:xfrm>
                <a:off x="1325218" y="1937617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47" name="446 Flecha cuádruple"/>
              <p:cNvSpPr/>
              <p:nvPr/>
            </p:nvSpPr>
            <p:spPr>
              <a:xfrm>
                <a:off x="1391297" y="2028131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48" name="447 Rectángulo"/>
              <p:cNvSpPr/>
              <p:nvPr/>
            </p:nvSpPr>
            <p:spPr>
              <a:xfrm>
                <a:off x="1481225" y="239934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49" name="448 Rectángulo"/>
              <p:cNvSpPr/>
              <p:nvPr/>
            </p:nvSpPr>
            <p:spPr>
              <a:xfrm>
                <a:off x="1646412" y="239934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50" name="449 Rectángulo"/>
              <p:cNvSpPr/>
              <p:nvPr/>
            </p:nvSpPr>
            <p:spPr>
              <a:xfrm>
                <a:off x="1325218" y="239934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51" name="450 Rectángulo"/>
              <p:cNvSpPr/>
              <p:nvPr/>
            </p:nvSpPr>
            <p:spPr>
              <a:xfrm>
                <a:off x="1791789" y="239934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367" name="366 Grupo"/>
            <p:cNvGrpSpPr/>
            <p:nvPr/>
          </p:nvGrpSpPr>
          <p:grpSpPr>
            <a:xfrm>
              <a:off x="2326300" y="3179264"/>
              <a:ext cx="540000" cy="540000"/>
              <a:chOff x="1258874" y="1532760"/>
              <a:chExt cx="540000" cy="540000"/>
            </a:xfrm>
          </p:grpSpPr>
          <p:sp>
            <p:nvSpPr>
              <p:cNvPr id="440" name="439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41" name="440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42" name="441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43" name="442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44" name="443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45" name="444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368" name="367 Grupo"/>
            <p:cNvGrpSpPr/>
            <p:nvPr/>
          </p:nvGrpSpPr>
          <p:grpSpPr>
            <a:xfrm>
              <a:off x="3383336" y="3179264"/>
              <a:ext cx="540000" cy="540000"/>
              <a:chOff x="1258874" y="1532760"/>
              <a:chExt cx="540000" cy="540000"/>
            </a:xfrm>
          </p:grpSpPr>
          <p:sp>
            <p:nvSpPr>
              <p:cNvPr id="434" name="433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35" name="434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36" name="435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37" name="436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38" name="437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39" name="438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369" name="368 Grupo"/>
            <p:cNvGrpSpPr/>
            <p:nvPr/>
          </p:nvGrpSpPr>
          <p:grpSpPr>
            <a:xfrm>
              <a:off x="4434013" y="3179264"/>
              <a:ext cx="540000" cy="540000"/>
              <a:chOff x="1258874" y="1532760"/>
              <a:chExt cx="540000" cy="540000"/>
            </a:xfrm>
          </p:grpSpPr>
          <p:sp>
            <p:nvSpPr>
              <p:cNvPr id="428" name="427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29" name="428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30" name="429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31" name="430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32" name="431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33" name="432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370" name="369 Grupo"/>
            <p:cNvGrpSpPr/>
            <p:nvPr/>
          </p:nvGrpSpPr>
          <p:grpSpPr>
            <a:xfrm>
              <a:off x="5530636" y="3179264"/>
              <a:ext cx="540000" cy="540000"/>
              <a:chOff x="1258874" y="1532760"/>
              <a:chExt cx="540000" cy="540000"/>
            </a:xfrm>
          </p:grpSpPr>
          <p:sp>
            <p:nvSpPr>
              <p:cNvPr id="422" name="421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23" name="422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24" name="423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25" name="424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26" name="425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27" name="426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371" name="370 Grupo"/>
            <p:cNvGrpSpPr/>
            <p:nvPr/>
          </p:nvGrpSpPr>
          <p:grpSpPr>
            <a:xfrm>
              <a:off x="2325968" y="4155437"/>
              <a:ext cx="540000" cy="540000"/>
              <a:chOff x="1258874" y="1532760"/>
              <a:chExt cx="540000" cy="540000"/>
            </a:xfrm>
          </p:grpSpPr>
          <p:sp>
            <p:nvSpPr>
              <p:cNvPr id="416" name="415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17" name="416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18" name="417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19" name="418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20" name="419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21" name="420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372" name="371 Grupo"/>
            <p:cNvGrpSpPr/>
            <p:nvPr/>
          </p:nvGrpSpPr>
          <p:grpSpPr>
            <a:xfrm>
              <a:off x="3382571" y="4155437"/>
              <a:ext cx="540000" cy="540000"/>
              <a:chOff x="1258874" y="1532760"/>
              <a:chExt cx="540000" cy="540000"/>
            </a:xfrm>
          </p:grpSpPr>
          <p:sp>
            <p:nvSpPr>
              <p:cNvPr id="410" name="409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11" name="410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12" name="411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13" name="412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14" name="413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15" name="414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373" name="372 Grupo"/>
            <p:cNvGrpSpPr/>
            <p:nvPr/>
          </p:nvGrpSpPr>
          <p:grpSpPr>
            <a:xfrm>
              <a:off x="4434877" y="4155437"/>
              <a:ext cx="540000" cy="540000"/>
              <a:chOff x="1258874" y="1532760"/>
              <a:chExt cx="540000" cy="540000"/>
            </a:xfrm>
          </p:grpSpPr>
          <p:sp>
            <p:nvSpPr>
              <p:cNvPr id="404" name="403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05" name="404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06" name="405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07" name="406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08" name="407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09" name="408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374" name="373 Grupo"/>
            <p:cNvGrpSpPr/>
            <p:nvPr/>
          </p:nvGrpSpPr>
          <p:grpSpPr>
            <a:xfrm>
              <a:off x="5530636" y="4155437"/>
              <a:ext cx="540000" cy="540000"/>
              <a:chOff x="1258874" y="1532760"/>
              <a:chExt cx="540000" cy="540000"/>
            </a:xfrm>
          </p:grpSpPr>
          <p:sp>
            <p:nvSpPr>
              <p:cNvPr id="398" name="397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99" name="398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00" name="399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01" name="400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02" name="401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03" name="402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cxnSp>
          <p:nvCxnSpPr>
            <p:cNvPr id="375" name="374 Conector recto"/>
            <p:cNvCxnSpPr>
              <a:stCxn id="450" idx="2"/>
              <a:endCxn id="444" idx="0"/>
            </p:cNvCxnSpPr>
            <p:nvPr/>
          </p:nvCxnSpPr>
          <p:spPr>
            <a:xfrm flipH="1">
              <a:off x="2519733" y="2812313"/>
              <a:ext cx="361029" cy="3669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375 Conector recto"/>
            <p:cNvCxnSpPr>
              <a:stCxn id="448" idx="2"/>
              <a:endCxn id="438" idx="0"/>
            </p:cNvCxnSpPr>
            <p:nvPr/>
          </p:nvCxnSpPr>
          <p:spPr>
            <a:xfrm>
              <a:off x="3036769" y="2812313"/>
              <a:ext cx="540000" cy="3669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376 Conector recto"/>
            <p:cNvCxnSpPr>
              <a:stCxn id="449" idx="2"/>
              <a:endCxn id="432" idx="0"/>
            </p:cNvCxnSpPr>
            <p:nvPr/>
          </p:nvCxnSpPr>
          <p:spPr>
            <a:xfrm>
              <a:off x="3201956" y="2812313"/>
              <a:ext cx="1425490" cy="3669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377 Conector recto"/>
            <p:cNvCxnSpPr>
              <a:stCxn id="451" idx="2"/>
              <a:endCxn id="426" idx="0"/>
            </p:cNvCxnSpPr>
            <p:nvPr/>
          </p:nvCxnSpPr>
          <p:spPr>
            <a:xfrm>
              <a:off x="3347332" y="2812314"/>
              <a:ext cx="2376737" cy="3669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9" name="378 Grupo"/>
            <p:cNvGrpSpPr/>
            <p:nvPr/>
          </p:nvGrpSpPr>
          <p:grpSpPr>
            <a:xfrm>
              <a:off x="4990636" y="2275420"/>
              <a:ext cx="540000" cy="540000"/>
              <a:chOff x="1323797" y="2008815"/>
              <a:chExt cx="540000" cy="540000"/>
            </a:xfrm>
          </p:grpSpPr>
          <p:sp>
            <p:nvSpPr>
              <p:cNvPr id="392" name="391 Rectángulo"/>
              <p:cNvSpPr/>
              <p:nvPr/>
            </p:nvSpPr>
            <p:spPr>
              <a:xfrm>
                <a:off x="1323797" y="2008815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93" name="392 Flecha cuádruple"/>
              <p:cNvSpPr/>
              <p:nvPr/>
            </p:nvSpPr>
            <p:spPr>
              <a:xfrm>
                <a:off x="1391297" y="2076315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94" name="393 Rectángulo"/>
              <p:cNvSpPr/>
              <p:nvPr/>
            </p:nvSpPr>
            <p:spPr>
              <a:xfrm>
                <a:off x="1481225" y="246551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95" name="394 Rectángulo"/>
              <p:cNvSpPr/>
              <p:nvPr/>
            </p:nvSpPr>
            <p:spPr>
              <a:xfrm>
                <a:off x="1646412" y="246551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96" name="395 Rectángulo"/>
              <p:cNvSpPr/>
              <p:nvPr/>
            </p:nvSpPr>
            <p:spPr>
              <a:xfrm>
                <a:off x="1325218" y="246551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97" name="396 Rectángulo"/>
              <p:cNvSpPr/>
              <p:nvPr/>
            </p:nvSpPr>
            <p:spPr>
              <a:xfrm>
                <a:off x="1791789" y="246551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cxnSp>
          <p:nvCxnSpPr>
            <p:cNvPr id="380" name="379 Conector recto"/>
            <p:cNvCxnSpPr>
              <a:stCxn id="396" idx="2"/>
              <a:endCxn id="445" idx="0"/>
            </p:cNvCxnSpPr>
            <p:nvPr/>
          </p:nvCxnSpPr>
          <p:spPr>
            <a:xfrm flipH="1">
              <a:off x="2684920" y="2804124"/>
              <a:ext cx="2343142" cy="3751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380 Conector recto"/>
            <p:cNvCxnSpPr>
              <a:stCxn id="394" idx="2"/>
              <a:endCxn id="439" idx="0"/>
            </p:cNvCxnSpPr>
            <p:nvPr/>
          </p:nvCxnSpPr>
          <p:spPr>
            <a:xfrm flipH="1">
              <a:off x="3741956" y="2804124"/>
              <a:ext cx="1442113" cy="3751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381 Conector recto"/>
            <p:cNvCxnSpPr>
              <a:stCxn id="395" idx="2"/>
              <a:endCxn id="433" idx="0"/>
            </p:cNvCxnSpPr>
            <p:nvPr/>
          </p:nvCxnSpPr>
          <p:spPr>
            <a:xfrm flipH="1">
              <a:off x="4792633" y="2804124"/>
              <a:ext cx="556623" cy="3751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382 Conector recto"/>
            <p:cNvCxnSpPr>
              <a:stCxn id="397" idx="2"/>
              <a:endCxn id="427" idx="0"/>
            </p:cNvCxnSpPr>
            <p:nvPr/>
          </p:nvCxnSpPr>
          <p:spPr>
            <a:xfrm>
              <a:off x="5494632" y="2804124"/>
              <a:ext cx="394623" cy="3751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383 Conector recto"/>
            <p:cNvCxnSpPr>
              <a:stCxn id="420" idx="0"/>
              <a:endCxn id="442" idx="2"/>
            </p:cNvCxnSpPr>
            <p:nvPr/>
          </p:nvCxnSpPr>
          <p:spPr>
            <a:xfrm flipV="1">
              <a:off x="2519400" y="3719264"/>
              <a:ext cx="332" cy="4361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384 Conector recto"/>
            <p:cNvCxnSpPr>
              <a:stCxn id="443" idx="2"/>
              <a:endCxn id="414" idx="0"/>
            </p:cNvCxnSpPr>
            <p:nvPr/>
          </p:nvCxnSpPr>
          <p:spPr>
            <a:xfrm>
              <a:off x="2684919" y="3719264"/>
              <a:ext cx="891084" cy="4361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385 Conector recto"/>
            <p:cNvCxnSpPr>
              <a:stCxn id="436" idx="2"/>
              <a:endCxn id="421" idx="0"/>
            </p:cNvCxnSpPr>
            <p:nvPr/>
          </p:nvCxnSpPr>
          <p:spPr>
            <a:xfrm flipH="1">
              <a:off x="2684587" y="3719264"/>
              <a:ext cx="892181" cy="4361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386 Conector recto"/>
            <p:cNvCxnSpPr>
              <a:stCxn id="437" idx="2"/>
              <a:endCxn id="415" idx="0"/>
            </p:cNvCxnSpPr>
            <p:nvPr/>
          </p:nvCxnSpPr>
          <p:spPr>
            <a:xfrm flipH="1">
              <a:off x="3741190" y="3719264"/>
              <a:ext cx="765" cy="4361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387 Conector recto"/>
            <p:cNvCxnSpPr>
              <a:stCxn id="430" idx="2"/>
              <a:endCxn id="408" idx="0"/>
            </p:cNvCxnSpPr>
            <p:nvPr/>
          </p:nvCxnSpPr>
          <p:spPr>
            <a:xfrm>
              <a:off x="4627445" y="3719264"/>
              <a:ext cx="864" cy="4361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388 Conector recto"/>
            <p:cNvCxnSpPr>
              <a:stCxn id="431" idx="2"/>
              <a:endCxn id="402" idx="0"/>
            </p:cNvCxnSpPr>
            <p:nvPr/>
          </p:nvCxnSpPr>
          <p:spPr>
            <a:xfrm>
              <a:off x="4792632" y="3719264"/>
              <a:ext cx="931436" cy="4361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389 Conector recto"/>
            <p:cNvCxnSpPr>
              <a:stCxn id="409" idx="0"/>
              <a:endCxn id="424" idx="2"/>
            </p:cNvCxnSpPr>
            <p:nvPr/>
          </p:nvCxnSpPr>
          <p:spPr>
            <a:xfrm flipV="1">
              <a:off x="4793496" y="3719264"/>
              <a:ext cx="930572" cy="4361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390 Conector recto"/>
            <p:cNvCxnSpPr>
              <a:stCxn id="425" idx="2"/>
              <a:endCxn id="403" idx="0"/>
            </p:cNvCxnSpPr>
            <p:nvPr/>
          </p:nvCxnSpPr>
          <p:spPr>
            <a:xfrm>
              <a:off x="5889255" y="3719264"/>
              <a:ext cx="0" cy="4361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err="1" smtClean="0"/>
              <a:t>Electronic</a:t>
            </a:r>
            <a:r>
              <a:rPr lang="es-CO" dirty="0" smtClean="0"/>
              <a:t> and </a:t>
            </a:r>
            <a:r>
              <a:rPr lang="es-CO" dirty="0" err="1" smtClean="0"/>
              <a:t>Telecommunications</a:t>
            </a:r>
            <a:r>
              <a:rPr lang="es-CO" dirty="0" smtClean="0"/>
              <a:t> </a:t>
            </a:r>
            <a:r>
              <a:rPr lang="es-CO" dirty="0" err="1" smtClean="0"/>
              <a:t>Engineering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14</a:t>
            </a:fld>
            <a:endParaRPr lang="es-CO"/>
          </a:p>
        </p:txBody>
      </p:sp>
      <p:sp>
        <p:nvSpPr>
          <p:cNvPr id="2" name="1 CuadroTexto"/>
          <p:cNvSpPr txBox="1"/>
          <p:nvPr/>
        </p:nvSpPr>
        <p:spPr>
          <a:xfrm>
            <a:off x="1404005" y="4766342"/>
            <a:ext cx="116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/>
              <a:t>Pod 1, pos. 1</a:t>
            </a:r>
            <a:endParaRPr lang="en-US" sz="1400" b="1" i="1" dirty="0"/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1979712" y="3525287"/>
            <a:ext cx="0" cy="4365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2375166" y="3496482"/>
            <a:ext cx="937981" cy="4365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8" name="127 Rectángulo"/>
          <p:cNvSpPr/>
          <p:nvPr/>
        </p:nvSpPr>
        <p:spPr>
          <a:xfrm>
            <a:off x="5400000" y="180000"/>
            <a:ext cx="432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540000" rtlCol="0" anchor="ctr"/>
          <a:lstStyle/>
          <a:p>
            <a:pPr marL="0" lvl="1"/>
            <a:r>
              <a:rPr lang="en-US" dirty="0"/>
              <a:t>The number of hops determines the pod where the switch belongs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9" name="128 CuadroTexto"/>
          <p:cNvSpPr txBox="1"/>
          <p:nvPr/>
        </p:nvSpPr>
        <p:spPr>
          <a:xfrm>
            <a:off x="2830098" y="4766342"/>
            <a:ext cx="116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/>
              <a:t>Pod 1, pos. 2</a:t>
            </a:r>
            <a:endParaRPr lang="en-US" sz="1400" b="1" i="1" dirty="0"/>
          </a:p>
        </p:txBody>
      </p:sp>
      <p:cxnSp>
        <p:nvCxnSpPr>
          <p:cNvPr id="131" name="130 Conector recto de flecha"/>
          <p:cNvCxnSpPr/>
          <p:nvPr/>
        </p:nvCxnSpPr>
        <p:spPr>
          <a:xfrm flipV="1">
            <a:off x="2086797" y="2214688"/>
            <a:ext cx="2865120" cy="449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recto de flecha"/>
          <p:cNvCxnSpPr/>
          <p:nvPr/>
        </p:nvCxnSpPr>
        <p:spPr>
          <a:xfrm flipH="1">
            <a:off x="5067606" y="2251657"/>
            <a:ext cx="656974" cy="44323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recto de flecha"/>
          <p:cNvCxnSpPr/>
          <p:nvPr/>
        </p:nvCxnSpPr>
        <p:spPr>
          <a:xfrm>
            <a:off x="4785742" y="3471404"/>
            <a:ext cx="2282" cy="5443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151 CuadroTexto"/>
          <p:cNvSpPr txBox="1"/>
          <p:nvPr/>
        </p:nvSpPr>
        <p:spPr>
          <a:xfrm>
            <a:off x="4247612" y="4766342"/>
            <a:ext cx="116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/>
              <a:t>Pod 2, pos. 1</a:t>
            </a:r>
            <a:endParaRPr lang="en-US" sz="1400" b="1" i="1" dirty="0"/>
          </a:p>
        </p:txBody>
      </p:sp>
      <p:sp>
        <p:nvSpPr>
          <p:cNvPr id="153" name="152 Rectángulo"/>
          <p:cNvSpPr/>
          <p:nvPr/>
        </p:nvSpPr>
        <p:spPr>
          <a:xfrm>
            <a:off x="1347969" y="2296906"/>
            <a:ext cx="2657153" cy="2858249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4" name="153 Rectángulo"/>
          <p:cNvSpPr/>
          <p:nvPr/>
        </p:nvSpPr>
        <p:spPr>
          <a:xfrm>
            <a:off x="4235432" y="2296906"/>
            <a:ext cx="2657153" cy="2858249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2" name="361 CuadroTexto"/>
          <p:cNvSpPr txBox="1"/>
          <p:nvPr/>
        </p:nvSpPr>
        <p:spPr>
          <a:xfrm>
            <a:off x="7009760" y="157766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362 CuadroTexto"/>
          <p:cNvSpPr txBox="1"/>
          <p:nvPr/>
        </p:nvSpPr>
        <p:spPr>
          <a:xfrm>
            <a:off x="7030588" y="2873808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363 CuadroTexto"/>
          <p:cNvSpPr txBox="1"/>
          <p:nvPr/>
        </p:nvSpPr>
        <p:spPr>
          <a:xfrm>
            <a:off x="7030588" y="4129882"/>
            <a:ext cx="144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Edge / ToR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2" name="451 CuadroTexto"/>
          <p:cNvSpPr txBox="1"/>
          <p:nvPr/>
        </p:nvSpPr>
        <p:spPr>
          <a:xfrm>
            <a:off x="3724940" y="3934556"/>
            <a:ext cx="288074" cy="299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72000" rIns="72000" bIns="72000" rtlCol="0">
            <a:spAutoFit/>
          </a:bodyPr>
          <a:lstStyle/>
          <a:p>
            <a:r>
              <a:rPr lang="es-CO" sz="1000" b="1" dirty="0" smtClean="0"/>
              <a:t>(I)</a:t>
            </a:r>
            <a:endParaRPr lang="es-CO" sz="1000" b="1" dirty="0"/>
          </a:p>
        </p:txBody>
      </p:sp>
      <p:sp>
        <p:nvSpPr>
          <p:cNvPr id="453" name="452 CuadroTexto"/>
          <p:cNvSpPr txBox="1"/>
          <p:nvPr/>
        </p:nvSpPr>
        <p:spPr>
          <a:xfrm>
            <a:off x="2296003" y="3942880"/>
            <a:ext cx="288074" cy="299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72000" rIns="72000" bIns="72000" rtlCol="0">
            <a:spAutoFit/>
          </a:bodyPr>
          <a:lstStyle/>
          <a:p>
            <a:r>
              <a:rPr lang="es-CO" sz="1000" b="1" dirty="0" smtClean="0"/>
              <a:t>(I)</a:t>
            </a:r>
            <a:endParaRPr lang="es-CO" sz="1000" b="1" dirty="0"/>
          </a:p>
        </p:txBody>
      </p:sp>
      <p:sp>
        <p:nvSpPr>
          <p:cNvPr id="454" name="453 CuadroTexto"/>
          <p:cNvSpPr txBox="1"/>
          <p:nvPr/>
        </p:nvSpPr>
        <p:spPr>
          <a:xfrm>
            <a:off x="5142812" y="3941479"/>
            <a:ext cx="288074" cy="299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72000" rIns="72000" bIns="72000" rtlCol="0">
            <a:spAutoFit/>
          </a:bodyPr>
          <a:lstStyle/>
          <a:p>
            <a:r>
              <a:rPr lang="es-CO" sz="1000" b="1" dirty="0" smtClean="0"/>
              <a:t>(I)</a:t>
            </a:r>
            <a:endParaRPr lang="es-CO" sz="1000" b="1" dirty="0"/>
          </a:p>
        </p:txBody>
      </p:sp>
      <p:sp>
        <p:nvSpPr>
          <p:cNvPr id="455" name="454 CuadroTexto"/>
          <p:cNvSpPr txBox="1"/>
          <p:nvPr/>
        </p:nvSpPr>
        <p:spPr>
          <a:xfrm>
            <a:off x="6619736" y="3946874"/>
            <a:ext cx="288074" cy="299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72000" rIns="72000" bIns="72000" rtlCol="0">
            <a:spAutoFit/>
          </a:bodyPr>
          <a:lstStyle/>
          <a:p>
            <a:r>
              <a:rPr lang="es-CO" sz="1000" b="1" dirty="0" smtClean="0"/>
              <a:t>(I)</a:t>
            </a:r>
            <a:endParaRPr lang="es-CO" sz="1000" b="1" dirty="0"/>
          </a:p>
        </p:txBody>
      </p:sp>
      <p:sp>
        <p:nvSpPr>
          <p:cNvPr id="456" name="455 CuadroTexto"/>
          <p:cNvSpPr txBox="1"/>
          <p:nvPr/>
        </p:nvSpPr>
        <p:spPr>
          <a:xfrm>
            <a:off x="3729239" y="2625346"/>
            <a:ext cx="315325" cy="299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72000" rIns="72000" bIns="72000" rtlCol="0">
            <a:spAutoFit/>
          </a:bodyPr>
          <a:lstStyle/>
          <a:p>
            <a:r>
              <a:rPr lang="es-CO" sz="1000" b="1" dirty="0" smtClean="0"/>
              <a:t>(2)</a:t>
            </a:r>
            <a:endParaRPr lang="es-CO" sz="1000" b="1" dirty="0"/>
          </a:p>
        </p:txBody>
      </p:sp>
      <p:sp>
        <p:nvSpPr>
          <p:cNvPr id="457" name="456 CuadroTexto"/>
          <p:cNvSpPr txBox="1"/>
          <p:nvPr/>
        </p:nvSpPr>
        <p:spPr>
          <a:xfrm>
            <a:off x="2300302" y="2622586"/>
            <a:ext cx="315325" cy="299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72000" rIns="72000" bIns="72000" rtlCol="0">
            <a:spAutoFit/>
          </a:bodyPr>
          <a:lstStyle/>
          <a:p>
            <a:r>
              <a:rPr lang="es-CO" sz="1000" b="1" dirty="0" smtClean="0"/>
              <a:t>(2)</a:t>
            </a:r>
            <a:endParaRPr lang="es-CO" sz="1000" b="1" dirty="0"/>
          </a:p>
        </p:txBody>
      </p:sp>
      <p:sp>
        <p:nvSpPr>
          <p:cNvPr id="458" name="457 CuadroTexto"/>
          <p:cNvSpPr txBox="1"/>
          <p:nvPr/>
        </p:nvSpPr>
        <p:spPr>
          <a:xfrm>
            <a:off x="5147111" y="2624649"/>
            <a:ext cx="315325" cy="299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72000" rIns="72000" bIns="72000" rtlCol="0">
            <a:spAutoFit/>
          </a:bodyPr>
          <a:lstStyle/>
          <a:p>
            <a:r>
              <a:rPr lang="es-CO" sz="1000" b="1" dirty="0" smtClean="0"/>
              <a:t>(2)</a:t>
            </a:r>
            <a:endParaRPr lang="es-CO" sz="1000" b="1" dirty="0"/>
          </a:p>
        </p:txBody>
      </p:sp>
      <p:sp>
        <p:nvSpPr>
          <p:cNvPr id="459" name="458 CuadroTexto"/>
          <p:cNvSpPr txBox="1"/>
          <p:nvPr/>
        </p:nvSpPr>
        <p:spPr>
          <a:xfrm>
            <a:off x="6624035" y="2622424"/>
            <a:ext cx="315325" cy="299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72000" rIns="72000" bIns="72000" rtlCol="0">
            <a:spAutoFit/>
          </a:bodyPr>
          <a:lstStyle/>
          <a:p>
            <a:r>
              <a:rPr lang="es-CO" sz="1000" b="1" dirty="0" smtClean="0"/>
              <a:t>(2)</a:t>
            </a:r>
            <a:endParaRPr lang="es-CO" sz="1000" b="1" dirty="0"/>
          </a:p>
        </p:txBody>
      </p:sp>
      <p:sp>
        <p:nvSpPr>
          <p:cNvPr id="460" name="459 CuadroTexto"/>
          <p:cNvSpPr txBox="1"/>
          <p:nvPr/>
        </p:nvSpPr>
        <p:spPr>
          <a:xfrm>
            <a:off x="3004307" y="1421584"/>
            <a:ext cx="315325" cy="299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72000" rIns="72000" bIns="72000" rtlCol="0">
            <a:spAutoFit/>
          </a:bodyPr>
          <a:lstStyle/>
          <a:p>
            <a:r>
              <a:rPr lang="es-CO" sz="1000" b="1" dirty="0" smtClean="0"/>
              <a:t>(2)</a:t>
            </a:r>
            <a:endParaRPr lang="es-CO" sz="1000" b="1" dirty="0"/>
          </a:p>
        </p:txBody>
      </p:sp>
      <p:sp>
        <p:nvSpPr>
          <p:cNvPr id="461" name="460 CuadroTexto"/>
          <p:cNvSpPr txBox="1"/>
          <p:nvPr/>
        </p:nvSpPr>
        <p:spPr>
          <a:xfrm>
            <a:off x="5892695" y="1412776"/>
            <a:ext cx="315325" cy="299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72000" rIns="72000" bIns="72000" rtlCol="0">
            <a:spAutoFit/>
          </a:bodyPr>
          <a:lstStyle/>
          <a:p>
            <a:r>
              <a:rPr lang="es-CO" sz="1000" b="1" dirty="0" smtClean="0"/>
              <a:t>(2)</a:t>
            </a:r>
            <a:endParaRPr lang="es-CO" sz="10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259632" y="478413"/>
            <a:ext cx="2227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hops:  Same pod</a:t>
            </a:r>
          </a:p>
          <a:p>
            <a:r>
              <a:rPr lang="en-US" dirty="0" smtClean="0"/>
              <a:t>4 hops:  Different pod</a:t>
            </a:r>
            <a:endParaRPr lang="en-US" dirty="0"/>
          </a:p>
        </p:txBody>
      </p:sp>
      <p:cxnSp>
        <p:nvCxnSpPr>
          <p:cNvPr id="142" name="141 Conector recto de flecha"/>
          <p:cNvCxnSpPr/>
          <p:nvPr/>
        </p:nvCxnSpPr>
        <p:spPr>
          <a:xfrm flipV="1">
            <a:off x="4781449" y="3529813"/>
            <a:ext cx="0" cy="4365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5176903" y="3501008"/>
            <a:ext cx="937981" cy="4365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3571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9" grpId="0"/>
      <p:bldP spid="129" grpId="1"/>
      <p:bldP spid="152" grpId="0"/>
      <p:bldP spid="152" grpId="1"/>
      <p:bldP spid="153" grpId="0" animBg="1"/>
      <p:bldP spid="154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MiceDCER stores the pod and position values of the switches in a table:</a:t>
            </a:r>
          </a:p>
          <a:p>
            <a:pPr lvl="1"/>
            <a:r>
              <a:rPr lang="en-US" sz="2400" dirty="0" smtClean="0"/>
              <a:t>The table has an identifier which can be either the switch MAC or the DPID (which contains the MAC).</a:t>
            </a:r>
          </a:p>
          <a:p>
            <a:pPr lvl="1"/>
            <a:r>
              <a:rPr lang="en-US" sz="2400" dirty="0" smtClean="0"/>
              <a:t>It provides two fields for the pod and position assigned.</a:t>
            </a:r>
            <a:endParaRPr lang="en-US" sz="24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Electronic and Telecommunications Engineering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15</a:t>
            </a:fld>
            <a:endParaRPr lang="es-CO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3894"/>
              </p:ext>
            </p:extLst>
          </p:nvPr>
        </p:nvGraphicFramePr>
        <p:xfrm>
          <a:off x="2555776" y="4149080"/>
          <a:ext cx="4320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1080000"/>
                <a:gridCol w="10800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Gill Sans MT" panose="020B0502020104020203" pitchFamily="34" charset="0"/>
                        </a:rPr>
                        <a:t>MAC</a:t>
                      </a:r>
                      <a:endParaRPr lang="en-US" sz="1400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Gill Sans MT" panose="020B0502020104020203" pitchFamily="34" charset="0"/>
                        </a:rPr>
                        <a:t>Pod</a:t>
                      </a:r>
                      <a:endParaRPr lang="en-US" sz="1400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Gill Sans MT" panose="020B0502020104020203" pitchFamily="34" charset="0"/>
                        </a:rPr>
                        <a:t>Position</a:t>
                      </a:r>
                      <a:endParaRPr lang="en-US" sz="1400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Gill Sans MT" panose="020B0502020104020203" pitchFamily="34" charset="0"/>
                        </a:rPr>
                        <a:t>EC:DA:39:88:92:0E</a:t>
                      </a:r>
                      <a:endParaRPr lang="en-US" sz="1400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n-US" sz="1400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n-US" sz="1400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Gill Sans MT" panose="020B0502020104020203" pitchFamily="34" charset="0"/>
                        </a:rPr>
                        <a:t>AA:3A:58:9F:B8:FD</a:t>
                      </a:r>
                      <a:endParaRPr lang="en-US" sz="1400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n-US" sz="1400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n-US" sz="1400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Gill Sans MT" panose="020B0502020104020203" pitchFamily="34" charset="0"/>
                        </a:rPr>
                        <a:t>41:E1:FB:E5:D0:5B</a:t>
                      </a:r>
                      <a:endParaRPr lang="en-US" sz="1400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n-US" sz="1400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n-US" sz="1400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Gill Sans MT" panose="020B0502020104020203" pitchFamily="34" charset="0"/>
                        </a:rPr>
                        <a:t>71:78:87:DD:E4:E7</a:t>
                      </a:r>
                      <a:endParaRPr lang="en-US" sz="1400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n-US" sz="1400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n-US" sz="1400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10549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 process:</a:t>
            </a:r>
          </a:p>
          <a:p>
            <a:pPr lvl="1"/>
            <a:r>
              <a:rPr lang="en-US" dirty="0" smtClean="0"/>
              <a:t>When a switch connects, it will be added to a group corresponding to its level.</a:t>
            </a:r>
          </a:p>
          <a:p>
            <a:pPr lvl="1"/>
            <a:r>
              <a:rPr lang="en-US" dirty="0" smtClean="0"/>
              <a:t>It will also install the ARP rule for the switch (to the controller or FLOOD).</a:t>
            </a:r>
          </a:p>
          <a:p>
            <a:pPr lvl="1"/>
            <a:r>
              <a:rPr lang="en-US" dirty="0" smtClean="0"/>
              <a:t>If it is an edge switch, an entry with its pod and position numbers is created on the table (depending of existing entries).</a:t>
            </a:r>
          </a:p>
          <a:p>
            <a:pPr lvl="1"/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Electronic and Telecommunications Engineering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16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780781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Generating Pseudo-MACs (PMACs)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host connects to the switch, the controller assigns the PMAC:</a:t>
            </a:r>
          </a:p>
          <a:p>
            <a:pPr lvl="1"/>
            <a:r>
              <a:rPr lang="en-US" dirty="0" smtClean="0"/>
              <a:t>The pod and position are taken from the switch connected.</a:t>
            </a:r>
          </a:p>
          <a:p>
            <a:pPr lvl="1"/>
            <a:r>
              <a:rPr lang="en-US" dirty="0" smtClean="0"/>
              <a:t>The port indicates the port number that connects the switch to the host.</a:t>
            </a:r>
          </a:p>
          <a:p>
            <a:pPr lvl="1"/>
            <a:r>
              <a:rPr lang="en-US" dirty="0" smtClean="0"/>
              <a:t>The virtual machine ID corresponds to the </a:t>
            </a:r>
            <a:r>
              <a:rPr lang="en-US" i="1" dirty="0" smtClean="0"/>
              <a:t>nth</a:t>
            </a:r>
            <a:r>
              <a:rPr lang="en-US" dirty="0" smtClean="0"/>
              <a:t> system of the host connected to the same port.</a:t>
            </a:r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Electronic and Telecommunications Engineering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17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4408093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167 Grupo"/>
          <p:cNvGrpSpPr/>
          <p:nvPr/>
        </p:nvGrpSpPr>
        <p:grpSpPr>
          <a:xfrm>
            <a:off x="1673051" y="1124744"/>
            <a:ext cx="5052094" cy="3264952"/>
            <a:chOff x="2325968" y="2275420"/>
            <a:chExt cx="3744668" cy="2420017"/>
          </a:xfrm>
        </p:grpSpPr>
        <p:grpSp>
          <p:nvGrpSpPr>
            <p:cNvPr id="178" name="177 Grupo"/>
            <p:cNvGrpSpPr/>
            <p:nvPr/>
          </p:nvGrpSpPr>
          <p:grpSpPr>
            <a:xfrm>
              <a:off x="2844757" y="2278582"/>
              <a:ext cx="540000" cy="540000"/>
              <a:chOff x="1325218" y="1937617"/>
              <a:chExt cx="540000" cy="540000"/>
            </a:xfrm>
          </p:grpSpPr>
          <p:sp>
            <p:nvSpPr>
              <p:cNvPr id="258" name="257 Rectángulo"/>
              <p:cNvSpPr/>
              <p:nvPr/>
            </p:nvSpPr>
            <p:spPr>
              <a:xfrm>
                <a:off x="1325218" y="1937617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9" name="258 Flecha cuádruple"/>
              <p:cNvSpPr/>
              <p:nvPr/>
            </p:nvSpPr>
            <p:spPr>
              <a:xfrm>
                <a:off x="1391297" y="2028131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0" name="259 Rectángulo"/>
              <p:cNvSpPr/>
              <p:nvPr/>
            </p:nvSpPr>
            <p:spPr>
              <a:xfrm>
                <a:off x="1481225" y="239934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1" name="260 Rectángulo"/>
              <p:cNvSpPr/>
              <p:nvPr/>
            </p:nvSpPr>
            <p:spPr>
              <a:xfrm>
                <a:off x="1646412" y="239934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2" name="261 Rectángulo"/>
              <p:cNvSpPr/>
              <p:nvPr/>
            </p:nvSpPr>
            <p:spPr>
              <a:xfrm>
                <a:off x="1325218" y="239934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3" name="262 Rectángulo"/>
              <p:cNvSpPr/>
              <p:nvPr/>
            </p:nvSpPr>
            <p:spPr>
              <a:xfrm>
                <a:off x="1791789" y="239934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79" name="178 Grupo"/>
            <p:cNvGrpSpPr/>
            <p:nvPr/>
          </p:nvGrpSpPr>
          <p:grpSpPr>
            <a:xfrm>
              <a:off x="2326300" y="3179264"/>
              <a:ext cx="540000" cy="540000"/>
              <a:chOff x="1258874" y="1532760"/>
              <a:chExt cx="540000" cy="540000"/>
            </a:xfrm>
          </p:grpSpPr>
          <p:sp>
            <p:nvSpPr>
              <p:cNvPr id="252" name="251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3" name="252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4" name="253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5" name="254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6" name="255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7" name="256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80" name="179 Grupo"/>
            <p:cNvGrpSpPr/>
            <p:nvPr/>
          </p:nvGrpSpPr>
          <p:grpSpPr>
            <a:xfrm>
              <a:off x="3383336" y="3179264"/>
              <a:ext cx="540000" cy="540000"/>
              <a:chOff x="1258874" y="1532760"/>
              <a:chExt cx="540000" cy="540000"/>
            </a:xfrm>
          </p:grpSpPr>
          <p:sp>
            <p:nvSpPr>
              <p:cNvPr id="246" name="245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7" name="246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8" name="247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9" name="248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0" name="249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1" name="250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81" name="180 Grupo"/>
            <p:cNvGrpSpPr/>
            <p:nvPr/>
          </p:nvGrpSpPr>
          <p:grpSpPr>
            <a:xfrm>
              <a:off x="4434013" y="3179264"/>
              <a:ext cx="540000" cy="540000"/>
              <a:chOff x="1258874" y="1532760"/>
              <a:chExt cx="540000" cy="540000"/>
            </a:xfrm>
          </p:grpSpPr>
          <p:sp>
            <p:nvSpPr>
              <p:cNvPr id="240" name="239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1" name="240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2" name="241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3" name="242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4" name="243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5" name="244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82" name="181 Grupo"/>
            <p:cNvGrpSpPr/>
            <p:nvPr/>
          </p:nvGrpSpPr>
          <p:grpSpPr>
            <a:xfrm>
              <a:off x="5530636" y="3179264"/>
              <a:ext cx="540000" cy="540000"/>
              <a:chOff x="1258874" y="1532760"/>
              <a:chExt cx="540000" cy="540000"/>
            </a:xfrm>
          </p:grpSpPr>
          <p:sp>
            <p:nvSpPr>
              <p:cNvPr id="234" name="233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5" name="234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6" name="235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7" name="236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8" name="237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9" name="238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83" name="182 Grupo"/>
            <p:cNvGrpSpPr/>
            <p:nvPr/>
          </p:nvGrpSpPr>
          <p:grpSpPr>
            <a:xfrm>
              <a:off x="2325968" y="4155437"/>
              <a:ext cx="540000" cy="540000"/>
              <a:chOff x="1258874" y="1532760"/>
              <a:chExt cx="540000" cy="540000"/>
            </a:xfrm>
          </p:grpSpPr>
          <p:sp>
            <p:nvSpPr>
              <p:cNvPr id="228" name="227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9" name="228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0" name="229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1" name="230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2" name="231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3" name="232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84" name="183 Grupo"/>
            <p:cNvGrpSpPr/>
            <p:nvPr/>
          </p:nvGrpSpPr>
          <p:grpSpPr>
            <a:xfrm>
              <a:off x="3382571" y="4155437"/>
              <a:ext cx="540000" cy="540000"/>
              <a:chOff x="1258874" y="1532760"/>
              <a:chExt cx="540000" cy="540000"/>
            </a:xfrm>
          </p:grpSpPr>
          <p:sp>
            <p:nvSpPr>
              <p:cNvPr id="222" name="221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3" name="222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4" name="223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5" name="224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6" name="225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7" name="226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85" name="184 Grupo"/>
            <p:cNvGrpSpPr/>
            <p:nvPr/>
          </p:nvGrpSpPr>
          <p:grpSpPr>
            <a:xfrm>
              <a:off x="4434877" y="4155437"/>
              <a:ext cx="540000" cy="540000"/>
              <a:chOff x="1258874" y="1532760"/>
              <a:chExt cx="540000" cy="540000"/>
            </a:xfrm>
          </p:grpSpPr>
          <p:sp>
            <p:nvSpPr>
              <p:cNvPr id="216" name="215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7" name="216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8" name="217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9" name="218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0" name="219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1" name="220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86" name="185 Grupo"/>
            <p:cNvGrpSpPr/>
            <p:nvPr/>
          </p:nvGrpSpPr>
          <p:grpSpPr>
            <a:xfrm>
              <a:off x="5530636" y="4155437"/>
              <a:ext cx="540000" cy="540000"/>
              <a:chOff x="1258874" y="1532760"/>
              <a:chExt cx="540000" cy="540000"/>
            </a:xfrm>
          </p:grpSpPr>
          <p:sp>
            <p:nvSpPr>
              <p:cNvPr id="210" name="209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1" name="210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2" name="211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3" name="212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4" name="213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5" name="214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cxnSp>
          <p:nvCxnSpPr>
            <p:cNvPr id="187" name="186 Conector recto"/>
            <p:cNvCxnSpPr>
              <a:stCxn id="262" idx="2"/>
              <a:endCxn id="256" idx="0"/>
            </p:cNvCxnSpPr>
            <p:nvPr/>
          </p:nvCxnSpPr>
          <p:spPr>
            <a:xfrm flipH="1">
              <a:off x="2519733" y="2812313"/>
              <a:ext cx="361029" cy="36695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187 Conector recto"/>
            <p:cNvCxnSpPr>
              <a:stCxn id="260" idx="2"/>
              <a:endCxn id="250" idx="0"/>
            </p:cNvCxnSpPr>
            <p:nvPr/>
          </p:nvCxnSpPr>
          <p:spPr>
            <a:xfrm>
              <a:off x="3036769" y="2812313"/>
              <a:ext cx="540000" cy="36695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188 Conector recto"/>
            <p:cNvCxnSpPr>
              <a:stCxn id="261" idx="2"/>
              <a:endCxn id="244" idx="0"/>
            </p:cNvCxnSpPr>
            <p:nvPr/>
          </p:nvCxnSpPr>
          <p:spPr>
            <a:xfrm>
              <a:off x="3201956" y="2812313"/>
              <a:ext cx="1425490" cy="36695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189 Conector recto"/>
            <p:cNvCxnSpPr>
              <a:stCxn id="263" idx="2"/>
              <a:endCxn id="238" idx="0"/>
            </p:cNvCxnSpPr>
            <p:nvPr/>
          </p:nvCxnSpPr>
          <p:spPr>
            <a:xfrm>
              <a:off x="3347332" y="2812314"/>
              <a:ext cx="2376737" cy="36695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190 Grupo"/>
            <p:cNvGrpSpPr/>
            <p:nvPr/>
          </p:nvGrpSpPr>
          <p:grpSpPr>
            <a:xfrm>
              <a:off x="4990636" y="2275420"/>
              <a:ext cx="540000" cy="540000"/>
              <a:chOff x="1323797" y="2008815"/>
              <a:chExt cx="540000" cy="540000"/>
            </a:xfrm>
          </p:grpSpPr>
          <p:sp>
            <p:nvSpPr>
              <p:cNvPr id="204" name="203 Rectángulo"/>
              <p:cNvSpPr/>
              <p:nvPr/>
            </p:nvSpPr>
            <p:spPr>
              <a:xfrm>
                <a:off x="1323797" y="2008815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5" name="204 Flecha cuádruple"/>
              <p:cNvSpPr/>
              <p:nvPr/>
            </p:nvSpPr>
            <p:spPr>
              <a:xfrm>
                <a:off x="1391297" y="2076315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6" name="205 Rectángulo"/>
              <p:cNvSpPr/>
              <p:nvPr/>
            </p:nvSpPr>
            <p:spPr>
              <a:xfrm>
                <a:off x="1481225" y="246551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7" name="206 Rectángulo"/>
              <p:cNvSpPr/>
              <p:nvPr/>
            </p:nvSpPr>
            <p:spPr>
              <a:xfrm>
                <a:off x="1646412" y="246551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8" name="207 Rectángulo"/>
              <p:cNvSpPr/>
              <p:nvPr/>
            </p:nvSpPr>
            <p:spPr>
              <a:xfrm>
                <a:off x="1325218" y="246551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9" name="208 Rectángulo"/>
              <p:cNvSpPr/>
              <p:nvPr/>
            </p:nvSpPr>
            <p:spPr>
              <a:xfrm>
                <a:off x="1791789" y="246551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cxnSp>
          <p:nvCxnSpPr>
            <p:cNvPr id="192" name="191 Conector recto"/>
            <p:cNvCxnSpPr>
              <a:stCxn id="208" idx="2"/>
              <a:endCxn id="257" idx="0"/>
            </p:cNvCxnSpPr>
            <p:nvPr/>
          </p:nvCxnSpPr>
          <p:spPr>
            <a:xfrm flipH="1">
              <a:off x="2684920" y="2804124"/>
              <a:ext cx="2343142" cy="37514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192 Conector recto"/>
            <p:cNvCxnSpPr>
              <a:stCxn id="206" idx="2"/>
              <a:endCxn id="251" idx="0"/>
            </p:cNvCxnSpPr>
            <p:nvPr/>
          </p:nvCxnSpPr>
          <p:spPr>
            <a:xfrm flipH="1">
              <a:off x="3741956" y="2804124"/>
              <a:ext cx="1442113" cy="37514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193 Conector recto"/>
            <p:cNvCxnSpPr>
              <a:stCxn id="207" idx="2"/>
              <a:endCxn id="245" idx="0"/>
            </p:cNvCxnSpPr>
            <p:nvPr/>
          </p:nvCxnSpPr>
          <p:spPr>
            <a:xfrm flipH="1">
              <a:off x="4792633" y="2804124"/>
              <a:ext cx="556623" cy="37514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194 Conector recto"/>
            <p:cNvCxnSpPr>
              <a:stCxn id="209" idx="2"/>
              <a:endCxn id="239" idx="0"/>
            </p:cNvCxnSpPr>
            <p:nvPr/>
          </p:nvCxnSpPr>
          <p:spPr>
            <a:xfrm>
              <a:off x="5494632" y="2804124"/>
              <a:ext cx="394623" cy="37514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195 Conector recto"/>
            <p:cNvCxnSpPr>
              <a:stCxn id="232" idx="0"/>
              <a:endCxn id="254" idx="2"/>
            </p:cNvCxnSpPr>
            <p:nvPr/>
          </p:nvCxnSpPr>
          <p:spPr>
            <a:xfrm flipV="1">
              <a:off x="2519400" y="3719264"/>
              <a:ext cx="332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196 Conector recto"/>
            <p:cNvCxnSpPr>
              <a:stCxn id="255" idx="2"/>
              <a:endCxn id="226" idx="0"/>
            </p:cNvCxnSpPr>
            <p:nvPr/>
          </p:nvCxnSpPr>
          <p:spPr>
            <a:xfrm>
              <a:off x="2684919" y="3719264"/>
              <a:ext cx="891084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197 Conector recto"/>
            <p:cNvCxnSpPr>
              <a:stCxn id="248" idx="2"/>
              <a:endCxn id="233" idx="0"/>
            </p:cNvCxnSpPr>
            <p:nvPr/>
          </p:nvCxnSpPr>
          <p:spPr>
            <a:xfrm flipH="1">
              <a:off x="2684587" y="3719264"/>
              <a:ext cx="892181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198 Conector recto"/>
            <p:cNvCxnSpPr>
              <a:stCxn id="249" idx="2"/>
              <a:endCxn id="227" idx="0"/>
            </p:cNvCxnSpPr>
            <p:nvPr/>
          </p:nvCxnSpPr>
          <p:spPr>
            <a:xfrm flipH="1">
              <a:off x="3741190" y="3719264"/>
              <a:ext cx="765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199 Conector recto"/>
            <p:cNvCxnSpPr>
              <a:stCxn id="242" idx="2"/>
              <a:endCxn id="220" idx="0"/>
            </p:cNvCxnSpPr>
            <p:nvPr/>
          </p:nvCxnSpPr>
          <p:spPr>
            <a:xfrm>
              <a:off x="4627445" y="3719264"/>
              <a:ext cx="864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200 Conector recto"/>
            <p:cNvCxnSpPr>
              <a:stCxn id="243" idx="2"/>
              <a:endCxn id="214" idx="0"/>
            </p:cNvCxnSpPr>
            <p:nvPr/>
          </p:nvCxnSpPr>
          <p:spPr>
            <a:xfrm>
              <a:off x="4792632" y="3719264"/>
              <a:ext cx="931436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201 Conector recto"/>
            <p:cNvCxnSpPr>
              <a:stCxn id="221" idx="0"/>
              <a:endCxn id="236" idx="2"/>
            </p:cNvCxnSpPr>
            <p:nvPr/>
          </p:nvCxnSpPr>
          <p:spPr>
            <a:xfrm flipV="1">
              <a:off x="4793496" y="3719264"/>
              <a:ext cx="930572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202 Conector recto"/>
            <p:cNvCxnSpPr>
              <a:stCxn id="237" idx="2"/>
              <a:endCxn id="215" idx="0"/>
            </p:cNvCxnSpPr>
            <p:nvPr/>
          </p:nvCxnSpPr>
          <p:spPr>
            <a:xfrm>
              <a:off x="5889255" y="3719264"/>
              <a:ext cx="0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272 Rectángulo"/>
          <p:cNvSpPr/>
          <p:nvPr/>
        </p:nvSpPr>
        <p:spPr>
          <a:xfrm>
            <a:off x="1401348" y="1920260"/>
            <a:ext cx="2657153" cy="2858249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4" name="273 Rectángulo"/>
          <p:cNvSpPr/>
          <p:nvPr/>
        </p:nvSpPr>
        <p:spPr>
          <a:xfrm>
            <a:off x="4288811" y="1920260"/>
            <a:ext cx="2657153" cy="2858249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5" name="274 CuadroTexto"/>
          <p:cNvSpPr txBox="1"/>
          <p:nvPr/>
        </p:nvSpPr>
        <p:spPr>
          <a:xfrm>
            <a:off x="7063139" y="120101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275 CuadroTexto"/>
          <p:cNvSpPr txBox="1"/>
          <p:nvPr/>
        </p:nvSpPr>
        <p:spPr>
          <a:xfrm>
            <a:off x="7083967" y="2497162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276 CuadroTexto"/>
          <p:cNvSpPr txBox="1"/>
          <p:nvPr/>
        </p:nvSpPr>
        <p:spPr>
          <a:xfrm>
            <a:off x="7083967" y="3753236"/>
            <a:ext cx="144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Edge / ToR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computr1"/>
          <p:cNvSpPr>
            <a:spLocks noEditPoints="1" noChangeArrowheads="1"/>
          </p:cNvSpPr>
          <p:nvPr/>
        </p:nvSpPr>
        <p:spPr bwMode="auto">
          <a:xfrm>
            <a:off x="1457027" y="4924562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89" name="computr1"/>
          <p:cNvSpPr>
            <a:spLocks noEditPoints="1" noChangeArrowheads="1"/>
          </p:cNvSpPr>
          <p:nvPr/>
        </p:nvSpPr>
        <p:spPr bwMode="auto">
          <a:xfrm>
            <a:off x="2105099" y="4924562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90" name="computr1"/>
          <p:cNvSpPr>
            <a:spLocks noEditPoints="1" noChangeArrowheads="1"/>
          </p:cNvSpPr>
          <p:nvPr/>
        </p:nvSpPr>
        <p:spPr bwMode="auto">
          <a:xfrm>
            <a:off x="2897187" y="4924562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91" name="computr1"/>
          <p:cNvSpPr>
            <a:spLocks noEditPoints="1" noChangeArrowheads="1"/>
          </p:cNvSpPr>
          <p:nvPr/>
        </p:nvSpPr>
        <p:spPr bwMode="auto">
          <a:xfrm>
            <a:off x="3545259" y="4924562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92" name="computr1"/>
          <p:cNvSpPr>
            <a:spLocks noEditPoints="1" noChangeArrowheads="1"/>
          </p:cNvSpPr>
          <p:nvPr/>
        </p:nvSpPr>
        <p:spPr bwMode="auto">
          <a:xfrm>
            <a:off x="4265339" y="4924562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93" name="computr1"/>
          <p:cNvSpPr>
            <a:spLocks noEditPoints="1" noChangeArrowheads="1"/>
          </p:cNvSpPr>
          <p:nvPr/>
        </p:nvSpPr>
        <p:spPr bwMode="auto">
          <a:xfrm>
            <a:off x="4913411" y="4924562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94" name="computr1"/>
          <p:cNvSpPr>
            <a:spLocks noEditPoints="1" noChangeArrowheads="1"/>
          </p:cNvSpPr>
          <p:nvPr/>
        </p:nvSpPr>
        <p:spPr bwMode="auto">
          <a:xfrm>
            <a:off x="5777507" y="4924562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95" name="computr1"/>
          <p:cNvSpPr>
            <a:spLocks noEditPoints="1" noChangeArrowheads="1"/>
          </p:cNvSpPr>
          <p:nvPr/>
        </p:nvSpPr>
        <p:spPr bwMode="auto">
          <a:xfrm>
            <a:off x="6425579" y="4924562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cxnSp>
        <p:nvCxnSpPr>
          <p:cNvPr id="304" name="303 Conector recto"/>
          <p:cNvCxnSpPr>
            <a:stCxn id="288" idx="1"/>
            <a:endCxn id="230" idx="2"/>
          </p:cNvCxnSpPr>
          <p:nvPr/>
        </p:nvCxnSpPr>
        <p:spPr>
          <a:xfrm flipV="1">
            <a:off x="1745059" y="4389696"/>
            <a:ext cx="188960" cy="5348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304 Conector recto"/>
          <p:cNvCxnSpPr>
            <a:stCxn id="289" idx="1"/>
            <a:endCxn id="231" idx="2"/>
          </p:cNvCxnSpPr>
          <p:nvPr/>
        </p:nvCxnSpPr>
        <p:spPr>
          <a:xfrm flipH="1" flipV="1">
            <a:off x="2156880" y="4389696"/>
            <a:ext cx="236251" cy="5348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305 Conector recto"/>
          <p:cNvCxnSpPr>
            <a:stCxn id="290" idx="1"/>
            <a:endCxn id="224" idx="2"/>
          </p:cNvCxnSpPr>
          <p:nvPr/>
        </p:nvCxnSpPr>
        <p:spPr>
          <a:xfrm flipV="1">
            <a:off x="3185219" y="4389696"/>
            <a:ext cx="174309" cy="5348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306 Conector recto"/>
          <p:cNvCxnSpPr>
            <a:stCxn id="291" idx="1"/>
            <a:endCxn id="225" idx="2"/>
          </p:cNvCxnSpPr>
          <p:nvPr/>
        </p:nvCxnSpPr>
        <p:spPr>
          <a:xfrm flipH="1" flipV="1">
            <a:off x="3582389" y="4389696"/>
            <a:ext cx="250902" cy="5348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307 Conector recto"/>
          <p:cNvCxnSpPr>
            <a:stCxn id="292" idx="1"/>
            <a:endCxn id="218" idx="2"/>
          </p:cNvCxnSpPr>
          <p:nvPr/>
        </p:nvCxnSpPr>
        <p:spPr>
          <a:xfrm flipV="1">
            <a:off x="4553371" y="4389696"/>
            <a:ext cx="225869" cy="5348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308 Conector recto"/>
          <p:cNvCxnSpPr>
            <a:stCxn id="293" idx="1"/>
            <a:endCxn id="219" idx="2"/>
          </p:cNvCxnSpPr>
          <p:nvPr/>
        </p:nvCxnSpPr>
        <p:spPr>
          <a:xfrm flipH="1" flipV="1">
            <a:off x="5002101" y="4389696"/>
            <a:ext cx="199342" cy="5348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309 Conector recto"/>
          <p:cNvCxnSpPr>
            <a:stCxn id="294" idx="1"/>
            <a:endCxn id="212" idx="2"/>
          </p:cNvCxnSpPr>
          <p:nvPr/>
        </p:nvCxnSpPr>
        <p:spPr>
          <a:xfrm flipV="1">
            <a:off x="6065539" y="4389696"/>
            <a:ext cx="192037" cy="5348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310 Conector recto"/>
          <p:cNvCxnSpPr>
            <a:stCxn id="295" idx="1"/>
            <a:endCxn id="213" idx="2"/>
          </p:cNvCxnSpPr>
          <p:nvPr/>
        </p:nvCxnSpPr>
        <p:spPr>
          <a:xfrm flipH="1" flipV="1">
            <a:off x="6480437" y="4389696"/>
            <a:ext cx="233174" cy="5348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Generating Pseudo-MACs (PMACs)</a:t>
            </a:r>
            <a:endParaRPr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AA8B-9332-4FAB-833B-467B2A3397BD}" type="datetime1">
              <a:rPr lang="es-CO" smtClean="0"/>
              <a:t>11/08/2018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Electronic and Telecommunications Engineering</a:t>
            </a: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18</a:t>
            </a:fld>
            <a:endParaRPr lang="es-CO"/>
          </a:p>
        </p:txBody>
      </p:sp>
      <p:sp>
        <p:nvSpPr>
          <p:cNvPr id="161" name="160 CuadroTexto"/>
          <p:cNvSpPr txBox="1"/>
          <p:nvPr/>
        </p:nvSpPr>
        <p:spPr>
          <a:xfrm>
            <a:off x="1419319" y="19064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62" name="161 CuadroTexto"/>
          <p:cNvSpPr txBox="1"/>
          <p:nvPr/>
        </p:nvSpPr>
        <p:spPr>
          <a:xfrm>
            <a:off x="4288811" y="1911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6867" y="3619126"/>
            <a:ext cx="104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Position</a:t>
            </a:r>
            <a:endParaRPr lang="en-US" b="1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1620093" y="36110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1</a:t>
            </a:r>
            <a:endParaRPr lang="es-CO" b="1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3046186" y="36110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2</a:t>
            </a:r>
            <a:endParaRPr lang="es-CO" b="1" dirty="0"/>
          </a:p>
        </p:txBody>
      </p:sp>
      <p:sp>
        <p:nvSpPr>
          <p:cNvPr id="166" name="165 CuadroTexto"/>
          <p:cNvSpPr txBox="1"/>
          <p:nvPr/>
        </p:nvSpPr>
        <p:spPr>
          <a:xfrm>
            <a:off x="4470373" y="36110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1</a:t>
            </a:r>
            <a:endParaRPr lang="es-CO" b="1" dirty="0"/>
          </a:p>
        </p:txBody>
      </p:sp>
      <p:sp>
        <p:nvSpPr>
          <p:cNvPr id="167" name="166 CuadroTexto"/>
          <p:cNvSpPr txBox="1"/>
          <p:nvPr/>
        </p:nvSpPr>
        <p:spPr>
          <a:xfrm>
            <a:off x="5943202" y="36110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2</a:t>
            </a:r>
            <a:endParaRPr lang="es-CO" b="1" dirty="0"/>
          </a:p>
        </p:txBody>
      </p:sp>
      <p:sp>
        <p:nvSpPr>
          <p:cNvPr id="169" name="168 CuadroTexto"/>
          <p:cNvSpPr txBox="1"/>
          <p:nvPr/>
        </p:nvSpPr>
        <p:spPr>
          <a:xfrm>
            <a:off x="1691042" y="434630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i="1" dirty="0" smtClean="0"/>
              <a:t>1</a:t>
            </a:r>
            <a:endParaRPr lang="es-CO" sz="1200" b="1" i="1" dirty="0"/>
          </a:p>
        </p:txBody>
      </p:sp>
      <p:sp>
        <p:nvSpPr>
          <p:cNvPr id="170" name="169 CuadroTexto"/>
          <p:cNvSpPr txBox="1"/>
          <p:nvPr/>
        </p:nvSpPr>
        <p:spPr>
          <a:xfrm>
            <a:off x="2149700" y="434630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i="1" dirty="0" smtClean="0"/>
              <a:t>2</a:t>
            </a:r>
            <a:endParaRPr lang="es-CO" sz="1200" b="1" i="1" dirty="0"/>
          </a:p>
        </p:txBody>
      </p:sp>
      <p:sp>
        <p:nvSpPr>
          <p:cNvPr id="171" name="170 CuadroTexto"/>
          <p:cNvSpPr txBox="1"/>
          <p:nvPr/>
        </p:nvSpPr>
        <p:spPr>
          <a:xfrm>
            <a:off x="3112428" y="434630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i="1" dirty="0" smtClean="0"/>
              <a:t>1</a:t>
            </a:r>
            <a:endParaRPr lang="es-CO" sz="1200" b="1" i="1" dirty="0"/>
          </a:p>
        </p:txBody>
      </p:sp>
      <p:sp>
        <p:nvSpPr>
          <p:cNvPr id="172" name="171 CuadroTexto"/>
          <p:cNvSpPr txBox="1"/>
          <p:nvPr/>
        </p:nvSpPr>
        <p:spPr>
          <a:xfrm>
            <a:off x="3571086" y="434630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i="1" dirty="0" smtClean="0"/>
              <a:t>2</a:t>
            </a:r>
            <a:endParaRPr lang="es-CO" sz="1200" b="1" i="1" dirty="0"/>
          </a:p>
        </p:txBody>
      </p:sp>
      <p:sp>
        <p:nvSpPr>
          <p:cNvPr id="173" name="172 CuadroTexto"/>
          <p:cNvSpPr txBox="1"/>
          <p:nvPr/>
        </p:nvSpPr>
        <p:spPr>
          <a:xfrm>
            <a:off x="4524753" y="434630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i="1" dirty="0" smtClean="0"/>
              <a:t>1</a:t>
            </a:r>
            <a:endParaRPr lang="es-CO" sz="1200" b="1" i="1" dirty="0"/>
          </a:p>
        </p:txBody>
      </p:sp>
      <p:sp>
        <p:nvSpPr>
          <p:cNvPr id="174" name="173 CuadroTexto"/>
          <p:cNvSpPr txBox="1"/>
          <p:nvPr/>
        </p:nvSpPr>
        <p:spPr>
          <a:xfrm>
            <a:off x="4983411" y="434630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i="1" dirty="0" smtClean="0"/>
              <a:t>2</a:t>
            </a:r>
            <a:endParaRPr lang="es-CO" sz="1200" b="1" i="1" dirty="0"/>
          </a:p>
        </p:txBody>
      </p:sp>
      <p:sp>
        <p:nvSpPr>
          <p:cNvPr id="175" name="174 CuadroTexto"/>
          <p:cNvSpPr txBox="1"/>
          <p:nvPr/>
        </p:nvSpPr>
        <p:spPr>
          <a:xfrm>
            <a:off x="6010015" y="434630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i="1" dirty="0" smtClean="0"/>
              <a:t>1</a:t>
            </a:r>
            <a:endParaRPr lang="es-CO" sz="1200" b="1" i="1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6469419" y="434630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i="1" dirty="0" smtClean="0"/>
              <a:t>2</a:t>
            </a:r>
            <a:endParaRPr lang="es-CO" sz="1200" b="1" i="1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593494" y="4359531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i="1" dirty="0" smtClean="0"/>
              <a:t>Port</a:t>
            </a:r>
            <a:endParaRPr lang="es-CO" sz="1200" b="1" i="1" dirty="0"/>
          </a:p>
        </p:txBody>
      </p:sp>
      <p:sp>
        <p:nvSpPr>
          <p:cNvPr id="312" name="311 CuadroTexto"/>
          <p:cNvSpPr txBox="1"/>
          <p:nvPr/>
        </p:nvSpPr>
        <p:spPr>
          <a:xfrm>
            <a:off x="470516" y="1920260"/>
            <a:ext cx="590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Pod</a:t>
            </a:r>
            <a:endParaRPr lang="en-US" b="1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830556" y="5538718"/>
            <a:ext cx="755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dotted links indicate that the hosts have not yet initiated the communication.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958635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3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Generating Pseudo-MACs (PMACs)</a:t>
            </a:r>
            <a:endParaRPr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AA8B-9332-4FAB-833B-467B2A3397BD}" type="datetime1">
              <a:rPr lang="es-CO" smtClean="0"/>
              <a:t>11/08/2018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Electronic and Telecommunications Engineering</a:t>
            </a: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19</a:t>
            </a:fld>
            <a:endParaRPr lang="es-CO"/>
          </a:p>
        </p:txBody>
      </p:sp>
      <p:sp>
        <p:nvSpPr>
          <p:cNvPr id="7" name="computr1"/>
          <p:cNvSpPr>
            <a:spLocks noEditPoints="1" noChangeArrowheads="1"/>
          </p:cNvSpPr>
          <p:nvPr/>
        </p:nvSpPr>
        <p:spPr bwMode="auto">
          <a:xfrm>
            <a:off x="2709432" y="1866948"/>
            <a:ext cx="3858882" cy="3858882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7 Rectángulo"/>
          <p:cNvSpPr/>
          <p:nvPr/>
        </p:nvSpPr>
        <p:spPr>
          <a:xfrm>
            <a:off x="3544120" y="2273790"/>
            <a:ext cx="2209210" cy="16125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Rectángulo"/>
          <p:cNvSpPr/>
          <p:nvPr/>
        </p:nvSpPr>
        <p:spPr>
          <a:xfrm>
            <a:off x="3649345" y="2768840"/>
            <a:ext cx="1163791" cy="7962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4093132" y="2973816"/>
            <a:ext cx="1163791" cy="7962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4423047" y="2586046"/>
            <a:ext cx="1163791" cy="7962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CuadroTexto"/>
          <p:cNvSpPr txBox="1"/>
          <p:nvPr/>
        </p:nvSpPr>
        <p:spPr>
          <a:xfrm>
            <a:off x="3264628" y="1412776"/>
            <a:ext cx="2768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i="1" dirty="0" smtClean="0"/>
              <a:t>Virtual Machine ID</a:t>
            </a:r>
            <a:endParaRPr lang="es-CO" sz="2400" b="1" i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506015" y="2263127"/>
            <a:ext cx="4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1" dirty="0" smtClean="0">
                <a:solidFill>
                  <a:schemeClr val="bg1"/>
                </a:solidFill>
              </a:rPr>
              <a:t>1</a:t>
            </a:r>
            <a:endParaRPr lang="es-CO" b="1" i="1" dirty="0">
              <a:solidFill>
                <a:schemeClr val="bg1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067944" y="2943181"/>
            <a:ext cx="4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1" dirty="0" smtClean="0"/>
              <a:t>2</a:t>
            </a:r>
            <a:endParaRPr lang="es-CO" b="1" i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635896" y="2727157"/>
            <a:ext cx="4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1" dirty="0"/>
              <a:t>3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4374892" y="2538415"/>
            <a:ext cx="40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1" dirty="0" smtClean="0"/>
              <a:t>4</a:t>
            </a:r>
            <a:endParaRPr lang="es-CO" b="1" i="1" dirty="0"/>
          </a:p>
        </p:txBody>
      </p:sp>
    </p:spTree>
    <p:extLst>
      <p:ext uri="{BB962C8B-B14F-4D97-AF65-F5344CB8AC3E}">
        <p14:creationId xmlns:p14="http://schemas.microsoft.com/office/powerpoint/2010/main" val="110257229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Software-Defined Networking (SDN):</a:t>
            </a:r>
            <a:endParaRPr lang="en-US" dirty="0" smtClean="0"/>
          </a:p>
          <a:p>
            <a:pPr lvl="1"/>
            <a:r>
              <a:rPr lang="en-US" dirty="0" smtClean="0"/>
              <a:t>Innovative paradigm in network design and management.</a:t>
            </a:r>
          </a:p>
          <a:p>
            <a:pPr lvl="1"/>
            <a:r>
              <a:rPr lang="en-US" dirty="0" smtClean="0"/>
              <a:t>Separates the control plane from the data forwarding plane.</a:t>
            </a:r>
          </a:p>
          <a:p>
            <a:pPr lvl="1"/>
            <a:r>
              <a:rPr lang="en-US" dirty="0" smtClean="0"/>
              <a:t>Tackles the limitations of traditional networking architectures.</a:t>
            </a:r>
          </a:p>
          <a:p>
            <a:r>
              <a:rPr lang="en-US" dirty="0" smtClean="0"/>
              <a:t>SDN is used for routing different flows in Data Center Networks (DCN).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5B98-49E1-4EC4-AC54-31818C3A1946}" type="datetime1">
              <a:rPr lang="es-CO" smtClean="0"/>
              <a:pPr/>
              <a:t>11/08/2018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Electronic and Telecommunications Engineering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pPr/>
              <a:t>2</a:t>
            </a:fld>
            <a:endParaRPr lang="es-CO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28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Generating Pseudo-MACs (PMACs)</a:t>
            </a:r>
            <a:endParaRPr lang="en-US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147081"/>
              </p:ext>
            </p:extLst>
          </p:nvPr>
        </p:nvGraphicFramePr>
        <p:xfrm>
          <a:off x="1764320" y="1124744"/>
          <a:ext cx="5688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0"/>
                <a:gridCol w="432000"/>
                <a:gridCol w="432000"/>
                <a:gridCol w="432000"/>
                <a:gridCol w="432000"/>
                <a:gridCol w="1980000"/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MAC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r>
                        <a:rPr lang="es-CO" sz="1600" dirty="0" err="1" smtClean="0">
                          <a:latin typeface="Gill Sans MT" panose="020B0502020104020203" pitchFamily="34" charset="0"/>
                        </a:rPr>
                        <a:t>Pod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vert="vert270" anchor="ctr"/>
                </a:tc>
                <a:tc>
                  <a:txBody>
                    <a:bodyPr/>
                    <a:lstStyle/>
                    <a:p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Position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vert="vert270" anchor="ctr"/>
                </a:tc>
                <a:tc>
                  <a:txBody>
                    <a:bodyPr/>
                    <a:lstStyle/>
                    <a:p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Port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vert="vert270" anchor="ctr"/>
                </a:tc>
                <a:tc>
                  <a:txBody>
                    <a:bodyPr/>
                    <a:lstStyle/>
                    <a:p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VM ID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PMAC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</a:tr>
              <a:tr h="360000">
                <a:tc rowSpan="3"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03:45:21:A2:4B:61</a:t>
                      </a:r>
                    </a:p>
                  </a:txBody>
                  <a:tcPr marL="124449" marR="124449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>
                          <a:latin typeface="Gill Sans MT" panose="020B0502020104020203" pitchFamily="34" charset="0"/>
                        </a:rPr>
                        <a:t>00:01:00:01:01:01</a:t>
                      </a:r>
                      <a:endParaRPr lang="en-US" sz="1600" noProof="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</a:tr>
              <a:tr h="360000">
                <a:tc vMerge="1">
                  <a:txBody>
                    <a:bodyPr/>
                    <a:lstStyle/>
                    <a:p>
                      <a:endParaRPr lang="es-CO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>
                          <a:latin typeface="Gill Sans MT" panose="020B0502020104020203" pitchFamily="34" charset="0"/>
                        </a:rPr>
                        <a:t>00:01:00:01:01:02</a:t>
                      </a:r>
                    </a:p>
                  </a:txBody>
                  <a:tcPr marL="124449" marR="124449" anchor="ctr"/>
                </a:tc>
              </a:tr>
              <a:tr h="360000">
                <a:tc vMerge="1">
                  <a:txBody>
                    <a:bodyPr/>
                    <a:lstStyle/>
                    <a:p>
                      <a:endParaRPr lang="es-CO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3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>
                          <a:latin typeface="Gill Sans MT" panose="020B0502020104020203" pitchFamily="34" charset="0"/>
                        </a:rPr>
                        <a:t>00:01:00:01:01:03</a:t>
                      </a:r>
                    </a:p>
                  </a:txBody>
                  <a:tcPr marL="124449" marR="124449" anchor="ctr"/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4C:D9:E0:3E:2C:8F</a:t>
                      </a: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00:01:00:01:02:01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</a:tr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1C:5F:76:6D:14:E1</a:t>
                      </a:r>
                    </a:p>
                  </a:txBody>
                  <a:tcPr marL="124449" marR="12444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00:01:00:02:01:01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s-CO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00:01:00:02:01:02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B5:8F:78:59:FA:2E</a:t>
                      </a: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00:01:00:02:02:01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</a:tr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61:CF:28:2F:26:83</a:t>
                      </a:r>
                    </a:p>
                  </a:txBody>
                  <a:tcPr marL="124449" marR="12444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00:02:00:01:01:01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s-CO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00:02:00:01:01:02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56:64:8A:FA:94:69</a:t>
                      </a: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00:02:00:01:02:01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 marL="124449" marR="124449" anchor="ctr"/>
                </a:tc>
              </a:tr>
            </a:tbl>
          </a:graphicData>
        </a:graphic>
      </p:graphicFrame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Electronic and Telecommunications Engineering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20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767885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PMACs in tables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MiceDCER provides a table (or array) for storing PMACs for the end hosts.</a:t>
            </a:r>
          </a:p>
          <a:p>
            <a:r>
              <a:rPr lang="en-US" dirty="0" smtClean="0"/>
              <a:t>This table stores the PMAC according to the actual host MAC (or the DPID) and the virtual machine IP address.</a:t>
            </a:r>
          </a:p>
          <a:p>
            <a:r>
              <a:rPr lang="en-US" dirty="0" smtClean="0"/>
              <a:t>The PMAC is stored as a MAC-formatted string.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Electronic and Telecommunications Engineering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44986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PMACs in tables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Electronic and Telecommunications Engineering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22</a:t>
            </a:fld>
            <a:endParaRPr lang="es-CO"/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32212"/>
              </p:ext>
            </p:extLst>
          </p:nvPr>
        </p:nvGraphicFramePr>
        <p:xfrm>
          <a:off x="1331640" y="4221088"/>
          <a:ext cx="626275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0000"/>
                <a:gridCol w="1260000"/>
                <a:gridCol w="1042759"/>
                <a:gridCol w="19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latin typeface="Gill Sans MT" panose="020B0502020104020203" pitchFamily="34" charset="0"/>
                        </a:rPr>
                        <a:t>MAC</a:t>
                      </a:r>
                      <a:endParaRPr lang="en-US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latin typeface="Gill Sans MT" panose="020B0502020104020203" pitchFamily="34" charset="0"/>
                        </a:rPr>
                        <a:t>IP</a:t>
                      </a:r>
                      <a:endParaRPr lang="en-US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latin typeface="Gill Sans MT" panose="020B0502020104020203" pitchFamily="34" charset="0"/>
                        </a:rPr>
                        <a:t>VMID</a:t>
                      </a:r>
                      <a:endParaRPr lang="en-US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latin typeface="Gill Sans MT" panose="020B0502020104020203" pitchFamily="34" charset="0"/>
                        </a:rPr>
                        <a:t>PMAC</a:t>
                      </a:r>
                      <a:endParaRPr lang="en-US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Gill Sans MT" panose="020B0502020104020203" pitchFamily="34" charset="0"/>
                        </a:rPr>
                        <a:t>03:45:21:A2:4B:61</a:t>
                      </a:r>
                      <a:endParaRPr lang="en-US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latin typeface="Gill Sans MT" panose="020B0502020104020203" pitchFamily="34" charset="0"/>
                        </a:rPr>
                        <a:t>150.0.11.1</a:t>
                      </a:r>
                      <a:endParaRPr lang="en-US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n-US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latin typeface="Gill Sans MT" panose="020B0502020104020203" pitchFamily="34" charset="0"/>
                        </a:rPr>
                        <a:t>00:01:00:01:01:01</a:t>
                      </a:r>
                      <a:endParaRPr lang="en-US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latin typeface="Gill Sans MT" panose="020B0502020104020203" pitchFamily="34" charset="0"/>
                        </a:rPr>
                        <a:t>150.0.11.2</a:t>
                      </a:r>
                      <a:endParaRPr lang="en-US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n-US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>
                          <a:latin typeface="Gill Sans MT" panose="020B0502020104020203" pitchFamily="34" charset="0"/>
                        </a:rPr>
                        <a:t>00:01:00:01:01:02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latin typeface="Gill Sans MT" panose="020B0502020104020203" pitchFamily="34" charset="0"/>
                        </a:rPr>
                        <a:t>150.0.11.3</a:t>
                      </a:r>
                      <a:endParaRPr lang="en-US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latin typeface="Gill Sans MT" panose="020B0502020104020203" pitchFamily="34" charset="0"/>
                        </a:rPr>
                        <a:t>3</a:t>
                      </a:r>
                      <a:endParaRPr lang="en-US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>
                          <a:latin typeface="Gill Sans MT" panose="020B0502020104020203" pitchFamily="34" charset="0"/>
                        </a:rPr>
                        <a:t>00:01:00:01:01:03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17 Flecha izquierda"/>
          <p:cNvSpPr/>
          <p:nvPr/>
        </p:nvSpPr>
        <p:spPr>
          <a:xfrm rot="5400000">
            <a:off x="1490325" y="3396122"/>
            <a:ext cx="510307" cy="43204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9" name="38 Grupo"/>
          <p:cNvGrpSpPr/>
          <p:nvPr/>
        </p:nvGrpSpPr>
        <p:grpSpPr>
          <a:xfrm>
            <a:off x="1673051" y="1517523"/>
            <a:ext cx="728537" cy="728538"/>
            <a:chOff x="1258874" y="1532760"/>
            <a:chExt cx="540000" cy="540000"/>
          </a:xfrm>
        </p:grpSpPr>
        <p:sp>
          <p:nvSpPr>
            <p:cNvPr id="84" name="83 Rectángulo"/>
            <p:cNvSpPr/>
            <p:nvPr/>
          </p:nvSpPr>
          <p:spPr>
            <a:xfrm>
              <a:off x="1258874" y="1532760"/>
              <a:ext cx="540000" cy="5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5" name="84 Flecha cuádruple"/>
            <p:cNvSpPr/>
            <p:nvPr/>
          </p:nvSpPr>
          <p:spPr>
            <a:xfrm>
              <a:off x="1326374" y="1600260"/>
              <a:ext cx="405000" cy="405000"/>
            </a:xfrm>
            <a:prstGeom prst="quad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1416302" y="2000752"/>
              <a:ext cx="72008" cy="72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1581489" y="2000752"/>
              <a:ext cx="72008" cy="72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1416302" y="1532760"/>
              <a:ext cx="72008" cy="72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9" name="88 Rectángulo"/>
            <p:cNvSpPr/>
            <p:nvPr/>
          </p:nvSpPr>
          <p:spPr>
            <a:xfrm>
              <a:off x="1581489" y="1532760"/>
              <a:ext cx="72008" cy="72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3098560" y="1517523"/>
            <a:ext cx="728537" cy="728538"/>
            <a:chOff x="1258874" y="1532760"/>
            <a:chExt cx="540000" cy="540000"/>
          </a:xfrm>
        </p:grpSpPr>
        <p:sp>
          <p:nvSpPr>
            <p:cNvPr id="78" name="77 Rectángulo"/>
            <p:cNvSpPr/>
            <p:nvPr/>
          </p:nvSpPr>
          <p:spPr>
            <a:xfrm>
              <a:off x="1258874" y="1532760"/>
              <a:ext cx="540000" cy="5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9" name="78 Flecha cuádruple"/>
            <p:cNvSpPr/>
            <p:nvPr/>
          </p:nvSpPr>
          <p:spPr>
            <a:xfrm>
              <a:off x="1326374" y="1600260"/>
              <a:ext cx="405000" cy="405000"/>
            </a:xfrm>
            <a:prstGeom prst="quad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1416302" y="2000752"/>
              <a:ext cx="72008" cy="72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1" name="80 Rectángulo"/>
            <p:cNvSpPr/>
            <p:nvPr/>
          </p:nvSpPr>
          <p:spPr>
            <a:xfrm>
              <a:off x="1581489" y="2000752"/>
              <a:ext cx="72008" cy="72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1416302" y="1532760"/>
              <a:ext cx="72008" cy="72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1581489" y="1532760"/>
              <a:ext cx="72008" cy="72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41" name="40 Grupo"/>
          <p:cNvGrpSpPr/>
          <p:nvPr/>
        </p:nvGrpSpPr>
        <p:grpSpPr>
          <a:xfrm>
            <a:off x="4518272" y="1517523"/>
            <a:ext cx="728537" cy="728538"/>
            <a:chOff x="1258874" y="1532760"/>
            <a:chExt cx="540000" cy="540000"/>
          </a:xfrm>
        </p:grpSpPr>
        <p:sp>
          <p:nvSpPr>
            <p:cNvPr id="72" name="71 Rectángulo"/>
            <p:cNvSpPr/>
            <p:nvPr/>
          </p:nvSpPr>
          <p:spPr>
            <a:xfrm>
              <a:off x="1258874" y="1532760"/>
              <a:ext cx="540000" cy="5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3" name="72 Flecha cuádruple"/>
            <p:cNvSpPr/>
            <p:nvPr/>
          </p:nvSpPr>
          <p:spPr>
            <a:xfrm>
              <a:off x="1326374" y="1600260"/>
              <a:ext cx="405000" cy="405000"/>
            </a:xfrm>
            <a:prstGeom prst="quad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1416302" y="2000752"/>
              <a:ext cx="72008" cy="72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1581489" y="2000752"/>
              <a:ext cx="72008" cy="72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1416302" y="1532760"/>
              <a:ext cx="72008" cy="72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1581489" y="1532760"/>
              <a:ext cx="72008" cy="72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42" name="41 Grupo"/>
          <p:cNvGrpSpPr/>
          <p:nvPr/>
        </p:nvGrpSpPr>
        <p:grpSpPr>
          <a:xfrm>
            <a:off x="5996608" y="1517523"/>
            <a:ext cx="728537" cy="728538"/>
            <a:chOff x="1258874" y="1532760"/>
            <a:chExt cx="540000" cy="540000"/>
          </a:xfrm>
        </p:grpSpPr>
        <p:sp>
          <p:nvSpPr>
            <p:cNvPr id="66" name="65 Rectángulo"/>
            <p:cNvSpPr/>
            <p:nvPr/>
          </p:nvSpPr>
          <p:spPr>
            <a:xfrm>
              <a:off x="1258874" y="1532760"/>
              <a:ext cx="540000" cy="5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7" name="66 Flecha cuádruple"/>
            <p:cNvSpPr/>
            <p:nvPr/>
          </p:nvSpPr>
          <p:spPr>
            <a:xfrm>
              <a:off x="1326374" y="1600260"/>
              <a:ext cx="405000" cy="405000"/>
            </a:xfrm>
            <a:prstGeom prst="quad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1416302" y="2000752"/>
              <a:ext cx="72008" cy="72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81489" y="2000752"/>
              <a:ext cx="72008" cy="72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1416302" y="1532760"/>
              <a:ext cx="72008" cy="72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1581489" y="1532760"/>
              <a:ext cx="72008" cy="72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47" name="46 Grupo"/>
          <p:cNvGrpSpPr/>
          <p:nvPr/>
        </p:nvGrpSpPr>
        <p:grpSpPr>
          <a:xfrm>
            <a:off x="5270407" y="1901514"/>
            <a:ext cx="726620" cy="97149"/>
            <a:chOff x="1325218" y="2465511"/>
            <a:chExt cx="538579" cy="72008"/>
          </a:xfrm>
        </p:grpSpPr>
        <p:sp>
          <p:nvSpPr>
            <p:cNvPr id="62" name="61 Rectángulo"/>
            <p:cNvSpPr/>
            <p:nvPr/>
          </p:nvSpPr>
          <p:spPr>
            <a:xfrm>
              <a:off x="1481225" y="2465511"/>
              <a:ext cx="72008" cy="72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4" name="63 Rectángulo"/>
            <p:cNvSpPr/>
            <p:nvPr/>
          </p:nvSpPr>
          <p:spPr>
            <a:xfrm>
              <a:off x="1325218" y="2465511"/>
              <a:ext cx="72008" cy="72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5" name="64 Rectángulo"/>
            <p:cNvSpPr/>
            <p:nvPr/>
          </p:nvSpPr>
          <p:spPr>
            <a:xfrm>
              <a:off x="1791789" y="2465511"/>
              <a:ext cx="72008" cy="72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20" name="119 Rectángulo"/>
          <p:cNvSpPr/>
          <p:nvPr/>
        </p:nvSpPr>
        <p:spPr>
          <a:xfrm>
            <a:off x="1401348" y="1340768"/>
            <a:ext cx="2657153" cy="1294107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120 Rectángulo"/>
          <p:cNvSpPr/>
          <p:nvPr/>
        </p:nvSpPr>
        <p:spPr>
          <a:xfrm>
            <a:off x="4288811" y="1340768"/>
            <a:ext cx="2657153" cy="1294107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4" name="123 CuadroTexto"/>
          <p:cNvSpPr txBox="1"/>
          <p:nvPr/>
        </p:nvSpPr>
        <p:spPr>
          <a:xfrm>
            <a:off x="7083967" y="1609602"/>
            <a:ext cx="144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Edge / ToR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computr1"/>
          <p:cNvSpPr>
            <a:spLocks noEditPoints="1" noChangeArrowheads="1"/>
          </p:cNvSpPr>
          <p:nvPr/>
        </p:nvSpPr>
        <p:spPr bwMode="auto">
          <a:xfrm>
            <a:off x="1457027" y="2780928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6" name="computr1"/>
          <p:cNvSpPr>
            <a:spLocks noEditPoints="1" noChangeArrowheads="1"/>
          </p:cNvSpPr>
          <p:nvPr/>
        </p:nvSpPr>
        <p:spPr bwMode="auto">
          <a:xfrm>
            <a:off x="2105099" y="2780928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7" name="computr1"/>
          <p:cNvSpPr>
            <a:spLocks noEditPoints="1" noChangeArrowheads="1"/>
          </p:cNvSpPr>
          <p:nvPr/>
        </p:nvSpPr>
        <p:spPr bwMode="auto">
          <a:xfrm>
            <a:off x="2897187" y="2780928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8" name="computr1"/>
          <p:cNvSpPr>
            <a:spLocks noEditPoints="1" noChangeArrowheads="1"/>
          </p:cNvSpPr>
          <p:nvPr/>
        </p:nvSpPr>
        <p:spPr bwMode="auto">
          <a:xfrm>
            <a:off x="3545259" y="2780928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9" name="computr1"/>
          <p:cNvSpPr>
            <a:spLocks noEditPoints="1" noChangeArrowheads="1"/>
          </p:cNvSpPr>
          <p:nvPr/>
        </p:nvSpPr>
        <p:spPr bwMode="auto">
          <a:xfrm>
            <a:off x="4265339" y="2780928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0" name="computr1"/>
          <p:cNvSpPr>
            <a:spLocks noEditPoints="1" noChangeArrowheads="1"/>
          </p:cNvSpPr>
          <p:nvPr/>
        </p:nvSpPr>
        <p:spPr bwMode="auto">
          <a:xfrm>
            <a:off x="4969654" y="2780928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1" name="computr1"/>
          <p:cNvSpPr>
            <a:spLocks noEditPoints="1" noChangeArrowheads="1"/>
          </p:cNvSpPr>
          <p:nvPr/>
        </p:nvSpPr>
        <p:spPr bwMode="auto">
          <a:xfrm>
            <a:off x="5777507" y="2780928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2" name="computr1"/>
          <p:cNvSpPr>
            <a:spLocks noEditPoints="1" noChangeArrowheads="1"/>
          </p:cNvSpPr>
          <p:nvPr/>
        </p:nvSpPr>
        <p:spPr bwMode="auto">
          <a:xfrm>
            <a:off x="6425579" y="2780928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cxnSp>
        <p:nvCxnSpPr>
          <p:cNvPr id="141" name="140 Conector recto"/>
          <p:cNvCxnSpPr>
            <a:stCxn id="125" idx="1"/>
            <a:endCxn id="86" idx="2"/>
          </p:cNvCxnSpPr>
          <p:nvPr/>
        </p:nvCxnSpPr>
        <p:spPr>
          <a:xfrm flipV="1">
            <a:off x="1745059" y="2246062"/>
            <a:ext cx="188960" cy="5348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141 Conector recto"/>
          <p:cNvCxnSpPr>
            <a:stCxn id="126" idx="1"/>
            <a:endCxn id="87" idx="2"/>
          </p:cNvCxnSpPr>
          <p:nvPr/>
        </p:nvCxnSpPr>
        <p:spPr>
          <a:xfrm flipH="1" flipV="1">
            <a:off x="2156880" y="2246062"/>
            <a:ext cx="236251" cy="5348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142 Conector recto"/>
          <p:cNvCxnSpPr>
            <a:stCxn id="127" idx="1"/>
            <a:endCxn id="80" idx="2"/>
          </p:cNvCxnSpPr>
          <p:nvPr/>
        </p:nvCxnSpPr>
        <p:spPr>
          <a:xfrm flipV="1">
            <a:off x="3185219" y="2246062"/>
            <a:ext cx="174309" cy="5348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143 Conector recto"/>
          <p:cNvCxnSpPr>
            <a:stCxn id="128" idx="1"/>
            <a:endCxn id="81" idx="2"/>
          </p:cNvCxnSpPr>
          <p:nvPr/>
        </p:nvCxnSpPr>
        <p:spPr>
          <a:xfrm flipH="1" flipV="1">
            <a:off x="3582389" y="2246062"/>
            <a:ext cx="250902" cy="5348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144 Conector recto"/>
          <p:cNvCxnSpPr>
            <a:stCxn id="129" idx="1"/>
            <a:endCxn id="74" idx="2"/>
          </p:cNvCxnSpPr>
          <p:nvPr/>
        </p:nvCxnSpPr>
        <p:spPr>
          <a:xfrm flipV="1">
            <a:off x="4553371" y="2246062"/>
            <a:ext cx="225869" cy="5348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145 Conector recto"/>
          <p:cNvCxnSpPr>
            <a:stCxn id="130" idx="1"/>
            <a:endCxn id="75" idx="2"/>
          </p:cNvCxnSpPr>
          <p:nvPr/>
        </p:nvCxnSpPr>
        <p:spPr>
          <a:xfrm flipH="1" flipV="1">
            <a:off x="5002101" y="2246062"/>
            <a:ext cx="255585" cy="5348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146 Conector recto"/>
          <p:cNvCxnSpPr>
            <a:stCxn id="131" idx="1"/>
            <a:endCxn id="68" idx="2"/>
          </p:cNvCxnSpPr>
          <p:nvPr/>
        </p:nvCxnSpPr>
        <p:spPr>
          <a:xfrm flipV="1">
            <a:off x="6065539" y="2246062"/>
            <a:ext cx="192037" cy="5348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147 Conector recto"/>
          <p:cNvCxnSpPr>
            <a:stCxn id="132" idx="1"/>
            <a:endCxn id="69" idx="2"/>
          </p:cNvCxnSpPr>
          <p:nvPr/>
        </p:nvCxnSpPr>
        <p:spPr>
          <a:xfrm flipH="1" flipV="1">
            <a:off x="6480437" y="2246062"/>
            <a:ext cx="233174" cy="5348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1408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PMACs in tables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PMAC generation and storage process:</a:t>
            </a:r>
          </a:p>
          <a:p>
            <a:pPr lvl="1"/>
            <a:r>
              <a:rPr lang="en-US" sz="2400" dirty="0" smtClean="0"/>
              <a:t>The pod and position are taken from the entry in the pod-position table corresponding to the switch ID.</a:t>
            </a:r>
          </a:p>
          <a:p>
            <a:pPr lvl="1"/>
            <a:r>
              <a:rPr lang="en-US" sz="2400" dirty="0" smtClean="0"/>
              <a:t>The port is the number of port to which the host is connected to the switch.</a:t>
            </a:r>
          </a:p>
          <a:p>
            <a:pPr lvl="1"/>
            <a:r>
              <a:rPr lang="en-US" sz="2400" dirty="0" smtClean="0"/>
              <a:t>The virtual machine ID comes from the index of a list of  VM IP addresses corresponding to the </a:t>
            </a:r>
            <a:r>
              <a:rPr lang="en-US" sz="2400" dirty="0" smtClean="0"/>
              <a:t>host </a:t>
            </a:r>
            <a:r>
              <a:rPr lang="en-US" sz="2400" dirty="0" smtClean="0"/>
              <a:t>MAC.</a:t>
            </a:r>
            <a:endParaRPr lang="en-US" sz="24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Electronic and Telecommunications Engineering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23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143107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Rules on PMAC assignation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controller installs the rules as the PMACs of the hosts are assigned.</a:t>
            </a:r>
          </a:p>
          <a:p>
            <a:r>
              <a:rPr lang="en-US" dirty="0" smtClean="0"/>
              <a:t>As shown before, the MSB part of the DPID determines the level of the switch.</a:t>
            </a:r>
          </a:p>
          <a:p>
            <a:r>
              <a:rPr lang="en-US" dirty="0" smtClean="0"/>
              <a:t>Therefore, the controller installs the rules according to the level of the switches.</a:t>
            </a:r>
          </a:p>
          <a:p>
            <a:endParaRPr lang="en-US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Electronic and Telecommunications Engineering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24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45066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Rules on PMAC assignation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route through a core </a:t>
            </a:r>
            <a:r>
              <a:rPr lang="en-US" dirty="0" smtClean="0"/>
              <a:t>or an aggregate is determined by PMAC wildcards.</a:t>
            </a:r>
          </a:p>
          <a:p>
            <a:pPr lvl="1"/>
            <a:r>
              <a:rPr lang="en-US" dirty="0" smtClean="0"/>
              <a:t>Core </a:t>
            </a:r>
            <a:r>
              <a:rPr lang="en-US" dirty="0"/>
              <a:t>e</a:t>
            </a:r>
            <a:r>
              <a:rPr lang="en-US" dirty="0" smtClean="0"/>
              <a:t>xample: 00:3B</a:t>
            </a:r>
            <a:r>
              <a:rPr lang="en-US" b="1" dirty="0" smtClean="0"/>
              <a:t>:*:*:*:* </a:t>
            </a:r>
            <a:r>
              <a:rPr lang="en-US" dirty="0" smtClean="0"/>
              <a:t>(for any PMAC with pod 00:3B)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single route </a:t>
            </a:r>
            <a:r>
              <a:rPr lang="en-US" dirty="0" smtClean="0"/>
              <a:t>is installed in the edge if the two hosts communicating are connected to the same switch.</a:t>
            </a:r>
            <a:endParaRPr lang="en-US" dirty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Electronic and Telecommunications Engineering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25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93960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Rules on PMAC assignation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rules of the core switches are only dependent of the destination pod.</a:t>
            </a:r>
          </a:p>
          <a:p>
            <a:r>
              <a:rPr lang="en-US" dirty="0" smtClean="0"/>
              <a:t>The rules of the aggregates are set as follows: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each port connecting to </a:t>
            </a:r>
            <a:r>
              <a:rPr lang="en-US" dirty="0" smtClean="0"/>
              <a:t>an edge switch, a rule </a:t>
            </a:r>
            <a:r>
              <a:rPr lang="en-US" dirty="0"/>
              <a:t>(high priority</a:t>
            </a:r>
            <a:r>
              <a:rPr lang="en-US" dirty="0" smtClean="0"/>
              <a:t>) containing the </a:t>
            </a:r>
            <a:r>
              <a:rPr lang="en-US" i="1" dirty="0" smtClean="0"/>
              <a:t>aggregate pod </a:t>
            </a:r>
            <a:r>
              <a:rPr lang="en-US" dirty="0" smtClean="0"/>
              <a:t>and edge position is installed.</a:t>
            </a:r>
          </a:p>
          <a:p>
            <a:pPr lvl="1"/>
            <a:r>
              <a:rPr lang="en-US" dirty="0" smtClean="0"/>
              <a:t>A global rule (low priority) is installed for the ports connecting to the core switches.</a:t>
            </a:r>
          </a:p>
          <a:p>
            <a:pPr lvl="1"/>
            <a:r>
              <a:rPr lang="en-US" i="1" dirty="0" smtClean="0"/>
              <a:t>Group type</a:t>
            </a:r>
            <a:r>
              <a:rPr lang="en-US" dirty="0" smtClean="0"/>
              <a:t> action is used for sending through the ports.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Electronic and Telecommunications Engineering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26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029959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Rules on PMAC assignation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rules for the edges are the following:</a:t>
            </a:r>
          </a:p>
          <a:p>
            <a:pPr lvl="1"/>
            <a:r>
              <a:rPr lang="en-US" dirty="0" smtClean="0"/>
              <a:t>For each port connecting to a host, a rule (high priority) containing the pod and position of the edge, and the number of the port connecting to that host is installed.</a:t>
            </a:r>
          </a:p>
          <a:p>
            <a:pPr lvl="1"/>
            <a:r>
              <a:rPr lang="en-US" dirty="0" smtClean="0"/>
              <a:t>To highlight, the PMAC-AMAC conversion is done at the edge switch, so the rules to the hosts will use AMACs.</a:t>
            </a:r>
          </a:p>
          <a:p>
            <a:pPr lvl="1"/>
            <a:r>
              <a:rPr lang="en-US" dirty="0" smtClean="0"/>
              <a:t>A global PMAC rule (low priority) is installed for the ports connecting to the aggregate switches.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Electronic and Telecommunications Engineering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27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267373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Intercepting Messages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hosts start communicating, they do not know the MAC of the host which has the destination IP.</a:t>
            </a:r>
          </a:p>
          <a:p>
            <a:r>
              <a:rPr lang="en-US" sz="2400" dirty="0" smtClean="0"/>
              <a:t>The source host sends a flow containing an ARP message to the edge switch.</a:t>
            </a:r>
          </a:p>
          <a:p>
            <a:r>
              <a:rPr lang="en-US" sz="2400" dirty="0" smtClean="0"/>
              <a:t>The switch sends the arriving ARP message to the controller.</a:t>
            </a:r>
            <a:endParaRPr lang="en-US" sz="24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Electronic and Telecommunications Engineering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28</a:t>
            </a:fld>
            <a:endParaRPr lang="es-CO"/>
          </a:p>
        </p:txBody>
      </p:sp>
      <p:sp>
        <p:nvSpPr>
          <p:cNvPr id="8" name="7 Rectángulo"/>
          <p:cNvSpPr/>
          <p:nvPr/>
        </p:nvSpPr>
        <p:spPr>
          <a:xfrm>
            <a:off x="2483768" y="4077072"/>
            <a:ext cx="1656184" cy="77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computr1"/>
          <p:cNvSpPr>
            <a:spLocks noEditPoints="1" noChangeArrowheads="1"/>
          </p:cNvSpPr>
          <p:nvPr/>
        </p:nvSpPr>
        <p:spPr bwMode="auto">
          <a:xfrm>
            <a:off x="5307320" y="5179629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computr1"/>
          <p:cNvSpPr>
            <a:spLocks noEditPoints="1" noChangeArrowheads="1"/>
          </p:cNvSpPr>
          <p:nvPr/>
        </p:nvSpPr>
        <p:spPr bwMode="auto">
          <a:xfrm>
            <a:off x="5989300" y="5179629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11" name="10 Grupo"/>
          <p:cNvGrpSpPr/>
          <p:nvPr/>
        </p:nvGrpSpPr>
        <p:grpSpPr>
          <a:xfrm>
            <a:off x="5652120" y="4194445"/>
            <a:ext cx="540000" cy="540000"/>
            <a:chOff x="2195736" y="2060848"/>
            <a:chExt cx="2880000" cy="2880000"/>
          </a:xfrm>
        </p:grpSpPr>
        <p:sp>
          <p:nvSpPr>
            <p:cNvPr id="12" name="11 Rectángulo"/>
            <p:cNvSpPr/>
            <p:nvPr/>
          </p:nvSpPr>
          <p:spPr>
            <a:xfrm>
              <a:off x="2195736" y="2060848"/>
              <a:ext cx="2880000" cy="288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12 Flecha cuádruple"/>
            <p:cNvSpPr/>
            <p:nvPr/>
          </p:nvSpPr>
          <p:spPr>
            <a:xfrm>
              <a:off x="2555736" y="2420848"/>
              <a:ext cx="2160000" cy="2160000"/>
            </a:xfrm>
            <a:prstGeom prst="quadArrow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4" name="13 Rectángulo"/>
          <p:cNvSpPr/>
          <p:nvPr/>
        </p:nvSpPr>
        <p:spPr>
          <a:xfrm>
            <a:off x="5780477" y="466345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Rectángulo"/>
          <p:cNvSpPr/>
          <p:nvPr/>
        </p:nvSpPr>
        <p:spPr>
          <a:xfrm>
            <a:off x="5983299" y="4665041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16 Conector recto"/>
          <p:cNvCxnSpPr>
            <a:stCxn id="14" idx="2"/>
            <a:endCxn id="9" idx="1"/>
          </p:cNvCxnSpPr>
          <p:nvPr/>
        </p:nvCxnSpPr>
        <p:spPr>
          <a:xfrm flipH="1">
            <a:off x="5595352" y="4735464"/>
            <a:ext cx="221129" cy="444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12" idx="1"/>
            <a:endCxn id="8" idx="3"/>
          </p:cNvCxnSpPr>
          <p:nvPr/>
        </p:nvCxnSpPr>
        <p:spPr>
          <a:xfrm flipH="1">
            <a:off x="4139952" y="4464445"/>
            <a:ext cx="1512168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"/>
          <p:cNvCxnSpPr>
            <a:stCxn id="15" idx="2"/>
            <a:endCxn id="10" idx="1"/>
          </p:cNvCxnSpPr>
          <p:nvPr/>
        </p:nvCxnSpPr>
        <p:spPr>
          <a:xfrm>
            <a:off x="6019303" y="4737049"/>
            <a:ext cx="258029" cy="442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30 Grupo"/>
          <p:cNvGrpSpPr/>
          <p:nvPr/>
        </p:nvGrpSpPr>
        <p:grpSpPr>
          <a:xfrm>
            <a:off x="5431632" y="5243510"/>
            <a:ext cx="323850" cy="233363"/>
            <a:chOff x="5431632" y="5476875"/>
            <a:chExt cx="323850" cy="23336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7" name="26 Rectángulo"/>
            <p:cNvSpPr/>
            <p:nvPr/>
          </p:nvSpPr>
          <p:spPr>
            <a:xfrm>
              <a:off x="5431632" y="5476875"/>
              <a:ext cx="323850" cy="2333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9" name="28 Conector recto"/>
            <p:cNvCxnSpPr/>
            <p:nvPr/>
          </p:nvCxnSpPr>
          <p:spPr>
            <a:xfrm flipV="1">
              <a:off x="5593557" y="5476875"/>
              <a:ext cx="161925" cy="1166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 flipH="1" flipV="1">
              <a:off x="5436096" y="5476875"/>
              <a:ext cx="161925" cy="1166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31 Grupo"/>
          <p:cNvGrpSpPr/>
          <p:nvPr/>
        </p:nvGrpSpPr>
        <p:grpSpPr>
          <a:xfrm>
            <a:off x="5517059" y="5121288"/>
            <a:ext cx="161924" cy="116681"/>
            <a:chOff x="5431632" y="5476875"/>
            <a:chExt cx="323850" cy="23336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3" name="32 Rectángulo"/>
            <p:cNvSpPr/>
            <p:nvPr/>
          </p:nvSpPr>
          <p:spPr>
            <a:xfrm>
              <a:off x="5431632" y="5476875"/>
              <a:ext cx="323850" cy="2333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4" name="33 Conector recto"/>
            <p:cNvCxnSpPr/>
            <p:nvPr/>
          </p:nvCxnSpPr>
          <p:spPr>
            <a:xfrm flipV="1">
              <a:off x="5593557" y="5476875"/>
              <a:ext cx="161925" cy="1166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 flipH="1" flipV="1">
              <a:off x="5436096" y="5476875"/>
              <a:ext cx="161925" cy="1166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36 Grupo"/>
          <p:cNvGrpSpPr/>
          <p:nvPr/>
        </p:nvGrpSpPr>
        <p:grpSpPr>
          <a:xfrm>
            <a:off x="5559772" y="4407349"/>
            <a:ext cx="161924" cy="116681"/>
            <a:chOff x="5431632" y="5476875"/>
            <a:chExt cx="323850" cy="23336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8" name="37 Rectángulo"/>
            <p:cNvSpPr/>
            <p:nvPr/>
          </p:nvSpPr>
          <p:spPr>
            <a:xfrm>
              <a:off x="5431632" y="5476875"/>
              <a:ext cx="323850" cy="2333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9" name="38 Conector recto"/>
            <p:cNvCxnSpPr/>
            <p:nvPr/>
          </p:nvCxnSpPr>
          <p:spPr>
            <a:xfrm flipV="1">
              <a:off x="5593557" y="5476875"/>
              <a:ext cx="161925" cy="1166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flipH="1" flipV="1">
              <a:off x="5436096" y="5476875"/>
              <a:ext cx="161925" cy="1166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44 Grupo"/>
          <p:cNvGrpSpPr/>
          <p:nvPr/>
        </p:nvGrpSpPr>
        <p:grpSpPr>
          <a:xfrm>
            <a:off x="2530376" y="4695103"/>
            <a:ext cx="161924" cy="116681"/>
            <a:chOff x="5431632" y="5476875"/>
            <a:chExt cx="323850" cy="23336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6" name="45 Rectángulo"/>
            <p:cNvSpPr/>
            <p:nvPr/>
          </p:nvSpPr>
          <p:spPr>
            <a:xfrm>
              <a:off x="5431632" y="5476875"/>
              <a:ext cx="323850" cy="2333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47" name="46 Conector recto"/>
            <p:cNvCxnSpPr/>
            <p:nvPr/>
          </p:nvCxnSpPr>
          <p:spPr>
            <a:xfrm flipV="1">
              <a:off x="5593557" y="5476875"/>
              <a:ext cx="161925" cy="1166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 flipH="1" flipV="1">
              <a:off x="5436096" y="5476875"/>
              <a:ext cx="161925" cy="1166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40 CuadroTexto"/>
          <p:cNvSpPr txBox="1"/>
          <p:nvPr/>
        </p:nvSpPr>
        <p:spPr>
          <a:xfrm>
            <a:off x="6162526" y="4073351"/>
            <a:ext cx="288074" cy="299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72000" rIns="72000" bIns="72000" rtlCol="0">
            <a:spAutoFit/>
          </a:bodyPr>
          <a:lstStyle/>
          <a:p>
            <a:r>
              <a:rPr lang="es-CO" sz="1000" b="1" dirty="0" smtClean="0"/>
              <a:t>(I)</a:t>
            </a:r>
            <a:endParaRPr lang="es-CO" sz="1000" b="1" dirty="0"/>
          </a:p>
        </p:txBody>
      </p:sp>
      <p:sp>
        <p:nvSpPr>
          <p:cNvPr id="42" name="41 CuadroTexto"/>
          <p:cNvSpPr txBox="1"/>
          <p:nvPr/>
        </p:nvSpPr>
        <p:spPr>
          <a:xfrm>
            <a:off x="6156454" y="4222529"/>
            <a:ext cx="315325" cy="299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72000" rIns="72000" bIns="72000" rtlCol="0">
            <a:spAutoFit/>
          </a:bodyPr>
          <a:lstStyle/>
          <a:p>
            <a:r>
              <a:rPr lang="es-CO" sz="1000" b="1" dirty="0" smtClean="0"/>
              <a:t>(3)</a:t>
            </a:r>
            <a:endParaRPr lang="es-CO" sz="1000" b="1" dirty="0"/>
          </a:p>
        </p:txBody>
      </p:sp>
      <p:sp>
        <p:nvSpPr>
          <p:cNvPr id="43" name="42 CuadroTexto"/>
          <p:cNvSpPr txBox="1"/>
          <p:nvPr/>
        </p:nvSpPr>
        <p:spPr>
          <a:xfrm>
            <a:off x="6567911" y="4206572"/>
            <a:ext cx="144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Edge / ToR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5292080" y="5755693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10.0.0.1</a:t>
            </a:r>
            <a:endParaRPr lang="es-CO" sz="10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5996395" y="5755693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10.0.0.2</a:t>
            </a:r>
            <a:endParaRPr lang="es-CO" sz="10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542859" y="4242893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 smtClean="0"/>
              <a:t>SEND</a:t>
            </a:r>
            <a:endParaRPr lang="es-CO" sz="1200" b="1" dirty="0"/>
          </a:p>
        </p:txBody>
      </p:sp>
    </p:spTree>
    <p:extLst>
      <p:ext uri="{BB962C8B-B14F-4D97-AF65-F5344CB8AC3E}">
        <p14:creationId xmlns:p14="http://schemas.microsoft.com/office/powerpoint/2010/main" val="20210327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046 L 0.02466 -0.0659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22" presetClass="exit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48148E-6 L -0.16389 1.48148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  <p:bldP spid="41" grpId="1"/>
      <p:bldP spid="22" grpId="0"/>
      <p:bldP spid="2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Processing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controller processes the inbound data contained in the message.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Electronic and Telecommunications Engineering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29</a:t>
            </a:fld>
            <a:endParaRPr lang="es-CO"/>
          </a:p>
        </p:txBody>
      </p:sp>
      <p:sp>
        <p:nvSpPr>
          <p:cNvPr id="17" name="16 Rectángulo"/>
          <p:cNvSpPr/>
          <p:nvPr/>
        </p:nvSpPr>
        <p:spPr>
          <a:xfrm>
            <a:off x="2267718" y="2274262"/>
            <a:ext cx="2238710" cy="3524960"/>
          </a:xfrm>
          <a:custGeom>
            <a:avLst/>
            <a:gdLst>
              <a:gd name="connsiteX0" fmla="*/ 0 w 1224136"/>
              <a:gd name="connsiteY0" fmla="*/ 0 h 1440160"/>
              <a:gd name="connsiteX1" fmla="*/ 1224136 w 1224136"/>
              <a:gd name="connsiteY1" fmla="*/ 0 h 1440160"/>
              <a:gd name="connsiteX2" fmla="*/ 1224136 w 1224136"/>
              <a:gd name="connsiteY2" fmla="*/ 1440160 h 1440160"/>
              <a:gd name="connsiteX3" fmla="*/ 0 w 1224136"/>
              <a:gd name="connsiteY3" fmla="*/ 1440160 h 1440160"/>
              <a:gd name="connsiteX4" fmla="*/ 0 w 1224136"/>
              <a:gd name="connsiteY4" fmla="*/ 0 h 1440160"/>
              <a:gd name="connsiteX0" fmla="*/ 0 w 1813072"/>
              <a:gd name="connsiteY0" fmla="*/ 1115878 h 2556038"/>
              <a:gd name="connsiteX1" fmla="*/ 1813072 w 1813072"/>
              <a:gd name="connsiteY1" fmla="*/ 0 h 2556038"/>
              <a:gd name="connsiteX2" fmla="*/ 1224136 w 1813072"/>
              <a:gd name="connsiteY2" fmla="*/ 2556038 h 2556038"/>
              <a:gd name="connsiteX3" fmla="*/ 0 w 1813072"/>
              <a:gd name="connsiteY3" fmla="*/ 2556038 h 2556038"/>
              <a:gd name="connsiteX4" fmla="*/ 0 w 1813072"/>
              <a:gd name="connsiteY4" fmla="*/ 1115878 h 2556038"/>
              <a:gd name="connsiteX0" fmla="*/ 0 w 1518604"/>
              <a:gd name="connsiteY0" fmla="*/ 1115878 h 2556038"/>
              <a:gd name="connsiteX1" fmla="*/ 1518604 w 1518604"/>
              <a:gd name="connsiteY1" fmla="*/ 0 h 2556038"/>
              <a:gd name="connsiteX2" fmla="*/ 1224136 w 1518604"/>
              <a:gd name="connsiteY2" fmla="*/ 2556038 h 2556038"/>
              <a:gd name="connsiteX3" fmla="*/ 0 w 1518604"/>
              <a:gd name="connsiteY3" fmla="*/ 2556038 h 2556038"/>
              <a:gd name="connsiteX4" fmla="*/ 0 w 1518604"/>
              <a:gd name="connsiteY4" fmla="*/ 1115878 h 2556038"/>
              <a:gd name="connsiteX0" fmla="*/ 0 w 1518604"/>
              <a:gd name="connsiteY0" fmla="*/ 1115878 h 3749407"/>
              <a:gd name="connsiteX1" fmla="*/ 1518604 w 1518604"/>
              <a:gd name="connsiteY1" fmla="*/ 0 h 3749407"/>
              <a:gd name="connsiteX2" fmla="*/ 1487607 w 1518604"/>
              <a:gd name="connsiteY2" fmla="*/ 3749407 h 3749407"/>
              <a:gd name="connsiteX3" fmla="*/ 0 w 1518604"/>
              <a:gd name="connsiteY3" fmla="*/ 2556038 h 3749407"/>
              <a:gd name="connsiteX4" fmla="*/ 0 w 1518604"/>
              <a:gd name="connsiteY4" fmla="*/ 1115878 h 3749407"/>
              <a:gd name="connsiteX0" fmla="*/ 0 w 2262523"/>
              <a:gd name="connsiteY0" fmla="*/ 1627322 h 3749407"/>
              <a:gd name="connsiteX1" fmla="*/ 2262523 w 2262523"/>
              <a:gd name="connsiteY1" fmla="*/ 0 h 3749407"/>
              <a:gd name="connsiteX2" fmla="*/ 2231526 w 2262523"/>
              <a:gd name="connsiteY2" fmla="*/ 3749407 h 3749407"/>
              <a:gd name="connsiteX3" fmla="*/ 743919 w 2262523"/>
              <a:gd name="connsiteY3" fmla="*/ 2556038 h 3749407"/>
              <a:gd name="connsiteX4" fmla="*/ 0 w 2262523"/>
              <a:gd name="connsiteY4" fmla="*/ 1627322 h 3749407"/>
              <a:gd name="connsiteX0" fmla="*/ 30996 w 2293519"/>
              <a:gd name="connsiteY0" fmla="*/ 1627322 h 3749407"/>
              <a:gd name="connsiteX1" fmla="*/ 2293519 w 2293519"/>
              <a:gd name="connsiteY1" fmla="*/ 0 h 3749407"/>
              <a:gd name="connsiteX2" fmla="*/ 2262522 w 2293519"/>
              <a:gd name="connsiteY2" fmla="*/ 3749407 h 3749407"/>
              <a:gd name="connsiteX3" fmla="*/ 0 w 2293519"/>
              <a:gd name="connsiteY3" fmla="*/ 2091089 h 3749407"/>
              <a:gd name="connsiteX4" fmla="*/ 30996 w 2293519"/>
              <a:gd name="connsiteY4" fmla="*/ 1627322 h 3749407"/>
              <a:gd name="connsiteX0" fmla="*/ 0 w 2262523"/>
              <a:gd name="connsiteY0" fmla="*/ 1627322 h 3749407"/>
              <a:gd name="connsiteX1" fmla="*/ 2262523 w 2262523"/>
              <a:gd name="connsiteY1" fmla="*/ 0 h 3749407"/>
              <a:gd name="connsiteX2" fmla="*/ 2231526 w 2262523"/>
              <a:gd name="connsiteY2" fmla="*/ 3749407 h 3749407"/>
              <a:gd name="connsiteX3" fmla="*/ 2341 w 2262523"/>
              <a:gd name="connsiteY3" fmla="*/ 2081564 h 3749407"/>
              <a:gd name="connsiteX4" fmla="*/ 0 w 2262523"/>
              <a:gd name="connsiteY4" fmla="*/ 1627322 h 3749407"/>
              <a:gd name="connsiteX0" fmla="*/ 21492 w 2260202"/>
              <a:gd name="connsiteY0" fmla="*/ 1613034 h 3749407"/>
              <a:gd name="connsiteX1" fmla="*/ 2260202 w 2260202"/>
              <a:gd name="connsiteY1" fmla="*/ 0 h 3749407"/>
              <a:gd name="connsiteX2" fmla="*/ 2229205 w 2260202"/>
              <a:gd name="connsiteY2" fmla="*/ 3749407 h 3749407"/>
              <a:gd name="connsiteX3" fmla="*/ 20 w 2260202"/>
              <a:gd name="connsiteY3" fmla="*/ 2081564 h 3749407"/>
              <a:gd name="connsiteX4" fmla="*/ 21492 w 2260202"/>
              <a:gd name="connsiteY4" fmla="*/ 1613034 h 3749407"/>
              <a:gd name="connsiteX0" fmla="*/ 0 w 2238710"/>
              <a:gd name="connsiteY0" fmla="*/ 1613034 h 3749407"/>
              <a:gd name="connsiteX1" fmla="*/ 2238710 w 2238710"/>
              <a:gd name="connsiteY1" fmla="*/ 0 h 3749407"/>
              <a:gd name="connsiteX2" fmla="*/ 2207713 w 2238710"/>
              <a:gd name="connsiteY2" fmla="*/ 3749407 h 3749407"/>
              <a:gd name="connsiteX3" fmla="*/ 2340 w 2238710"/>
              <a:gd name="connsiteY3" fmla="*/ 2088708 h 3749407"/>
              <a:gd name="connsiteX4" fmla="*/ 0 w 2238710"/>
              <a:gd name="connsiteY4" fmla="*/ 1613034 h 3749407"/>
              <a:gd name="connsiteX0" fmla="*/ 0 w 2238710"/>
              <a:gd name="connsiteY0" fmla="*/ 1613034 h 3747026"/>
              <a:gd name="connsiteX1" fmla="*/ 2238710 w 2238710"/>
              <a:gd name="connsiteY1" fmla="*/ 0 h 3747026"/>
              <a:gd name="connsiteX2" fmla="*/ 2233906 w 2238710"/>
              <a:gd name="connsiteY2" fmla="*/ 3747026 h 3747026"/>
              <a:gd name="connsiteX3" fmla="*/ 2340 w 2238710"/>
              <a:gd name="connsiteY3" fmla="*/ 2088708 h 3747026"/>
              <a:gd name="connsiteX4" fmla="*/ 0 w 2238710"/>
              <a:gd name="connsiteY4" fmla="*/ 1613034 h 374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710" h="3747026">
                <a:moveTo>
                  <a:pt x="0" y="1613034"/>
                </a:moveTo>
                <a:lnTo>
                  <a:pt x="2238710" y="0"/>
                </a:lnTo>
                <a:cubicBezTo>
                  <a:pt x="2237109" y="1249009"/>
                  <a:pt x="2235507" y="2498017"/>
                  <a:pt x="2233906" y="3747026"/>
                </a:cubicBezTo>
                <a:lnTo>
                  <a:pt x="2340" y="2088708"/>
                </a:lnTo>
                <a:cubicBezTo>
                  <a:pt x="1560" y="1937294"/>
                  <a:pt x="780" y="1764448"/>
                  <a:pt x="0" y="161303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" name="15 Grupo"/>
          <p:cNvGrpSpPr/>
          <p:nvPr/>
        </p:nvGrpSpPr>
        <p:grpSpPr>
          <a:xfrm>
            <a:off x="4499992" y="2276872"/>
            <a:ext cx="3960440" cy="3522350"/>
            <a:chOff x="4860032" y="2607196"/>
            <a:chExt cx="4104456" cy="3744416"/>
          </a:xfrm>
        </p:grpSpPr>
        <p:sp>
          <p:nvSpPr>
            <p:cNvPr id="7" name="6 Rectángulo"/>
            <p:cNvSpPr/>
            <p:nvPr/>
          </p:nvSpPr>
          <p:spPr>
            <a:xfrm>
              <a:off x="4860032" y="2607196"/>
              <a:ext cx="4104456" cy="2808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Layer 2</a:t>
              </a:r>
              <a:endParaRPr lang="en-US" b="1" dirty="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4860032" y="5445224"/>
              <a:ext cx="4104456" cy="9063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Layer 1</a:t>
              </a:r>
              <a:endParaRPr lang="en-US" b="1" dirty="0"/>
            </a:p>
          </p:txBody>
        </p:sp>
      </p:grp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84344"/>
              </p:ext>
            </p:extLst>
          </p:nvPr>
        </p:nvGraphicFramePr>
        <p:xfrm>
          <a:off x="4572000" y="2630870"/>
          <a:ext cx="3780000" cy="21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980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>
                          <a:latin typeface="Gill Sans MT" panose="020B0502020104020203" pitchFamily="34" charset="0"/>
                        </a:rPr>
                        <a:t>ARP</a:t>
                      </a:r>
                      <a:endParaRPr lang="en-US" sz="1600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sz="1600" noProof="0" dirty="0" smtClean="0">
                          <a:latin typeface="Gill Sans MT" panose="020B0502020104020203" pitchFamily="34" charset="0"/>
                        </a:rPr>
                        <a:t>Operation</a:t>
                      </a:r>
                      <a:r>
                        <a:rPr lang="en-US" sz="1600" baseline="0" noProof="0" dirty="0" smtClean="0">
                          <a:latin typeface="Gill Sans MT" panose="020B0502020104020203" pitchFamily="34" charset="0"/>
                        </a:rPr>
                        <a:t> Code</a:t>
                      </a:r>
                      <a:endParaRPr lang="en-US" sz="1600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n-US" sz="1600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sz="1600" noProof="0" dirty="0" smtClean="0">
                          <a:latin typeface="Gill Sans MT" panose="020B0502020104020203" pitchFamily="34" charset="0"/>
                        </a:rPr>
                        <a:t>Source MAC</a:t>
                      </a:r>
                      <a:endParaRPr lang="en-US" sz="1600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>
                          <a:latin typeface="Gill Sans MT" panose="020B0502020104020203" pitchFamily="34" charset="0"/>
                        </a:rPr>
                        <a:t>03:45:21:A2:4B:61</a:t>
                      </a: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sz="1600" noProof="0" dirty="0" smtClean="0">
                          <a:latin typeface="Gill Sans MT" panose="020B0502020104020203" pitchFamily="34" charset="0"/>
                        </a:rPr>
                        <a:t>Source</a:t>
                      </a:r>
                      <a:r>
                        <a:rPr lang="en-US" sz="1600" baseline="0" noProof="0" dirty="0" smtClean="0">
                          <a:latin typeface="Gill Sans MT" panose="020B0502020104020203" pitchFamily="34" charset="0"/>
                        </a:rPr>
                        <a:t> IP</a:t>
                      </a:r>
                      <a:endParaRPr lang="en-US" sz="1600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>
                          <a:latin typeface="Gill Sans MT" panose="020B0502020104020203" pitchFamily="34" charset="0"/>
                        </a:rPr>
                        <a:t>10.0.0.1</a:t>
                      </a:r>
                      <a:endParaRPr lang="en-US" sz="1600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sz="1600" noProof="0" dirty="0" smtClean="0">
                          <a:latin typeface="Gill Sans MT" panose="020B0502020104020203" pitchFamily="34" charset="0"/>
                        </a:rPr>
                        <a:t>Destination MAC</a:t>
                      </a:r>
                      <a:endParaRPr lang="en-US" sz="1600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>
                          <a:latin typeface="Gill Sans MT" panose="020B0502020104020203" pitchFamily="34" charset="0"/>
                        </a:rPr>
                        <a:t>00:00:00:00:00:00</a:t>
                      </a: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sz="1600" noProof="0" dirty="0" smtClean="0">
                          <a:latin typeface="Gill Sans MT" panose="020B0502020104020203" pitchFamily="34" charset="0"/>
                        </a:rPr>
                        <a:t>Destination IP</a:t>
                      </a:r>
                      <a:endParaRPr lang="en-US" sz="1600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>
                          <a:latin typeface="Gill Sans MT" panose="020B0502020104020203" pitchFamily="34" charset="0"/>
                        </a:rPr>
                        <a:t>10.0.0.8</a:t>
                      </a:r>
                      <a:endParaRPr lang="en-US" sz="1600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763302"/>
              </p:ext>
            </p:extLst>
          </p:nvPr>
        </p:nvGraphicFramePr>
        <p:xfrm>
          <a:off x="4579707" y="5295166"/>
          <a:ext cx="3780000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800000"/>
                <a:gridCol w="1980000"/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Port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s-CO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11 Grupo"/>
          <p:cNvGrpSpPr/>
          <p:nvPr/>
        </p:nvGrpSpPr>
        <p:grpSpPr>
          <a:xfrm>
            <a:off x="1619672" y="3789040"/>
            <a:ext cx="652843" cy="470433"/>
            <a:chOff x="5431632" y="5476875"/>
            <a:chExt cx="323850" cy="23336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3" name="12 Rectángulo"/>
            <p:cNvSpPr/>
            <p:nvPr/>
          </p:nvSpPr>
          <p:spPr>
            <a:xfrm>
              <a:off x="5431632" y="5476875"/>
              <a:ext cx="323850" cy="2333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4" name="13 Conector recto"/>
            <p:cNvCxnSpPr/>
            <p:nvPr/>
          </p:nvCxnSpPr>
          <p:spPr>
            <a:xfrm flipV="1">
              <a:off x="5593557" y="5476875"/>
              <a:ext cx="161925" cy="1166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flipH="1" flipV="1">
              <a:off x="5436096" y="5476875"/>
              <a:ext cx="161925" cy="1166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7 CuadroTexto"/>
          <p:cNvSpPr txBox="1"/>
          <p:nvPr/>
        </p:nvSpPr>
        <p:spPr>
          <a:xfrm>
            <a:off x="1619672" y="422898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ARP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66649946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of actual routing proposals is the delay introduced in the mice flows.</a:t>
            </a:r>
          </a:p>
          <a:p>
            <a:pPr lvl="1"/>
            <a:r>
              <a:rPr lang="en-US" dirty="0" smtClean="0"/>
              <a:t>Mostly caused by the number of routing rules installed in the switches by the SDN controller (scalability problem).</a:t>
            </a:r>
            <a:endParaRPr lang="en-US" dirty="0"/>
          </a:p>
          <a:p>
            <a:pPr lvl="1"/>
            <a:r>
              <a:rPr lang="en-US" dirty="0" smtClean="0"/>
              <a:t>Using static rules by ECMP results in a high number of source-destination rules.</a:t>
            </a:r>
          </a:p>
          <a:p>
            <a:pPr lvl="1"/>
            <a:r>
              <a:rPr lang="en-US" dirty="0" smtClean="0"/>
              <a:t>Installing rules dynamically for each incoming flow can also result in an overload in the controller.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5B98-49E1-4EC4-AC54-31818C3A1946}" type="datetime1">
              <a:rPr lang="es-CO" smtClean="0"/>
              <a:pPr/>
              <a:t>11/08/2018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Electronic and Telecommunications Engineering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pPr/>
              <a:t>3</a:t>
            </a:fld>
            <a:endParaRPr lang="es-CO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1358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accent1"/>
                </a:solidFill>
              </a:rPr>
              <a:t>Operation </a:t>
            </a:r>
            <a:r>
              <a:rPr lang="en-US" sz="2400" dirty="0">
                <a:solidFill>
                  <a:schemeClr val="accent1"/>
                </a:solidFill>
              </a:rPr>
              <a:t>C</a:t>
            </a:r>
            <a:r>
              <a:rPr lang="en-US" sz="2400" dirty="0" smtClean="0">
                <a:solidFill>
                  <a:schemeClr val="accent1"/>
                </a:solidFill>
              </a:rPr>
              <a:t>ode </a:t>
            </a:r>
            <a:r>
              <a:rPr lang="en-US" sz="2400" dirty="0" smtClean="0"/>
              <a:t>determines if the message is a request (1) or a reply (2).</a:t>
            </a:r>
          </a:p>
          <a:p>
            <a:r>
              <a:rPr lang="en-US" sz="2400" dirty="0"/>
              <a:t>In this case, the message is </a:t>
            </a:r>
            <a:r>
              <a:rPr lang="en-US" sz="2400" dirty="0" smtClean="0"/>
              <a:t>a request </a:t>
            </a:r>
            <a:r>
              <a:rPr lang="en-US" sz="2400" dirty="0"/>
              <a:t>for the </a:t>
            </a:r>
            <a:r>
              <a:rPr lang="en-US" sz="2400" dirty="0">
                <a:solidFill>
                  <a:schemeClr val="accent3"/>
                </a:solidFill>
              </a:rPr>
              <a:t>MAC</a:t>
            </a:r>
            <a:r>
              <a:rPr lang="en-US" sz="2400" dirty="0"/>
              <a:t> corresponding to the </a:t>
            </a:r>
            <a:r>
              <a:rPr lang="en-US" sz="2400" dirty="0">
                <a:solidFill>
                  <a:schemeClr val="accent5"/>
                </a:solidFill>
              </a:rPr>
              <a:t>destination IP address</a:t>
            </a:r>
            <a:r>
              <a:rPr lang="en-US" sz="2400" dirty="0"/>
              <a:t>.</a:t>
            </a:r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Processing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Electronic and Telecommunications Engineering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30</a:t>
            </a:fld>
            <a:endParaRPr lang="es-CO"/>
          </a:p>
        </p:txBody>
      </p:sp>
      <p:grpSp>
        <p:nvGrpSpPr>
          <p:cNvPr id="18" name="17 Grupo"/>
          <p:cNvGrpSpPr/>
          <p:nvPr/>
        </p:nvGrpSpPr>
        <p:grpSpPr>
          <a:xfrm>
            <a:off x="4788024" y="1556792"/>
            <a:ext cx="3960440" cy="4104456"/>
            <a:chOff x="4860032" y="2607196"/>
            <a:chExt cx="4104456" cy="3744416"/>
          </a:xfrm>
        </p:grpSpPr>
        <p:sp>
          <p:nvSpPr>
            <p:cNvPr id="24" name="23 Rectángulo"/>
            <p:cNvSpPr/>
            <p:nvPr/>
          </p:nvSpPr>
          <p:spPr>
            <a:xfrm>
              <a:off x="4860032" y="2607196"/>
              <a:ext cx="4104456" cy="2808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Layer 2</a:t>
              </a:r>
              <a:endParaRPr lang="en-US" b="1" dirty="0"/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4860032" y="5445224"/>
              <a:ext cx="4104456" cy="9063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Layer 1</a:t>
              </a:r>
              <a:endParaRPr lang="en-US" b="1" dirty="0"/>
            </a:p>
          </p:txBody>
        </p:sp>
      </p:grpSp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28258"/>
              </p:ext>
            </p:extLst>
          </p:nvPr>
        </p:nvGraphicFramePr>
        <p:xfrm>
          <a:off x="4892246" y="2170544"/>
          <a:ext cx="37519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517"/>
                <a:gridCol w="1945479"/>
              </a:tblGrid>
              <a:tr h="356577"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latin typeface="Gill Sans MT" panose="020B0502020104020203" pitchFamily="34" charset="0"/>
                        </a:rPr>
                        <a:t>ARP</a:t>
                      </a:r>
                      <a:endParaRPr lang="en-US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56577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 smtClean="0">
                          <a:latin typeface="Gill Sans MT" panose="020B0502020104020203" pitchFamily="34" charset="0"/>
                        </a:rPr>
                        <a:t>Operation</a:t>
                      </a:r>
                      <a:r>
                        <a:rPr lang="en-US" baseline="0" noProof="0" dirty="0" smtClean="0">
                          <a:latin typeface="Gill Sans MT" panose="020B0502020104020203" pitchFamily="34" charset="0"/>
                        </a:rPr>
                        <a:t> Code</a:t>
                      </a:r>
                      <a:endParaRPr lang="en-US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accent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US" noProof="0" dirty="0">
                        <a:solidFill>
                          <a:schemeClr val="accent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</a:tr>
              <a:tr h="356577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 smtClean="0">
                          <a:latin typeface="Gill Sans MT" panose="020B0502020104020203" pitchFamily="34" charset="0"/>
                        </a:rPr>
                        <a:t>Source MAC</a:t>
                      </a:r>
                      <a:endParaRPr lang="en-US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>
                          <a:latin typeface="Gill Sans MT" panose="020B0502020104020203" pitchFamily="34" charset="0"/>
                        </a:rPr>
                        <a:t>03:45:21:A2:4B:61</a:t>
                      </a:r>
                    </a:p>
                  </a:txBody>
                  <a:tcPr anchor="ctr"/>
                </a:tc>
              </a:tr>
              <a:tr h="356577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 smtClean="0">
                          <a:latin typeface="Gill Sans MT" panose="020B0502020104020203" pitchFamily="34" charset="0"/>
                        </a:rPr>
                        <a:t>Source</a:t>
                      </a:r>
                      <a:r>
                        <a:rPr lang="en-US" baseline="0" noProof="0" dirty="0" smtClean="0">
                          <a:latin typeface="Gill Sans MT" panose="020B0502020104020203" pitchFamily="34" charset="0"/>
                        </a:rPr>
                        <a:t> IP</a:t>
                      </a:r>
                      <a:endParaRPr lang="en-US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10.0.0.1</a:t>
                      </a:r>
                      <a:endParaRPr lang="en-US" noProof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</a:tr>
              <a:tr h="356577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 smtClean="0">
                          <a:latin typeface="Gill Sans MT" panose="020B0502020104020203" pitchFamily="34" charset="0"/>
                        </a:rPr>
                        <a:t>Destination MAC</a:t>
                      </a:r>
                      <a:endParaRPr lang="en-US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accent3"/>
                          </a:solidFill>
                          <a:latin typeface="Gill Sans MT" panose="020B0502020104020203" pitchFamily="34" charset="0"/>
                        </a:rPr>
                        <a:t>00:00:00:00:00:00</a:t>
                      </a:r>
                    </a:p>
                  </a:txBody>
                  <a:tcPr anchor="ctr"/>
                </a:tc>
              </a:tr>
              <a:tr h="356577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 smtClean="0">
                          <a:latin typeface="Gill Sans MT" panose="020B0502020104020203" pitchFamily="34" charset="0"/>
                        </a:rPr>
                        <a:t>Destination IP</a:t>
                      </a:r>
                      <a:endParaRPr lang="en-US" noProof="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accent5"/>
                          </a:solidFill>
                          <a:latin typeface="Gill Sans MT" panose="020B0502020104020203" pitchFamily="34" charset="0"/>
                        </a:rPr>
                        <a:t>10.0.0.8</a:t>
                      </a:r>
                      <a:endParaRPr lang="en-US" noProof="0" dirty="0">
                        <a:solidFill>
                          <a:schemeClr val="accent5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7" name="2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520763"/>
              </p:ext>
            </p:extLst>
          </p:nvPr>
        </p:nvGraphicFramePr>
        <p:xfrm>
          <a:off x="4859889" y="5157192"/>
          <a:ext cx="3744559" cy="3657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799080"/>
                <a:gridCol w="1945479"/>
              </a:tblGrid>
              <a:tr h="356577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Gill Sans MT" panose="020B0502020104020203" pitchFamily="34" charset="0"/>
                        </a:rPr>
                        <a:t>Port</a:t>
                      </a:r>
                      <a:endParaRPr lang="es-CO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s-CO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2102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omputr1"/>
          <p:cNvSpPr>
            <a:spLocks noEditPoints="1" noChangeArrowheads="1"/>
          </p:cNvSpPr>
          <p:nvPr/>
        </p:nvSpPr>
        <p:spPr bwMode="auto">
          <a:xfrm>
            <a:off x="6372200" y="4996570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Processing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Electronic and Telecommunications Engineering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31</a:t>
            </a:fld>
            <a:endParaRPr lang="es-CO" dirty="0"/>
          </a:p>
        </p:txBody>
      </p:sp>
      <p:sp>
        <p:nvSpPr>
          <p:cNvPr id="175" name="174 Flecha arriba"/>
          <p:cNvSpPr/>
          <p:nvPr/>
        </p:nvSpPr>
        <p:spPr>
          <a:xfrm rot="5400000">
            <a:off x="1043624" y="5085200"/>
            <a:ext cx="288000" cy="288032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6" name="175 Flecha arriba"/>
          <p:cNvSpPr/>
          <p:nvPr/>
        </p:nvSpPr>
        <p:spPr>
          <a:xfrm rot="16200000">
            <a:off x="6948280" y="5128898"/>
            <a:ext cx="288000" cy="288032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7" name="176 CuadroTexto"/>
          <p:cNvSpPr txBox="1"/>
          <p:nvPr/>
        </p:nvSpPr>
        <p:spPr>
          <a:xfrm>
            <a:off x="-33290" y="5096217"/>
            <a:ext cx="1076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Source Host</a:t>
            </a:r>
            <a:endParaRPr lang="en-US" sz="1200" b="1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7236296" y="4885653"/>
            <a:ext cx="1800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Destination Host</a:t>
            </a:r>
          </a:p>
          <a:p>
            <a:pPr algn="ctr"/>
            <a:r>
              <a:rPr lang="en-US" sz="1200" dirty="0" smtClean="0"/>
              <a:t>The switch needs to know the MAC belonging to this host.</a:t>
            </a:r>
          </a:p>
        </p:txBody>
      </p:sp>
      <p:grpSp>
        <p:nvGrpSpPr>
          <p:cNvPr id="179" name="178 Grupo"/>
          <p:cNvGrpSpPr/>
          <p:nvPr/>
        </p:nvGrpSpPr>
        <p:grpSpPr>
          <a:xfrm>
            <a:off x="1619672" y="1196752"/>
            <a:ext cx="5052094" cy="3264952"/>
            <a:chOff x="2325968" y="2275420"/>
            <a:chExt cx="3744668" cy="2420017"/>
          </a:xfrm>
        </p:grpSpPr>
        <p:grpSp>
          <p:nvGrpSpPr>
            <p:cNvPr id="180" name="179 Grupo"/>
            <p:cNvGrpSpPr/>
            <p:nvPr/>
          </p:nvGrpSpPr>
          <p:grpSpPr>
            <a:xfrm>
              <a:off x="2844757" y="2278582"/>
              <a:ext cx="540000" cy="540000"/>
              <a:chOff x="1325218" y="1937617"/>
              <a:chExt cx="540000" cy="540000"/>
            </a:xfrm>
          </p:grpSpPr>
          <p:sp>
            <p:nvSpPr>
              <p:cNvPr id="260" name="259 Rectángulo"/>
              <p:cNvSpPr/>
              <p:nvPr/>
            </p:nvSpPr>
            <p:spPr>
              <a:xfrm>
                <a:off x="1325218" y="1937617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1" name="260 Flecha cuádruple"/>
              <p:cNvSpPr/>
              <p:nvPr/>
            </p:nvSpPr>
            <p:spPr>
              <a:xfrm>
                <a:off x="1391297" y="2028131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2" name="261 Rectángulo"/>
              <p:cNvSpPr/>
              <p:nvPr/>
            </p:nvSpPr>
            <p:spPr>
              <a:xfrm>
                <a:off x="1481225" y="239934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3" name="262 Rectángulo"/>
              <p:cNvSpPr/>
              <p:nvPr/>
            </p:nvSpPr>
            <p:spPr>
              <a:xfrm>
                <a:off x="1646412" y="239934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4" name="263 Rectángulo"/>
              <p:cNvSpPr/>
              <p:nvPr/>
            </p:nvSpPr>
            <p:spPr>
              <a:xfrm>
                <a:off x="1325218" y="239934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5" name="264 Rectángulo"/>
              <p:cNvSpPr/>
              <p:nvPr/>
            </p:nvSpPr>
            <p:spPr>
              <a:xfrm>
                <a:off x="1791789" y="239934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81" name="180 Grupo"/>
            <p:cNvGrpSpPr/>
            <p:nvPr/>
          </p:nvGrpSpPr>
          <p:grpSpPr>
            <a:xfrm>
              <a:off x="2326300" y="3179264"/>
              <a:ext cx="540000" cy="540000"/>
              <a:chOff x="1258874" y="1532760"/>
              <a:chExt cx="540000" cy="540000"/>
            </a:xfrm>
          </p:grpSpPr>
          <p:sp>
            <p:nvSpPr>
              <p:cNvPr id="254" name="253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5" name="254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6" name="255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7" name="256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8" name="257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9" name="258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82" name="181 Grupo"/>
            <p:cNvGrpSpPr/>
            <p:nvPr/>
          </p:nvGrpSpPr>
          <p:grpSpPr>
            <a:xfrm>
              <a:off x="3383336" y="3179264"/>
              <a:ext cx="540000" cy="540000"/>
              <a:chOff x="1258874" y="1532760"/>
              <a:chExt cx="540000" cy="540000"/>
            </a:xfrm>
          </p:grpSpPr>
          <p:sp>
            <p:nvSpPr>
              <p:cNvPr id="248" name="247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9" name="248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0" name="249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1" name="250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2" name="251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3" name="252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83" name="182 Grupo"/>
            <p:cNvGrpSpPr/>
            <p:nvPr/>
          </p:nvGrpSpPr>
          <p:grpSpPr>
            <a:xfrm>
              <a:off x="4434013" y="3179264"/>
              <a:ext cx="540000" cy="540000"/>
              <a:chOff x="1258874" y="1532760"/>
              <a:chExt cx="540000" cy="540000"/>
            </a:xfrm>
          </p:grpSpPr>
          <p:sp>
            <p:nvSpPr>
              <p:cNvPr id="242" name="241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3" name="242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4" name="243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5" name="244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6" name="245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7" name="246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84" name="183 Grupo"/>
            <p:cNvGrpSpPr/>
            <p:nvPr/>
          </p:nvGrpSpPr>
          <p:grpSpPr>
            <a:xfrm>
              <a:off x="5530636" y="3179264"/>
              <a:ext cx="540000" cy="540000"/>
              <a:chOff x="1258874" y="1532760"/>
              <a:chExt cx="540000" cy="540000"/>
            </a:xfrm>
          </p:grpSpPr>
          <p:sp>
            <p:nvSpPr>
              <p:cNvPr id="236" name="235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7" name="236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8" name="237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9" name="238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0" name="239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1" name="240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85" name="184 Grupo"/>
            <p:cNvGrpSpPr/>
            <p:nvPr/>
          </p:nvGrpSpPr>
          <p:grpSpPr>
            <a:xfrm>
              <a:off x="2325968" y="4155437"/>
              <a:ext cx="540000" cy="540000"/>
              <a:chOff x="1258874" y="1532760"/>
              <a:chExt cx="540000" cy="540000"/>
            </a:xfrm>
          </p:grpSpPr>
          <p:sp>
            <p:nvSpPr>
              <p:cNvPr id="230" name="229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1" name="230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2" name="231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3" name="232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4" name="233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5" name="234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86" name="185 Grupo"/>
            <p:cNvGrpSpPr/>
            <p:nvPr/>
          </p:nvGrpSpPr>
          <p:grpSpPr>
            <a:xfrm>
              <a:off x="3382571" y="4155437"/>
              <a:ext cx="540000" cy="540000"/>
              <a:chOff x="1258874" y="1532760"/>
              <a:chExt cx="540000" cy="540000"/>
            </a:xfrm>
          </p:grpSpPr>
          <p:sp>
            <p:nvSpPr>
              <p:cNvPr id="224" name="223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5" name="224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6" name="225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7" name="226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8" name="227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9" name="228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87" name="186 Grupo"/>
            <p:cNvGrpSpPr/>
            <p:nvPr/>
          </p:nvGrpSpPr>
          <p:grpSpPr>
            <a:xfrm>
              <a:off x="4434877" y="4155437"/>
              <a:ext cx="540000" cy="540000"/>
              <a:chOff x="1258874" y="1532760"/>
              <a:chExt cx="540000" cy="540000"/>
            </a:xfrm>
          </p:grpSpPr>
          <p:sp>
            <p:nvSpPr>
              <p:cNvPr id="218" name="217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9" name="218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0" name="219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1" name="220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2" name="221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3" name="222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88" name="187 Grupo"/>
            <p:cNvGrpSpPr/>
            <p:nvPr/>
          </p:nvGrpSpPr>
          <p:grpSpPr>
            <a:xfrm>
              <a:off x="5530636" y="4155437"/>
              <a:ext cx="540000" cy="540000"/>
              <a:chOff x="1258874" y="1532760"/>
              <a:chExt cx="540000" cy="540000"/>
            </a:xfrm>
          </p:grpSpPr>
          <p:sp>
            <p:nvSpPr>
              <p:cNvPr id="212" name="211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3" name="212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4" name="213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5" name="214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6" name="215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7" name="216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cxnSp>
          <p:nvCxnSpPr>
            <p:cNvPr id="189" name="188 Conector recto"/>
            <p:cNvCxnSpPr>
              <a:stCxn id="264" idx="2"/>
              <a:endCxn id="258" idx="0"/>
            </p:cNvCxnSpPr>
            <p:nvPr/>
          </p:nvCxnSpPr>
          <p:spPr>
            <a:xfrm flipH="1">
              <a:off x="2519733" y="2812313"/>
              <a:ext cx="361029" cy="36695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189 Conector recto"/>
            <p:cNvCxnSpPr>
              <a:stCxn id="262" idx="2"/>
              <a:endCxn id="252" idx="0"/>
            </p:cNvCxnSpPr>
            <p:nvPr/>
          </p:nvCxnSpPr>
          <p:spPr>
            <a:xfrm>
              <a:off x="3036769" y="2812313"/>
              <a:ext cx="540000" cy="36695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190 Conector recto"/>
            <p:cNvCxnSpPr>
              <a:stCxn id="263" idx="2"/>
              <a:endCxn id="246" idx="0"/>
            </p:cNvCxnSpPr>
            <p:nvPr/>
          </p:nvCxnSpPr>
          <p:spPr>
            <a:xfrm>
              <a:off x="3201956" y="2812313"/>
              <a:ext cx="1425490" cy="36695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191 Conector recto"/>
            <p:cNvCxnSpPr>
              <a:stCxn id="265" idx="2"/>
              <a:endCxn id="240" idx="0"/>
            </p:cNvCxnSpPr>
            <p:nvPr/>
          </p:nvCxnSpPr>
          <p:spPr>
            <a:xfrm>
              <a:off x="3347332" y="2812314"/>
              <a:ext cx="2376737" cy="36695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" name="192 Grupo"/>
            <p:cNvGrpSpPr/>
            <p:nvPr/>
          </p:nvGrpSpPr>
          <p:grpSpPr>
            <a:xfrm>
              <a:off x="4990636" y="2275420"/>
              <a:ext cx="540000" cy="540000"/>
              <a:chOff x="1323797" y="2008815"/>
              <a:chExt cx="540000" cy="540000"/>
            </a:xfrm>
          </p:grpSpPr>
          <p:sp>
            <p:nvSpPr>
              <p:cNvPr id="206" name="205 Rectángulo"/>
              <p:cNvSpPr/>
              <p:nvPr/>
            </p:nvSpPr>
            <p:spPr>
              <a:xfrm>
                <a:off x="1323797" y="2008815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7" name="206 Flecha cuádruple"/>
              <p:cNvSpPr/>
              <p:nvPr/>
            </p:nvSpPr>
            <p:spPr>
              <a:xfrm>
                <a:off x="1391297" y="2076315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8" name="207 Rectángulo"/>
              <p:cNvSpPr/>
              <p:nvPr/>
            </p:nvSpPr>
            <p:spPr>
              <a:xfrm>
                <a:off x="1481225" y="246551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9" name="208 Rectángulo"/>
              <p:cNvSpPr/>
              <p:nvPr/>
            </p:nvSpPr>
            <p:spPr>
              <a:xfrm>
                <a:off x="1646412" y="246551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0" name="209 Rectángulo"/>
              <p:cNvSpPr/>
              <p:nvPr/>
            </p:nvSpPr>
            <p:spPr>
              <a:xfrm>
                <a:off x="1325218" y="246551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1" name="210 Rectángulo"/>
              <p:cNvSpPr/>
              <p:nvPr/>
            </p:nvSpPr>
            <p:spPr>
              <a:xfrm>
                <a:off x="1791789" y="246551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cxnSp>
          <p:nvCxnSpPr>
            <p:cNvPr id="194" name="193 Conector recto"/>
            <p:cNvCxnSpPr>
              <a:stCxn id="210" idx="2"/>
              <a:endCxn id="259" idx="0"/>
            </p:cNvCxnSpPr>
            <p:nvPr/>
          </p:nvCxnSpPr>
          <p:spPr>
            <a:xfrm flipH="1">
              <a:off x="2684920" y="2804124"/>
              <a:ext cx="2343142" cy="37514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194 Conector recto"/>
            <p:cNvCxnSpPr>
              <a:stCxn id="208" idx="2"/>
              <a:endCxn id="253" idx="0"/>
            </p:cNvCxnSpPr>
            <p:nvPr/>
          </p:nvCxnSpPr>
          <p:spPr>
            <a:xfrm flipH="1">
              <a:off x="3741956" y="2804124"/>
              <a:ext cx="1442113" cy="37514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195 Conector recto"/>
            <p:cNvCxnSpPr>
              <a:stCxn id="209" idx="2"/>
              <a:endCxn id="247" idx="0"/>
            </p:cNvCxnSpPr>
            <p:nvPr/>
          </p:nvCxnSpPr>
          <p:spPr>
            <a:xfrm flipH="1">
              <a:off x="4792633" y="2804124"/>
              <a:ext cx="556623" cy="37514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196 Conector recto"/>
            <p:cNvCxnSpPr>
              <a:stCxn id="211" idx="2"/>
              <a:endCxn id="241" idx="0"/>
            </p:cNvCxnSpPr>
            <p:nvPr/>
          </p:nvCxnSpPr>
          <p:spPr>
            <a:xfrm>
              <a:off x="5494632" y="2804124"/>
              <a:ext cx="394623" cy="37514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197 Conector recto"/>
            <p:cNvCxnSpPr>
              <a:stCxn id="234" idx="0"/>
              <a:endCxn id="256" idx="2"/>
            </p:cNvCxnSpPr>
            <p:nvPr/>
          </p:nvCxnSpPr>
          <p:spPr>
            <a:xfrm flipV="1">
              <a:off x="2519400" y="3719264"/>
              <a:ext cx="332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198 Conector recto"/>
            <p:cNvCxnSpPr>
              <a:stCxn id="257" idx="2"/>
              <a:endCxn id="228" idx="0"/>
            </p:cNvCxnSpPr>
            <p:nvPr/>
          </p:nvCxnSpPr>
          <p:spPr>
            <a:xfrm>
              <a:off x="2684919" y="3719264"/>
              <a:ext cx="891084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199 Conector recto"/>
            <p:cNvCxnSpPr>
              <a:stCxn id="250" idx="2"/>
              <a:endCxn id="235" idx="0"/>
            </p:cNvCxnSpPr>
            <p:nvPr/>
          </p:nvCxnSpPr>
          <p:spPr>
            <a:xfrm flipH="1">
              <a:off x="2684587" y="3719264"/>
              <a:ext cx="892181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200 Conector recto"/>
            <p:cNvCxnSpPr>
              <a:stCxn id="251" idx="2"/>
              <a:endCxn id="229" idx="0"/>
            </p:cNvCxnSpPr>
            <p:nvPr/>
          </p:nvCxnSpPr>
          <p:spPr>
            <a:xfrm flipH="1">
              <a:off x="3741190" y="3719264"/>
              <a:ext cx="765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201 Conector recto"/>
            <p:cNvCxnSpPr>
              <a:stCxn id="244" idx="2"/>
              <a:endCxn id="222" idx="0"/>
            </p:cNvCxnSpPr>
            <p:nvPr/>
          </p:nvCxnSpPr>
          <p:spPr>
            <a:xfrm>
              <a:off x="4627445" y="3719264"/>
              <a:ext cx="864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202 Conector recto"/>
            <p:cNvCxnSpPr>
              <a:stCxn id="245" idx="2"/>
              <a:endCxn id="216" idx="0"/>
            </p:cNvCxnSpPr>
            <p:nvPr/>
          </p:nvCxnSpPr>
          <p:spPr>
            <a:xfrm>
              <a:off x="4792632" y="3719264"/>
              <a:ext cx="931436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203 Conector recto"/>
            <p:cNvCxnSpPr>
              <a:stCxn id="223" idx="0"/>
              <a:endCxn id="238" idx="2"/>
            </p:cNvCxnSpPr>
            <p:nvPr/>
          </p:nvCxnSpPr>
          <p:spPr>
            <a:xfrm flipV="1">
              <a:off x="4793496" y="3719264"/>
              <a:ext cx="930572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204 Conector recto"/>
            <p:cNvCxnSpPr>
              <a:stCxn id="239" idx="2"/>
              <a:endCxn id="217" idx="0"/>
            </p:cNvCxnSpPr>
            <p:nvPr/>
          </p:nvCxnSpPr>
          <p:spPr>
            <a:xfrm>
              <a:off x="5889255" y="3719264"/>
              <a:ext cx="0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" name="265 Rectángulo"/>
          <p:cNvSpPr/>
          <p:nvPr/>
        </p:nvSpPr>
        <p:spPr>
          <a:xfrm>
            <a:off x="1347969" y="1992268"/>
            <a:ext cx="2657153" cy="2858249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7" name="266 Rectángulo"/>
          <p:cNvSpPr/>
          <p:nvPr/>
        </p:nvSpPr>
        <p:spPr>
          <a:xfrm>
            <a:off x="4235432" y="1992268"/>
            <a:ext cx="2657153" cy="2858249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8" name="267 CuadroTexto"/>
          <p:cNvSpPr txBox="1"/>
          <p:nvPr/>
        </p:nvSpPr>
        <p:spPr>
          <a:xfrm>
            <a:off x="7009760" y="127302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268 CuadroTexto"/>
          <p:cNvSpPr txBox="1"/>
          <p:nvPr/>
        </p:nvSpPr>
        <p:spPr>
          <a:xfrm>
            <a:off x="7030588" y="2569170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269 CuadroTexto"/>
          <p:cNvSpPr txBox="1"/>
          <p:nvPr/>
        </p:nvSpPr>
        <p:spPr>
          <a:xfrm>
            <a:off x="7030588" y="3825244"/>
            <a:ext cx="144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Edge / ToR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computr1"/>
          <p:cNvSpPr>
            <a:spLocks noEditPoints="1" noChangeArrowheads="1"/>
          </p:cNvSpPr>
          <p:nvPr/>
        </p:nvSpPr>
        <p:spPr bwMode="auto">
          <a:xfrm>
            <a:off x="1403648" y="4996570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72" name="computr1"/>
          <p:cNvSpPr>
            <a:spLocks noEditPoints="1" noChangeArrowheads="1"/>
          </p:cNvSpPr>
          <p:nvPr/>
        </p:nvSpPr>
        <p:spPr bwMode="auto">
          <a:xfrm>
            <a:off x="2051720" y="4996570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73" name="computr1"/>
          <p:cNvSpPr>
            <a:spLocks noEditPoints="1" noChangeArrowheads="1"/>
          </p:cNvSpPr>
          <p:nvPr/>
        </p:nvSpPr>
        <p:spPr bwMode="auto">
          <a:xfrm>
            <a:off x="2843808" y="4996570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74" name="computr1"/>
          <p:cNvSpPr>
            <a:spLocks noEditPoints="1" noChangeArrowheads="1"/>
          </p:cNvSpPr>
          <p:nvPr/>
        </p:nvSpPr>
        <p:spPr bwMode="auto">
          <a:xfrm>
            <a:off x="3491880" y="4996570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75" name="computr1"/>
          <p:cNvSpPr>
            <a:spLocks noEditPoints="1" noChangeArrowheads="1"/>
          </p:cNvSpPr>
          <p:nvPr/>
        </p:nvSpPr>
        <p:spPr bwMode="auto">
          <a:xfrm>
            <a:off x="4211960" y="4996570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76" name="computr1"/>
          <p:cNvSpPr>
            <a:spLocks noEditPoints="1" noChangeArrowheads="1"/>
          </p:cNvSpPr>
          <p:nvPr/>
        </p:nvSpPr>
        <p:spPr bwMode="auto">
          <a:xfrm>
            <a:off x="4860032" y="4996570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77" name="computr1"/>
          <p:cNvSpPr>
            <a:spLocks noEditPoints="1" noChangeArrowheads="1"/>
          </p:cNvSpPr>
          <p:nvPr/>
        </p:nvSpPr>
        <p:spPr bwMode="auto">
          <a:xfrm>
            <a:off x="5724128" y="4996570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79" name="278 CuadroTexto"/>
          <p:cNvSpPr txBox="1"/>
          <p:nvPr/>
        </p:nvSpPr>
        <p:spPr>
          <a:xfrm>
            <a:off x="1403648" y="5590727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10.0.0.1</a:t>
            </a:r>
            <a:endParaRPr lang="es-CO" sz="1000" dirty="0"/>
          </a:p>
        </p:txBody>
      </p:sp>
      <p:sp>
        <p:nvSpPr>
          <p:cNvPr id="280" name="279 CuadroTexto"/>
          <p:cNvSpPr txBox="1"/>
          <p:nvPr/>
        </p:nvSpPr>
        <p:spPr>
          <a:xfrm>
            <a:off x="2051720" y="5590727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10.0.0.2</a:t>
            </a:r>
            <a:endParaRPr lang="es-CO" sz="1000" dirty="0"/>
          </a:p>
        </p:txBody>
      </p:sp>
      <p:sp>
        <p:nvSpPr>
          <p:cNvPr id="281" name="280 CuadroTexto"/>
          <p:cNvSpPr txBox="1"/>
          <p:nvPr/>
        </p:nvSpPr>
        <p:spPr>
          <a:xfrm>
            <a:off x="2843808" y="5590727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10.0.0.3</a:t>
            </a:r>
            <a:endParaRPr lang="es-CO" sz="1000" dirty="0"/>
          </a:p>
        </p:txBody>
      </p:sp>
      <p:sp>
        <p:nvSpPr>
          <p:cNvPr id="282" name="281 CuadroTexto"/>
          <p:cNvSpPr txBox="1"/>
          <p:nvPr/>
        </p:nvSpPr>
        <p:spPr>
          <a:xfrm>
            <a:off x="3491880" y="5590727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10.0.0.4</a:t>
            </a:r>
            <a:endParaRPr lang="es-CO" sz="1000" dirty="0"/>
          </a:p>
        </p:txBody>
      </p:sp>
      <p:sp>
        <p:nvSpPr>
          <p:cNvPr id="283" name="282 CuadroTexto"/>
          <p:cNvSpPr txBox="1"/>
          <p:nvPr/>
        </p:nvSpPr>
        <p:spPr>
          <a:xfrm>
            <a:off x="4211960" y="5590727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10.0.0.5</a:t>
            </a:r>
            <a:endParaRPr lang="es-CO" sz="1000" dirty="0"/>
          </a:p>
        </p:txBody>
      </p:sp>
      <p:sp>
        <p:nvSpPr>
          <p:cNvPr id="284" name="283 CuadroTexto"/>
          <p:cNvSpPr txBox="1"/>
          <p:nvPr/>
        </p:nvSpPr>
        <p:spPr>
          <a:xfrm>
            <a:off x="4860032" y="5590727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10.0.0.6</a:t>
            </a:r>
            <a:endParaRPr lang="es-CO" sz="1000" dirty="0"/>
          </a:p>
        </p:txBody>
      </p:sp>
      <p:sp>
        <p:nvSpPr>
          <p:cNvPr id="285" name="284 CuadroTexto"/>
          <p:cNvSpPr txBox="1"/>
          <p:nvPr/>
        </p:nvSpPr>
        <p:spPr>
          <a:xfrm>
            <a:off x="5708363" y="5590727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10.0.0.7</a:t>
            </a:r>
            <a:endParaRPr lang="es-CO" sz="1000" dirty="0"/>
          </a:p>
        </p:txBody>
      </p:sp>
      <p:sp>
        <p:nvSpPr>
          <p:cNvPr id="286" name="285 CuadroTexto"/>
          <p:cNvSpPr txBox="1"/>
          <p:nvPr/>
        </p:nvSpPr>
        <p:spPr>
          <a:xfrm>
            <a:off x="6372200" y="5590727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10.0.0.8</a:t>
            </a:r>
            <a:endParaRPr lang="es-CO" sz="1000" dirty="0"/>
          </a:p>
        </p:txBody>
      </p:sp>
      <p:cxnSp>
        <p:nvCxnSpPr>
          <p:cNvPr id="287" name="286 Conector recto"/>
          <p:cNvCxnSpPr>
            <a:stCxn id="271" idx="1"/>
            <a:endCxn id="232" idx="2"/>
          </p:cNvCxnSpPr>
          <p:nvPr/>
        </p:nvCxnSpPr>
        <p:spPr>
          <a:xfrm flipV="1">
            <a:off x="1691680" y="4461704"/>
            <a:ext cx="188960" cy="5348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287 Conector recto"/>
          <p:cNvCxnSpPr>
            <a:stCxn id="272" idx="1"/>
            <a:endCxn id="233" idx="2"/>
          </p:cNvCxnSpPr>
          <p:nvPr/>
        </p:nvCxnSpPr>
        <p:spPr>
          <a:xfrm flipH="1" flipV="1">
            <a:off x="2103501" y="4461704"/>
            <a:ext cx="236251" cy="5348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288 Conector recto"/>
          <p:cNvCxnSpPr>
            <a:stCxn id="273" idx="1"/>
            <a:endCxn id="226" idx="2"/>
          </p:cNvCxnSpPr>
          <p:nvPr/>
        </p:nvCxnSpPr>
        <p:spPr>
          <a:xfrm flipV="1">
            <a:off x="3131840" y="4461704"/>
            <a:ext cx="174309" cy="5348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289 Conector recto"/>
          <p:cNvCxnSpPr>
            <a:stCxn id="274" idx="1"/>
            <a:endCxn id="227" idx="2"/>
          </p:cNvCxnSpPr>
          <p:nvPr/>
        </p:nvCxnSpPr>
        <p:spPr>
          <a:xfrm flipH="1" flipV="1">
            <a:off x="3529010" y="4461704"/>
            <a:ext cx="250902" cy="5348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290 Conector recto"/>
          <p:cNvCxnSpPr>
            <a:stCxn id="275" idx="1"/>
            <a:endCxn id="220" idx="2"/>
          </p:cNvCxnSpPr>
          <p:nvPr/>
        </p:nvCxnSpPr>
        <p:spPr>
          <a:xfrm flipV="1">
            <a:off x="4499992" y="4461704"/>
            <a:ext cx="225869" cy="5348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291 Conector recto"/>
          <p:cNvCxnSpPr>
            <a:stCxn id="276" idx="1"/>
            <a:endCxn id="221" idx="2"/>
          </p:cNvCxnSpPr>
          <p:nvPr/>
        </p:nvCxnSpPr>
        <p:spPr>
          <a:xfrm flipH="1" flipV="1">
            <a:off x="4948722" y="4461704"/>
            <a:ext cx="199342" cy="5348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292 Conector recto"/>
          <p:cNvCxnSpPr>
            <a:stCxn id="277" idx="1"/>
            <a:endCxn id="214" idx="2"/>
          </p:cNvCxnSpPr>
          <p:nvPr/>
        </p:nvCxnSpPr>
        <p:spPr>
          <a:xfrm flipV="1">
            <a:off x="6012160" y="4461704"/>
            <a:ext cx="192037" cy="5348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293 Conector recto"/>
          <p:cNvCxnSpPr>
            <a:stCxn id="278" idx="1"/>
            <a:endCxn id="215" idx="2"/>
          </p:cNvCxnSpPr>
          <p:nvPr/>
        </p:nvCxnSpPr>
        <p:spPr>
          <a:xfrm flipH="1" flipV="1">
            <a:off x="6427058" y="4461704"/>
            <a:ext cx="233174" cy="5348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10782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6" grpId="0" animBg="1"/>
      <p:bldP spid="177" grpId="0"/>
      <p:bldP spid="17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Port and IP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routing process of the ARP message is done following the ARP rules.</a:t>
            </a:r>
          </a:p>
          <a:p>
            <a:r>
              <a:rPr lang="en-US" dirty="0" smtClean="0"/>
              <a:t>According to this, when the ARP message arrives to the edge switch, it is sent to the controller.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Electronic and Telecommunications Engineering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32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03434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Port and IP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controller checks the destination IP address of the message sent by the switch.</a:t>
            </a:r>
          </a:p>
          <a:p>
            <a:r>
              <a:rPr lang="en-US" sz="2800" dirty="0" smtClean="0"/>
              <a:t>If the IP is known by the controller, a reply ARP message is sent back to the source host.</a:t>
            </a:r>
          </a:p>
          <a:p>
            <a:r>
              <a:rPr lang="en-US" sz="2800" dirty="0" smtClean="0"/>
              <a:t>If the IP is </a:t>
            </a:r>
            <a:r>
              <a:rPr lang="en-US" sz="2800" b="1" dirty="0" smtClean="0"/>
              <a:t>not known</a:t>
            </a:r>
            <a:r>
              <a:rPr lang="en-US" sz="2800" dirty="0" smtClean="0"/>
              <a:t>, the controller indicates the receiving switch to FLOOD.</a:t>
            </a:r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Electronic and Telecommunications Engineering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33</a:t>
            </a:fld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2531243" y="5022468"/>
            <a:ext cx="1656184" cy="77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grpSp>
        <p:nvGrpSpPr>
          <p:cNvPr id="8" name="7 Grupo"/>
          <p:cNvGrpSpPr/>
          <p:nvPr/>
        </p:nvGrpSpPr>
        <p:grpSpPr>
          <a:xfrm>
            <a:off x="5699595" y="5135642"/>
            <a:ext cx="540000" cy="540000"/>
            <a:chOff x="2195736" y="2060848"/>
            <a:chExt cx="2880000" cy="2880000"/>
          </a:xfrm>
        </p:grpSpPr>
        <p:sp>
          <p:nvSpPr>
            <p:cNvPr id="9" name="8 Rectángulo"/>
            <p:cNvSpPr/>
            <p:nvPr/>
          </p:nvSpPr>
          <p:spPr>
            <a:xfrm>
              <a:off x="2195736" y="2060848"/>
              <a:ext cx="2880000" cy="288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9 Flecha cuádruple"/>
            <p:cNvSpPr/>
            <p:nvPr/>
          </p:nvSpPr>
          <p:spPr>
            <a:xfrm>
              <a:off x="2555736" y="2420848"/>
              <a:ext cx="2160000" cy="2160000"/>
            </a:xfrm>
            <a:prstGeom prst="quadArrow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2577851" y="5640499"/>
            <a:ext cx="161924" cy="116681"/>
            <a:chOff x="5431632" y="5476875"/>
            <a:chExt cx="323850" cy="23336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2" name="11 Rectángulo"/>
            <p:cNvSpPr/>
            <p:nvPr/>
          </p:nvSpPr>
          <p:spPr>
            <a:xfrm>
              <a:off x="5431632" y="5476875"/>
              <a:ext cx="323850" cy="2333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3" name="12 Conector recto"/>
            <p:cNvCxnSpPr/>
            <p:nvPr/>
          </p:nvCxnSpPr>
          <p:spPr>
            <a:xfrm flipV="1">
              <a:off x="5593557" y="5476875"/>
              <a:ext cx="161925" cy="1166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H="1" flipV="1">
              <a:off x="5436096" y="5476875"/>
              <a:ext cx="161925" cy="1166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14 CuadroTexto"/>
          <p:cNvSpPr txBox="1"/>
          <p:nvPr/>
        </p:nvSpPr>
        <p:spPr>
          <a:xfrm>
            <a:off x="6435895" y="5209786"/>
            <a:ext cx="144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Edge / ToR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2123772" y="4653136"/>
            <a:ext cx="24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10.0.0.1 UNKNOWN</a:t>
            </a:r>
            <a:endParaRPr lang="es-CO" b="1" dirty="0"/>
          </a:p>
        </p:txBody>
      </p:sp>
      <p:cxnSp>
        <p:nvCxnSpPr>
          <p:cNvPr id="18" name="17 Conector recto de flecha"/>
          <p:cNvCxnSpPr>
            <a:stCxn id="7" idx="3"/>
            <a:endCxn id="9" idx="1"/>
          </p:cNvCxnSpPr>
          <p:nvPr/>
        </p:nvCxnSpPr>
        <p:spPr>
          <a:xfrm flipV="1">
            <a:off x="4187427" y="5405642"/>
            <a:ext cx="1512168" cy="4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419671" y="509618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FLOOD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03284237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6" grpId="1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Checking Port and IP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generated messages are sent to the rest of switches and hosts:</a:t>
            </a:r>
          </a:p>
          <a:p>
            <a:pPr lvl="1"/>
            <a:r>
              <a:rPr lang="en-US" smtClean="0"/>
              <a:t>Hosts that do not match the IP destination address will reject the message.</a:t>
            </a:r>
          </a:p>
          <a:p>
            <a:pPr lvl="1"/>
            <a:r>
              <a:rPr lang="en-US" smtClean="0"/>
              <a:t>When the switch is a core or an aggregate, it is indicated to FLOOD.</a:t>
            </a:r>
          </a:p>
          <a:p>
            <a:pPr lvl="1"/>
            <a:r>
              <a:rPr lang="en-US" smtClean="0"/>
              <a:t>When the switch is an edge, it sends the message to the controller and the process repeats.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pPr/>
              <a:t>11/08/2018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Electronic and Telecommunications Engineering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pPr/>
              <a:t>34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6763407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Replying Message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destination sends back a reply when receiving the ARP request.</a:t>
            </a:r>
          </a:p>
          <a:p>
            <a:r>
              <a:rPr lang="en-US" smtClean="0"/>
              <a:t>This reply message contains the PMAC of the request destination host.</a:t>
            </a:r>
          </a:p>
          <a:p>
            <a:r>
              <a:rPr lang="en-US" smtClean="0"/>
              <a:t>Since the controller now knows the IP of both hosts, the reply is sent to the source host as normal.</a:t>
            </a:r>
            <a:endParaRPr lang="en-US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pPr/>
              <a:t>11/08/2018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Electronic and Telecommunications Engineering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pPr/>
              <a:t>35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30429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Replying Message</a:t>
            </a:r>
            <a:endParaRPr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AA8B-9332-4FAB-833B-467B2A3397BD}" type="datetime1">
              <a:rPr lang="es-CO" smtClean="0"/>
              <a:pPr/>
              <a:t>11/08/2018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Electronic and Telecommunications Engineering</a:t>
            </a:r>
            <a:endParaRPr lang="en-US" noProof="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pPr/>
              <a:t>36</a:t>
            </a:fld>
            <a:endParaRPr lang="es-CO" dirty="0"/>
          </a:p>
        </p:txBody>
      </p:sp>
      <p:sp>
        <p:nvSpPr>
          <p:cNvPr id="99" name="98 CuadroTexto"/>
          <p:cNvSpPr txBox="1"/>
          <p:nvPr/>
        </p:nvSpPr>
        <p:spPr>
          <a:xfrm>
            <a:off x="6201343" y="134503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99 CuadroTexto"/>
          <p:cNvSpPr txBox="1"/>
          <p:nvPr/>
        </p:nvSpPr>
        <p:spPr>
          <a:xfrm>
            <a:off x="6222171" y="2641178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6222171" y="3897252"/>
            <a:ext cx="144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Edge / ToR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computr1"/>
          <p:cNvSpPr>
            <a:spLocks noEditPoints="1" noChangeArrowheads="1"/>
          </p:cNvSpPr>
          <p:nvPr/>
        </p:nvSpPr>
        <p:spPr bwMode="auto">
          <a:xfrm>
            <a:off x="5563783" y="5068578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126" name="125 Grupo"/>
          <p:cNvGrpSpPr/>
          <p:nvPr/>
        </p:nvGrpSpPr>
        <p:grpSpPr>
          <a:xfrm>
            <a:off x="811255" y="1268760"/>
            <a:ext cx="5052094" cy="3264952"/>
            <a:chOff x="2325968" y="2275420"/>
            <a:chExt cx="3744668" cy="2420017"/>
          </a:xfrm>
        </p:grpSpPr>
        <p:grpSp>
          <p:nvGrpSpPr>
            <p:cNvPr id="127" name="126 Grupo"/>
            <p:cNvGrpSpPr/>
            <p:nvPr/>
          </p:nvGrpSpPr>
          <p:grpSpPr>
            <a:xfrm>
              <a:off x="2844757" y="2278582"/>
              <a:ext cx="540000" cy="540000"/>
              <a:chOff x="1325218" y="1937617"/>
              <a:chExt cx="540000" cy="540000"/>
            </a:xfrm>
          </p:grpSpPr>
          <p:sp>
            <p:nvSpPr>
              <p:cNvPr id="207" name="206 Rectángulo"/>
              <p:cNvSpPr/>
              <p:nvPr/>
            </p:nvSpPr>
            <p:spPr>
              <a:xfrm>
                <a:off x="1325218" y="1937617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8" name="207 Flecha cuádruple"/>
              <p:cNvSpPr/>
              <p:nvPr/>
            </p:nvSpPr>
            <p:spPr>
              <a:xfrm>
                <a:off x="1391297" y="2028131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9" name="208 Rectángulo"/>
              <p:cNvSpPr/>
              <p:nvPr/>
            </p:nvSpPr>
            <p:spPr>
              <a:xfrm>
                <a:off x="1481225" y="239934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0" name="209 Rectángulo"/>
              <p:cNvSpPr/>
              <p:nvPr/>
            </p:nvSpPr>
            <p:spPr>
              <a:xfrm>
                <a:off x="1646412" y="239934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1" name="210 Rectángulo"/>
              <p:cNvSpPr/>
              <p:nvPr/>
            </p:nvSpPr>
            <p:spPr>
              <a:xfrm>
                <a:off x="1325218" y="239934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2" name="211 Rectángulo"/>
              <p:cNvSpPr/>
              <p:nvPr/>
            </p:nvSpPr>
            <p:spPr>
              <a:xfrm>
                <a:off x="1791789" y="239934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28" name="127 Grupo"/>
            <p:cNvGrpSpPr/>
            <p:nvPr/>
          </p:nvGrpSpPr>
          <p:grpSpPr>
            <a:xfrm>
              <a:off x="2326300" y="3179264"/>
              <a:ext cx="540000" cy="540000"/>
              <a:chOff x="1258874" y="1532760"/>
              <a:chExt cx="540000" cy="540000"/>
            </a:xfrm>
          </p:grpSpPr>
          <p:sp>
            <p:nvSpPr>
              <p:cNvPr id="201" name="200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2" name="201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3" name="202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4" name="203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5" name="204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6" name="205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29" name="128 Grupo"/>
            <p:cNvGrpSpPr/>
            <p:nvPr/>
          </p:nvGrpSpPr>
          <p:grpSpPr>
            <a:xfrm>
              <a:off x="3383336" y="3179264"/>
              <a:ext cx="540000" cy="540000"/>
              <a:chOff x="1258874" y="1532760"/>
              <a:chExt cx="540000" cy="540000"/>
            </a:xfrm>
          </p:grpSpPr>
          <p:sp>
            <p:nvSpPr>
              <p:cNvPr id="195" name="194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6" name="195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7" name="196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8" name="197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9" name="198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0" name="199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30" name="129 Grupo"/>
            <p:cNvGrpSpPr/>
            <p:nvPr/>
          </p:nvGrpSpPr>
          <p:grpSpPr>
            <a:xfrm>
              <a:off x="4434013" y="3179264"/>
              <a:ext cx="540000" cy="540000"/>
              <a:chOff x="1258874" y="1532760"/>
              <a:chExt cx="540000" cy="540000"/>
            </a:xfrm>
          </p:grpSpPr>
          <p:sp>
            <p:nvSpPr>
              <p:cNvPr id="189" name="188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0" name="189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1" name="190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2" name="191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3" name="192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4" name="193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31" name="130 Grupo"/>
            <p:cNvGrpSpPr/>
            <p:nvPr/>
          </p:nvGrpSpPr>
          <p:grpSpPr>
            <a:xfrm>
              <a:off x="5530636" y="3179264"/>
              <a:ext cx="540000" cy="540000"/>
              <a:chOff x="1258874" y="1532760"/>
              <a:chExt cx="540000" cy="540000"/>
            </a:xfrm>
          </p:grpSpPr>
          <p:sp>
            <p:nvSpPr>
              <p:cNvPr id="183" name="182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4" name="183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5" name="184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6" name="185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7" name="186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8" name="187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32" name="131 Grupo"/>
            <p:cNvGrpSpPr/>
            <p:nvPr/>
          </p:nvGrpSpPr>
          <p:grpSpPr>
            <a:xfrm>
              <a:off x="2325968" y="4155437"/>
              <a:ext cx="540000" cy="540000"/>
              <a:chOff x="1258874" y="1532760"/>
              <a:chExt cx="540000" cy="540000"/>
            </a:xfrm>
          </p:grpSpPr>
          <p:sp>
            <p:nvSpPr>
              <p:cNvPr id="177" name="176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8" name="177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9" name="178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0" name="179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1" name="180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2" name="181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33" name="132 Grupo"/>
            <p:cNvGrpSpPr/>
            <p:nvPr/>
          </p:nvGrpSpPr>
          <p:grpSpPr>
            <a:xfrm>
              <a:off x="3382571" y="4155437"/>
              <a:ext cx="540000" cy="540000"/>
              <a:chOff x="1258874" y="1532760"/>
              <a:chExt cx="540000" cy="540000"/>
            </a:xfrm>
          </p:grpSpPr>
          <p:sp>
            <p:nvSpPr>
              <p:cNvPr id="171" name="170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2" name="171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3" name="172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4" name="173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5" name="174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6" name="175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34" name="133 Grupo"/>
            <p:cNvGrpSpPr/>
            <p:nvPr/>
          </p:nvGrpSpPr>
          <p:grpSpPr>
            <a:xfrm>
              <a:off x="4434877" y="4155437"/>
              <a:ext cx="540000" cy="540000"/>
              <a:chOff x="1258874" y="1532760"/>
              <a:chExt cx="540000" cy="540000"/>
            </a:xfrm>
          </p:grpSpPr>
          <p:sp>
            <p:nvSpPr>
              <p:cNvPr id="165" name="164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6" name="165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7" name="166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8" name="167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9" name="168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0" name="169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35" name="134 Grupo"/>
            <p:cNvGrpSpPr/>
            <p:nvPr/>
          </p:nvGrpSpPr>
          <p:grpSpPr>
            <a:xfrm>
              <a:off x="5530636" y="4155437"/>
              <a:ext cx="540000" cy="540000"/>
              <a:chOff x="1258874" y="1532760"/>
              <a:chExt cx="540000" cy="540000"/>
            </a:xfrm>
          </p:grpSpPr>
          <p:sp>
            <p:nvSpPr>
              <p:cNvPr id="159" name="158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0" name="159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1" name="160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2" name="161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3" name="162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4" name="163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cxnSp>
          <p:nvCxnSpPr>
            <p:cNvPr id="136" name="135 Conector recto"/>
            <p:cNvCxnSpPr>
              <a:stCxn id="211" idx="2"/>
              <a:endCxn id="205" idx="0"/>
            </p:cNvCxnSpPr>
            <p:nvPr/>
          </p:nvCxnSpPr>
          <p:spPr>
            <a:xfrm flipH="1">
              <a:off x="2519733" y="2812313"/>
              <a:ext cx="361029" cy="36695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136 Conector recto"/>
            <p:cNvCxnSpPr>
              <a:stCxn id="209" idx="2"/>
              <a:endCxn id="199" idx="0"/>
            </p:cNvCxnSpPr>
            <p:nvPr/>
          </p:nvCxnSpPr>
          <p:spPr>
            <a:xfrm>
              <a:off x="3036769" y="2812313"/>
              <a:ext cx="540000" cy="36695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137 Conector recto"/>
            <p:cNvCxnSpPr>
              <a:stCxn id="210" idx="2"/>
              <a:endCxn id="193" idx="0"/>
            </p:cNvCxnSpPr>
            <p:nvPr/>
          </p:nvCxnSpPr>
          <p:spPr>
            <a:xfrm>
              <a:off x="3201956" y="2812313"/>
              <a:ext cx="1425490" cy="36695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138 Conector recto"/>
            <p:cNvCxnSpPr>
              <a:stCxn id="212" idx="2"/>
              <a:endCxn id="187" idx="0"/>
            </p:cNvCxnSpPr>
            <p:nvPr/>
          </p:nvCxnSpPr>
          <p:spPr>
            <a:xfrm>
              <a:off x="3347332" y="2812314"/>
              <a:ext cx="2376737" cy="36695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139 Grupo"/>
            <p:cNvGrpSpPr/>
            <p:nvPr/>
          </p:nvGrpSpPr>
          <p:grpSpPr>
            <a:xfrm>
              <a:off x="4990636" y="2275420"/>
              <a:ext cx="540000" cy="540000"/>
              <a:chOff x="1323797" y="2008815"/>
              <a:chExt cx="540000" cy="540000"/>
            </a:xfrm>
          </p:grpSpPr>
          <p:sp>
            <p:nvSpPr>
              <p:cNvPr id="153" name="152 Rectángulo"/>
              <p:cNvSpPr/>
              <p:nvPr/>
            </p:nvSpPr>
            <p:spPr>
              <a:xfrm>
                <a:off x="1323797" y="2008815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4" name="153 Flecha cuádruple"/>
              <p:cNvSpPr/>
              <p:nvPr/>
            </p:nvSpPr>
            <p:spPr>
              <a:xfrm>
                <a:off x="1391297" y="2076315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5" name="154 Rectángulo"/>
              <p:cNvSpPr/>
              <p:nvPr/>
            </p:nvSpPr>
            <p:spPr>
              <a:xfrm>
                <a:off x="1481225" y="246551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6" name="155 Rectángulo"/>
              <p:cNvSpPr/>
              <p:nvPr/>
            </p:nvSpPr>
            <p:spPr>
              <a:xfrm>
                <a:off x="1646412" y="246551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7" name="156 Rectángulo"/>
              <p:cNvSpPr/>
              <p:nvPr/>
            </p:nvSpPr>
            <p:spPr>
              <a:xfrm>
                <a:off x="1325218" y="246551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8" name="157 Rectángulo"/>
              <p:cNvSpPr/>
              <p:nvPr/>
            </p:nvSpPr>
            <p:spPr>
              <a:xfrm>
                <a:off x="1791789" y="246551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cxnSp>
          <p:nvCxnSpPr>
            <p:cNvPr id="141" name="140 Conector recto"/>
            <p:cNvCxnSpPr>
              <a:stCxn id="157" idx="2"/>
              <a:endCxn id="206" idx="0"/>
            </p:cNvCxnSpPr>
            <p:nvPr/>
          </p:nvCxnSpPr>
          <p:spPr>
            <a:xfrm flipH="1">
              <a:off x="2684920" y="2804124"/>
              <a:ext cx="2343142" cy="37514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41 Conector recto"/>
            <p:cNvCxnSpPr>
              <a:stCxn id="155" idx="2"/>
              <a:endCxn id="200" idx="0"/>
            </p:cNvCxnSpPr>
            <p:nvPr/>
          </p:nvCxnSpPr>
          <p:spPr>
            <a:xfrm flipH="1">
              <a:off x="3741956" y="2804124"/>
              <a:ext cx="1442113" cy="37514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142 Conector recto"/>
            <p:cNvCxnSpPr>
              <a:stCxn id="156" idx="2"/>
              <a:endCxn id="194" idx="0"/>
            </p:cNvCxnSpPr>
            <p:nvPr/>
          </p:nvCxnSpPr>
          <p:spPr>
            <a:xfrm flipH="1">
              <a:off x="4792633" y="2804124"/>
              <a:ext cx="556623" cy="37514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143 Conector recto"/>
            <p:cNvCxnSpPr>
              <a:stCxn id="158" idx="2"/>
              <a:endCxn id="188" idx="0"/>
            </p:cNvCxnSpPr>
            <p:nvPr/>
          </p:nvCxnSpPr>
          <p:spPr>
            <a:xfrm>
              <a:off x="5494632" y="2804124"/>
              <a:ext cx="394623" cy="37514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144 Conector recto"/>
            <p:cNvCxnSpPr>
              <a:stCxn id="181" idx="0"/>
              <a:endCxn id="203" idx="2"/>
            </p:cNvCxnSpPr>
            <p:nvPr/>
          </p:nvCxnSpPr>
          <p:spPr>
            <a:xfrm flipV="1">
              <a:off x="2519400" y="3719264"/>
              <a:ext cx="332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145 Conector recto"/>
            <p:cNvCxnSpPr>
              <a:stCxn id="204" idx="2"/>
              <a:endCxn id="175" idx="0"/>
            </p:cNvCxnSpPr>
            <p:nvPr/>
          </p:nvCxnSpPr>
          <p:spPr>
            <a:xfrm>
              <a:off x="2684919" y="3719264"/>
              <a:ext cx="891084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46 Conector recto"/>
            <p:cNvCxnSpPr>
              <a:stCxn id="197" idx="2"/>
              <a:endCxn id="182" idx="0"/>
            </p:cNvCxnSpPr>
            <p:nvPr/>
          </p:nvCxnSpPr>
          <p:spPr>
            <a:xfrm flipH="1">
              <a:off x="2684587" y="3719264"/>
              <a:ext cx="892181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147 Conector recto"/>
            <p:cNvCxnSpPr>
              <a:stCxn id="198" idx="2"/>
              <a:endCxn id="176" idx="0"/>
            </p:cNvCxnSpPr>
            <p:nvPr/>
          </p:nvCxnSpPr>
          <p:spPr>
            <a:xfrm flipH="1">
              <a:off x="3741190" y="3719264"/>
              <a:ext cx="765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148 Conector recto"/>
            <p:cNvCxnSpPr>
              <a:stCxn id="191" idx="2"/>
              <a:endCxn id="169" idx="0"/>
            </p:cNvCxnSpPr>
            <p:nvPr/>
          </p:nvCxnSpPr>
          <p:spPr>
            <a:xfrm>
              <a:off x="4627445" y="3719264"/>
              <a:ext cx="864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149 Conector recto"/>
            <p:cNvCxnSpPr>
              <a:stCxn id="192" idx="2"/>
              <a:endCxn id="163" idx="0"/>
            </p:cNvCxnSpPr>
            <p:nvPr/>
          </p:nvCxnSpPr>
          <p:spPr>
            <a:xfrm>
              <a:off x="4792632" y="3719264"/>
              <a:ext cx="931436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150 Conector recto"/>
            <p:cNvCxnSpPr>
              <a:stCxn id="170" idx="0"/>
              <a:endCxn id="185" idx="2"/>
            </p:cNvCxnSpPr>
            <p:nvPr/>
          </p:nvCxnSpPr>
          <p:spPr>
            <a:xfrm flipV="1">
              <a:off x="4793496" y="3719264"/>
              <a:ext cx="930572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151 Conector recto"/>
            <p:cNvCxnSpPr>
              <a:stCxn id="186" idx="2"/>
              <a:endCxn id="164" idx="0"/>
            </p:cNvCxnSpPr>
            <p:nvPr/>
          </p:nvCxnSpPr>
          <p:spPr>
            <a:xfrm>
              <a:off x="5889255" y="3719264"/>
              <a:ext cx="0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212 Rectángulo"/>
          <p:cNvSpPr/>
          <p:nvPr/>
        </p:nvSpPr>
        <p:spPr>
          <a:xfrm>
            <a:off x="539552" y="2064276"/>
            <a:ext cx="2657153" cy="2858249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4" name="213 Rectángulo"/>
          <p:cNvSpPr/>
          <p:nvPr/>
        </p:nvSpPr>
        <p:spPr>
          <a:xfrm>
            <a:off x="3427015" y="2064276"/>
            <a:ext cx="2657153" cy="2858249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5" name="computr1"/>
          <p:cNvSpPr>
            <a:spLocks noEditPoints="1" noChangeArrowheads="1"/>
          </p:cNvSpPr>
          <p:nvPr/>
        </p:nvSpPr>
        <p:spPr bwMode="auto">
          <a:xfrm>
            <a:off x="595231" y="5068578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16" name="computr1"/>
          <p:cNvSpPr>
            <a:spLocks noEditPoints="1" noChangeArrowheads="1"/>
          </p:cNvSpPr>
          <p:nvPr/>
        </p:nvSpPr>
        <p:spPr bwMode="auto">
          <a:xfrm>
            <a:off x="1243303" y="5068578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17" name="computr1"/>
          <p:cNvSpPr>
            <a:spLocks noEditPoints="1" noChangeArrowheads="1"/>
          </p:cNvSpPr>
          <p:nvPr/>
        </p:nvSpPr>
        <p:spPr bwMode="auto">
          <a:xfrm>
            <a:off x="2035391" y="5068578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18" name="computr1"/>
          <p:cNvSpPr>
            <a:spLocks noEditPoints="1" noChangeArrowheads="1"/>
          </p:cNvSpPr>
          <p:nvPr/>
        </p:nvSpPr>
        <p:spPr bwMode="auto">
          <a:xfrm>
            <a:off x="2683463" y="5068578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19" name="computr1"/>
          <p:cNvSpPr>
            <a:spLocks noEditPoints="1" noChangeArrowheads="1"/>
          </p:cNvSpPr>
          <p:nvPr/>
        </p:nvSpPr>
        <p:spPr bwMode="auto">
          <a:xfrm>
            <a:off x="3403543" y="5068578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0" name="computr1"/>
          <p:cNvSpPr>
            <a:spLocks noEditPoints="1" noChangeArrowheads="1"/>
          </p:cNvSpPr>
          <p:nvPr/>
        </p:nvSpPr>
        <p:spPr bwMode="auto">
          <a:xfrm>
            <a:off x="4051615" y="5068578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1" name="computr1"/>
          <p:cNvSpPr>
            <a:spLocks noEditPoints="1" noChangeArrowheads="1"/>
          </p:cNvSpPr>
          <p:nvPr/>
        </p:nvSpPr>
        <p:spPr bwMode="auto">
          <a:xfrm>
            <a:off x="4915711" y="5068578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2" name="221 CuadroTexto"/>
          <p:cNvSpPr txBox="1"/>
          <p:nvPr/>
        </p:nvSpPr>
        <p:spPr>
          <a:xfrm>
            <a:off x="595231" y="5662735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10.0.0.1</a:t>
            </a:r>
            <a:endParaRPr lang="es-CO" sz="1000" dirty="0"/>
          </a:p>
        </p:txBody>
      </p:sp>
      <p:sp>
        <p:nvSpPr>
          <p:cNvPr id="223" name="222 CuadroTexto"/>
          <p:cNvSpPr txBox="1"/>
          <p:nvPr/>
        </p:nvSpPr>
        <p:spPr>
          <a:xfrm>
            <a:off x="1243303" y="5662735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10.0.0.2</a:t>
            </a:r>
            <a:endParaRPr lang="es-CO" sz="1000" dirty="0"/>
          </a:p>
        </p:txBody>
      </p:sp>
      <p:sp>
        <p:nvSpPr>
          <p:cNvPr id="224" name="223 CuadroTexto"/>
          <p:cNvSpPr txBox="1"/>
          <p:nvPr/>
        </p:nvSpPr>
        <p:spPr>
          <a:xfrm>
            <a:off x="2035391" y="5662735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10.0.0.3</a:t>
            </a:r>
            <a:endParaRPr lang="es-CO" sz="1000" dirty="0"/>
          </a:p>
        </p:txBody>
      </p:sp>
      <p:sp>
        <p:nvSpPr>
          <p:cNvPr id="225" name="224 CuadroTexto"/>
          <p:cNvSpPr txBox="1"/>
          <p:nvPr/>
        </p:nvSpPr>
        <p:spPr>
          <a:xfrm>
            <a:off x="2683463" y="5662735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10.0.0.4</a:t>
            </a:r>
            <a:endParaRPr lang="es-CO" sz="1000" dirty="0"/>
          </a:p>
        </p:txBody>
      </p:sp>
      <p:sp>
        <p:nvSpPr>
          <p:cNvPr id="226" name="225 CuadroTexto"/>
          <p:cNvSpPr txBox="1"/>
          <p:nvPr/>
        </p:nvSpPr>
        <p:spPr>
          <a:xfrm>
            <a:off x="3403543" y="5662735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10.0.0.5</a:t>
            </a:r>
            <a:endParaRPr lang="es-CO" sz="1000" dirty="0"/>
          </a:p>
        </p:txBody>
      </p:sp>
      <p:sp>
        <p:nvSpPr>
          <p:cNvPr id="227" name="226 CuadroTexto"/>
          <p:cNvSpPr txBox="1"/>
          <p:nvPr/>
        </p:nvSpPr>
        <p:spPr>
          <a:xfrm>
            <a:off x="4051615" y="5662735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10.0.0.6</a:t>
            </a:r>
            <a:endParaRPr lang="es-CO" sz="1000" dirty="0"/>
          </a:p>
        </p:txBody>
      </p:sp>
      <p:sp>
        <p:nvSpPr>
          <p:cNvPr id="228" name="227 CuadroTexto"/>
          <p:cNvSpPr txBox="1"/>
          <p:nvPr/>
        </p:nvSpPr>
        <p:spPr>
          <a:xfrm>
            <a:off x="4899946" y="5662735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10.0.0.7</a:t>
            </a:r>
            <a:endParaRPr lang="es-CO" sz="1000" dirty="0"/>
          </a:p>
        </p:txBody>
      </p:sp>
      <p:sp>
        <p:nvSpPr>
          <p:cNvPr id="229" name="228 CuadroTexto"/>
          <p:cNvSpPr txBox="1"/>
          <p:nvPr/>
        </p:nvSpPr>
        <p:spPr>
          <a:xfrm>
            <a:off x="5563783" y="5662735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10.0.0.8</a:t>
            </a:r>
            <a:endParaRPr lang="es-CO" sz="1000" dirty="0"/>
          </a:p>
        </p:txBody>
      </p:sp>
      <p:cxnSp>
        <p:nvCxnSpPr>
          <p:cNvPr id="230" name="229 Conector recto"/>
          <p:cNvCxnSpPr>
            <a:stCxn id="215" idx="1"/>
            <a:endCxn id="179" idx="2"/>
          </p:cNvCxnSpPr>
          <p:nvPr/>
        </p:nvCxnSpPr>
        <p:spPr>
          <a:xfrm flipV="1">
            <a:off x="883263" y="4533712"/>
            <a:ext cx="188960" cy="5348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230 Conector recto"/>
          <p:cNvCxnSpPr>
            <a:stCxn id="216" idx="1"/>
            <a:endCxn id="180" idx="2"/>
          </p:cNvCxnSpPr>
          <p:nvPr/>
        </p:nvCxnSpPr>
        <p:spPr>
          <a:xfrm flipH="1" flipV="1">
            <a:off x="1295084" y="4533712"/>
            <a:ext cx="236251" cy="5348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231 Conector recto"/>
          <p:cNvCxnSpPr>
            <a:stCxn id="217" idx="1"/>
            <a:endCxn id="173" idx="2"/>
          </p:cNvCxnSpPr>
          <p:nvPr/>
        </p:nvCxnSpPr>
        <p:spPr>
          <a:xfrm flipV="1">
            <a:off x="2323423" y="4533712"/>
            <a:ext cx="174309" cy="5348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232 Conector recto"/>
          <p:cNvCxnSpPr>
            <a:stCxn id="218" idx="1"/>
            <a:endCxn id="174" idx="2"/>
          </p:cNvCxnSpPr>
          <p:nvPr/>
        </p:nvCxnSpPr>
        <p:spPr>
          <a:xfrm flipH="1" flipV="1">
            <a:off x="2720593" y="4533712"/>
            <a:ext cx="250902" cy="5348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233 Conector recto"/>
          <p:cNvCxnSpPr>
            <a:stCxn id="219" idx="1"/>
            <a:endCxn id="167" idx="2"/>
          </p:cNvCxnSpPr>
          <p:nvPr/>
        </p:nvCxnSpPr>
        <p:spPr>
          <a:xfrm flipV="1">
            <a:off x="3691575" y="4533712"/>
            <a:ext cx="225869" cy="5348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234 Conector recto"/>
          <p:cNvCxnSpPr>
            <a:stCxn id="220" idx="1"/>
            <a:endCxn id="168" idx="2"/>
          </p:cNvCxnSpPr>
          <p:nvPr/>
        </p:nvCxnSpPr>
        <p:spPr>
          <a:xfrm flipH="1" flipV="1">
            <a:off x="4140305" y="4533712"/>
            <a:ext cx="199342" cy="5348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235 Conector recto"/>
          <p:cNvCxnSpPr>
            <a:stCxn id="221" idx="1"/>
            <a:endCxn id="161" idx="2"/>
          </p:cNvCxnSpPr>
          <p:nvPr/>
        </p:nvCxnSpPr>
        <p:spPr>
          <a:xfrm flipV="1">
            <a:off x="5203743" y="4533712"/>
            <a:ext cx="192037" cy="5348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236 Conector recto"/>
          <p:cNvCxnSpPr>
            <a:stCxn id="125" idx="1"/>
            <a:endCxn id="162" idx="2"/>
          </p:cNvCxnSpPr>
          <p:nvPr/>
        </p:nvCxnSpPr>
        <p:spPr>
          <a:xfrm flipH="1" flipV="1">
            <a:off x="5618641" y="4533712"/>
            <a:ext cx="233174" cy="5348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2" name="241 Grupo"/>
          <p:cNvGrpSpPr/>
          <p:nvPr/>
        </p:nvGrpSpPr>
        <p:grpSpPr>
          <a:xfrm>
            <a:off x="721338" y="5131060"/>
            <a:ext cx="323850" cy="233363"/>
            <a:chOff x="5431632" y="5476875"/>
            <a:chExt cx="323850" cy="23336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3" name="242 Rectángulo"/>
            <p:cNvSpPr/>
            <p:nvPr/>
          </p:nvSpPr>
          <p:spPr>
            <a:xfrm>
              <a:off x="5431632" y="5476875"/>
              <a:ext cx="323850" cy="2333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44" name="243 Conector recto"/>
            <p:cNvCxnSpPr/>
            <p:nvPr/>
          </p:nvCxnSpPr>
          <p:spPr>
            <a:xfrm flipV="1">
              <a:off x="5593557" y="5476875"/>
              <a:ext cx="161925" cy="1166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244 Conector recto"/>
            <p:cNvCxnSpPr/>
            <p:nvPr/>
          </p:nvCxnSpPr>
          <p:spPr>
            <a:xfrm flipH="1" flipV="1">
              <a:off x="5436096" y="5476875"/>
              <a:ext cx="161925" cy="1166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CuadroTexto"/>
          <p:cNvSpPr txBox="1"/>
          <p:nvPr/>
        </p:nvSpPr>
        <p:spPr>
          <a:xfrm>
            <a:off x="6294179" y="5076473"/>
            <a:ext cx="2598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 FLOOD messages are not shown</a:t>
            </a:r>
            <a:endParaRPr lang="en-US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2927586" y="131856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9" name="8 CuadroTexto"/>
          <p:cNvSpPr txBox="1"/>
          <p:nvPr/>
        </p:nvSpPr>
        <p:spPr>
          <a:xfrm>
            <a:off x="3008498" y="1318567"/>
            <a:ext cx="7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9057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4.07407E-6 L -0.00035 -0.02476 L 0.02118 -0.10763 L 0.02049 -0.39722 L 0.44896 -0.49074 L 0.51806 -0.40069 L 0.51701 -0.1074 L 0.5434 -0.02546 L 0.5434 0.00162 " pathEditMode="relative" rAng="0" ptsTypes="AAAAAAAAA">
                                      <p:cBhvr>
                                        <p:cTn id="6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-2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34 0.00162 L 0.5434 -0.02615 L 0.51701 -0.10833 L 0.51788 -0.39652 L 0.09826 -0.48449 L 0.0816 -0.48472 L 0.02014 -0.40046 L 0.02118 -0.1081 L -0.00035 -0.02615 L -0.00017 0.00024 " pathEditMode="relative" rAng="0" ptsTypes="AAAAAAAAAA">
                                      <p:cBhvr>
                                        <p:cTn id="14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87" y="-2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 Process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MAC corresponding to the IP address of the communicating host is known, the routing process can start.</a:t>
            </a:r>
          </a:p>
          <a:p>
            <a:pPr lvl="1"/>
            <a:r>
              <a:rPr lang="en-US" dirty="0" smtClean="0"/>
              <a:t>If a packet is routed to another host that is connected to the same edge, it is simply sent to the port connected to that host.</a:t>
            </a:r>
          </a:p>
          <a:p>
            <a:pPr lvl="1"/>
            <a:r>
              <a:rPr lang="en-US" dirty="0" smtClean="0"/>
              <a:t>Otherwise,  it is routed to the ports connecting to the upper switches, using the PMAC-AMAC conversion.</a:t>
            </a:r>
          </a:p>
          <a:p>
            <a:pPr lvl="1"/>
            <a:r>
              <a:rPr lang="en-US" dirty="0" smtClean="0"/>
              <a:t>There are several paths that can be taken between switches.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pPr/>
              <a:t>11/08/2018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Electronic and Telecommunications Engineering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pPr/>
              <a:t>37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247129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 Process</a:t>
            </a:r>
            <a:endParaRPr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AA8B-9332-4FAB-833B-467B2A3397BD}" type="datetime1">
              <a:rPr lang="es-CO" smtClean="0"/>
              <a:pPr/>
              <a:t>11/08/2018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Electronic and Telecommunications Engineering</a:t>
            </a:r>
            <a:endParaRPr lang="en-US" noProof="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pPr/>
              <a:t>38</a:t>
            </a:fld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7063139" y="127302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083967" y="2569170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083967" y="3825244"/>
            <a:ext cx="144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Edge / ToR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mputr1"/>
          <p:cNvSpPr>
            <a:spLocks noEditPoints="1" noChangeArrowheads="1"/>
          </p:cNvSpPr>
          <p:nvPr/>
        </p:nvSpPr>
        <p:spPr bwMode="auto">
          <a:xfrm>
            <a:off x="6425579" y="4996570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11" name="10 Grupo"/>
          <p:cNvGrpSpPr/>
          <p:nvPr/>
        </p:nvGrpSpPr>
        <p:grpSpPr>
          <a:xfrm>
            <a:off x="1673051" y="1196752"/>
            <a:ext cx="5052094" cy="3264952"/>
            <a:chOff x="2325968" y="2275420"/>
            <a:chExt cx="3744668" cy="2420017"/>
          </a:xfrm>
        </p:grpSpPr>
        <p:grpSp>
          <p:nvGrpSpPr>
            <p:cNvPr id="12" name="11 Grupo"/>
            <p:cNvGrpSpPr/>
            <p:nvPr/>
          </p:nvGrpSpPr>
          <p:grpSpPr>
            <a:xfrm>
              <a:off x="2844757" y="2278582"/>
              <a:ext cx="540000" cy="540000"/>
              <a:chOff x="1325218" y="1937617"/>
              <a:chExt cx="540000" cy="540000"/>
            </a:xfrm>
          </p:grpSpPr>
          <p:sp>
            <p:nvSpPr>
              <p:cNvPr id="92" name="91 Rectángulo"/>
              <p:cNvSpPr/>
              <p:nvPr/>
            </p:nvSpPr>
            <p:spPr>
              <a:xfrm>
                <a:off x="1325218" y="1937617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3" name="92 Flecha cuádruple"/>
              <p:cNvSpPr/>
              <p:nvPr/>
            </p:nvSpPr>
            <p:spPr>
              <a:xfrm>
                <a:off x="1391297" y="2028131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4" name="93 Rectángulo"/>
              <p:cNvSpPr/>
              <p:nvPr/>
            </p:nvSpPr>
            <p:spPr>
              <a:xfrm>
                <a:off x="1481225" y="239934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5" name="94 Rectángulo"/>
              <p:cNvSpPr/>
              <p:nvPr/>
            </p:nvSpPr>
            <p:spPr>
              <a:xfrm>
                <a:off x="1646412" y="239934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6" name="95 Rectángulo"/>
              <p:cNvSpPr/>
              <p:nvPr/>
            </p:nvSpPr>
            <p:spPr>
              <a:xfrm>
                <a:off x="1325218" y="239934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7" name="96 Rectángulo"/>
              <p:cNvSpPr/>
              <p:nvPr/>
            </p:nvSpPr>
            <p:spPr>
              <a:xfrm>
                <a:off x="1791789" y="239934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3" name="12 Grupo"/>
            <p:cNvGrpSpPr/>
            <p:nvPr/>
          </p:nvGrpSpPr>
          <p:grpSpPr>
            <a:xfrm>
              <a:off x="2326300" y="3179264"/>
              <a:ext cx="540000" cy="540000"/>
              <a:chOff x="1258874" y="1532760"/>
              <a:chExt cx="540000" cy="540000"/>
            </a:xfrm>
          </p:grpSpPr>
          <p:sp>
            <p:nvSpPr>
              <p:cNvPr id="86" name="85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7" name="86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8" name="87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9" name="88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0" name="89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1" name="90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4" name="13 Grupo"/>
            <p:cNvGrpSpPr/>
            <p:nvPr/>
          </p:nvGrpSpPr>
          <p:grpSpPr>
            <a:xfrm>
              <a:off x="3383336" y="3179264"/>
              <a:ext cx="540000" cy="540000"/>
              <a:chOff x="1258874" y="1532760"/>
              <a:chExt cx="540000" cy="540000"/>
            </a:xfrm>
          </p:grpSpPr>
          <p:sp>
            <p:nvSpPr>
              <p:cNvPr id="80" name="79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1" name="80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2" name="81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5" name="14 Grupo"/>
            <p:cNvGrpSpPr/>
            <p:nvPr/>
          </p:nvGrpSpPr>
          <p:grpSpPr>
            <a:xfrm>
              <a:off x="4434013" y="3179264"/>
              <a:ext cx="540000" cy="540000"/>
              <a:chOff x="1258874" y="1532760"/>
              <a:chExt cx="540000" cy="540000"/>
            </a:xfrm>
          </p:grpSpPr>
          <p:sp>
            <p:nvSpPr>
              <p:cNvPr id="74" name="73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5" name="74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7" name="76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8" name="77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9" name="78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6" name="15 Grupo"/>
            <p:cNvGrpSpPr/>
            <p:nvPr/>
          </p:nvGrpSpPr>
          <p:grpSpPr>
            <a:xfrm>
              <a:off x="5530636" y="3179264"/>
              <a:ext cx="540000" cy="540000"/>
              <a:chOff x="1258874" y="1532760"/>
              <a:chExt cx="540000" cy="540000"/>
            </a:xfrm>
          </p:grpSpPr>
          <p:sp>
            <p:nvSpPr>
              <p:cNvPr id="68" name="67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9" name="68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0" name="69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1" name="70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2" name="71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7" name="16 Grupo"/>
            <p:cNvGrpSpPr/>
            <p:nvPr/>
          </p:nvGrpSpPr>
          <p:grpSpPr>
            <a:xfrm>
              <a:off x="2325968" y="4155437"/>
              <a:ext cx="540000" cy="540000"/>
              <a:chOff x="1258874" y="1532760"/>
              <a:chExt cx="540000" cy="540000"/>
            </a:xfrm>
          </p:grpSpPr>
          <p:sp>
            <p:nvSpPr>
              <p:cNvPr id="62" name="61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3" name="62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4" name="63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5" name="64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6" name="65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7" name="66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8" name="17 Grupo"/>
            <p:cNvGrpSpPr/>
            <p:nvPr/>
          </p:nvGrpSpPr>
          <p:grpSpPr>
            <a:xfrm>
              <a:off x="3382571" y="4155437"/>
              <a:ext cx="540000" cy="540000"/>
              <a:chOff x="1258874" y="1532760"/>
              <a:chExt cx="540000" cy="540000"/>
            </a:xfrm>
          </p:grpSpPr>
          <p:sp>
            <p:nvSpPr>
              <p:cNvPr id="56" name="55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7" name="56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8" name="57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9" name="58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0" name="59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1" name="60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9" name="18 Grupo"/>
            <p:cNvGrpSpPr/>
            <p:nvPr/>
          </p:nvGrpSpPr>
          <p:grpSpPr>
            <a:xfrm>
              <a:off x="4434877" y="4155437"/>
              <a:ext cx="540000" cy="540000"/>
              <a:chOff x="1258874" y="1532760"/>
              <a:chExt cx="540000" cy="540000"/>
            </a:xfrm>
          </p:grpSpPr>
          <p:sp>
            <p:nvSpPr>
              <p:cNvPr id="50" name="49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1" name="50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2" name="51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3" name="52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4" name="53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5" name="54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0" name="19 Grupo"/>
            <p:cNvGrpSpPr/>
            <p:nvPr/>
          </p:nvGrpSpPr>
          <p:grpSpPr>
            <a:xfrm>
              <a:off x="5530636" y="4155437"/>
              <a:ext cx="540000" cy="540000"/>
              <a:chOff x="1258874" y="1532760"/>
              <a:chExt cx="540000" cy="540000"/>
            </a:xfrm>
          </p:grpSpPr>
          <p:sp>
            <p:nvSpPr>
              <p:cNvPr id="44" name="43 Rectángulo"/>
              <p:cNvSpPr/>
              <p:nvPr/>
            </p:nvSpPr>
            <p:spPr>
              <a:xfrm>
                <a:off x="1258874" y="1532760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5" name="44 Flecha cuádruple"/>
              <p:cNvSpPr/>
              <p:nvPr/>
            </p:nvSpPr>
            <p:spPr>
              <a:xfrm>
                <a:off x="1326374" y="1600260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6" name="45 Rectángulo"/>
              <p:cNvSpPr/>
              <p:nvPr/>
            </p:nvSpPr>
            <p:spPr>
              <a:xfrm>
                <a:off x="1416302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7" name="46 Rectángulo"/>
              <p:cNvSpPr/>
              <p:nvPr/>
            </p:nvSpPr>
            <p:spPr>
              <a:xfrm>
                <a:off x="1581489" y="2000752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8" name="47 Rectángulo"/>
              <p:cNvSpPr/>
              <p:nvPr/>
            </p:nvSpPr>
            <p:spPr>
              <a:xfrm>
                <a:off x="1416302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9" name="48 Rectángulo"/>
              <p:cNvSpPr/>
              <p:nvPr/>
            </p:nvSpPr>
            <p:spPr>
              <a:xfrm>
                <a:off x="1581489" y="1532760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cxnSp>
          <p:nvCxnSpPr>
            <p:cNvPr id="21" name="20 Conector recto"/>
            <p:cNvCxnSpPr>
              <a:stCxn id="96" idx="2"/>
              <a:endCxn id="90" idx="0"/>
            </p:cNvCxnSpPr>
            <p:nvPr/>
          </p:nvCxnSpPr>
          <p:spPr>
            <a:xfrm flipH="1">
              <a:off x="2519733" y="2812313"/>
              <a:ext cx="361029" cy="36695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>
              <a:stCxn id="94" idx="2"/>
              <a:endCxn id="84" idx="0"/>
            </p:cNvCxnSpPr>
            <p:nvPr/>
          </p:nvCxnSpPr>
          <p:spPr>
            <a:xfrm>
              <a:off x="3036769" y="2812313"/>
              <a:ext cx="540000" cy="36695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95" idx="2"/>
              <a:endCxn id="78" idx="0"/>
            </p:cNvCxnSpPr>
            <p:nvPr/>
          </p:nvCxnSpPr>
          <p:spPr>
            <a:xfrm>
              <a:off x="3201956" y="2812313"/>
              <a:ext cx="1425490" cy="36695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stCxn id="97" idx="2"/>
              <a:endCxn id="72" idx="0"/>
            </p:cNvCxnSpPr>
            <p:nvPr/>
          </p:nvCxnSpPr>
          <p:spPr>
            <a:xfrm>
              <a:off x="3347332" y="2812314"/>
              <a:ext cx="2376737" cy="36695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24 Grupo"/>
            <p:cNvGrpSpPr/>
            <p:nvPr/>
          </p:nvGrpSpPr>
          <p:grpSpPr>
            <a:xfrm>
              <a:off x="4990636" y="2275420"/>
              <a:ext cx="540000" cy="540000"/>
              <a:chOff x="1323797" y="2008815"/>
              <a:chExt cx="540000" cy="540000"/>
            </a:xfrm>
          </p:grpSpPr>
          <p:sp>
            <p:nvSpPr>
              <p:cNvPr id="38" name="37 Rectángulo"/>
              <p:cNvSpPr/>
              <p:nvPr/>
            </p:nvSpPr>
            <p:spPr>
              <a:xfrm>
                <a:off x="1323797" y="2008815"/>
                <a:ext cx="5400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9" name="38 Flecha cuádruple"/>
              <p:cNvSpPr/>
              <p:nvPr/>
            </p:nvSpPr>
            <p:spPr>
              <a:xfrm>
                <a:off x="1391297" y="2076315"/>
                <a:ext cx="405000" cy="405000"/>
              </a:xfrm>
              <a:prstGeom prst="quadArrow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0" name="39 Rectángulo"/>
              <p:cNvSpPr/>
              <p:nvPr/>
            </p:nvSpPr>
            <p:spPr>
              <a:xfrm>
                <a:off x="1481225" y="246551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1" name="40 Rectángulo"/>
              <p:cNvSpPr/>
              <p:nvPr/>
            </p:nvSpPr>
            <p:spPr>
              <a:xfrm>
                <a:off x="1646412" y="246551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1325218" y="246551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3" name="42 Rectángulo"/>
              <p:cNvSpPr/>
              <p:nvPr/>
            </p:nvSpPr>
            <p:spPr>
              <a:xfrm>
                <a:off x="1791789" y="2465511"/>
                <a:ext cx="72008" cy="72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cxnSp>
          <p:nvCxnSpPr>
            <p:cNvPr id="26" name="25 Conector recto"/>
            <p:cNvCxnSpPr>
              <a:stCxn id="42" idx="2"/>
              <a:endCxn id="91" idx="0"/>
            </p:cNvCxnSpPr>
            <p:nvPr/>
          </p:nvCxnSpPr>
          <p:spPr>
            <a:xfrm flipH="1">
              <a:off x="2684920" y="2804124"/>
              <a:ext cx="2343142" cy="37514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>
              <a:stCxn id="40" idx="2"/>
              <a:endCxn id="85" idx="0"/>
            </p:cNvCxnSpPr>
            <p:nvPr/>
          </p:nvCxnSpPr>
          <p:spPr>
            <a:xfrm flipH="1">
              <a:off x="3741956" y="2804124"/>
              <a:ext cx="1442113" cy="37514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>
              <a:stCxn id="41" idx="2"/>
              <a:endCxn id="79" idx="0"/>
            </p:cNvCxnSpPr>
            <p:nvPr/>
          </p:nvCxnSpPr>
          <p:spPr>
            <a:xfrm flipH="1">
              <a:off x="4792633" y="2804124"/>
              <a:ext cx="556623" cy="37514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>
              <a:stCxn id="43" idx="2"/>
              <a:endCxn id="73" idx="0"/>
            </p:cNvCxnSpPr>
            <p:nvPr/>
          </p:nvCxnSpPr>
          <p:spPr>
            <a:xfrm>
              <a:off x="5494632" y="2804124"/>
              <a:ext cx="394623" cy="37514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>
              <a:stCxn id="66" idx="0"/>
              <a:endCxn id="88" idx="2"/>
            </p:cNvCxnSpPr>
            <p:nvPr/>
          </p:nvCxnSpPr>
          <p:spPr>
            <a:xfrm flipV="1">
              <a:off x="2519400" y="3719264"/>
              <a:ext cx="332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>
              <a:stCxn id="89" idx="2"/>
              <a:endCxn id="60" idx="0"/>
            </p:cNvCxnSpPr>
            <p:nvPr/>
          </p:nvCxnSpPr>
          <p:spPr>
            <a:xfrm>
              <a:off x="2684919" y="3719264"/>
              <a:ext cx="891084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>
              <a:stCxn id="82" idx="2"/>
              <a:endCxn id="67" idx="0"/>
            </p:cNvCxnSpPr>
            <p:nvPr/>
          </p:nvCxnSpPr>
          <p:spPr>
            <a:xfrm flipH="1">
              <a:off x="2684587" y="3719264"/>
              <a:ext cx="892181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"/>
            <p:cNvCxnSpPr>
              <a:stCxn id="83" idx="2"/>
              <a:endCxn id="61" idx="0"/>
            </p:cNvCxnSpPr>
            <p:nvPr/>
          </p:nvCxnSpPr>
          <p:spPr>
            <a:xfrm flipH="1">
              <a:off x="3741190" y="3719264"/>
              <a:ext cx="765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>
              <a:stCxn id="76" idx="2"/>
              <a:endCxn id="54" idx="0"/>
            </p:cNvCxnSpPr>
            <p:nvPr/>
          </p:nvCxnSpPr>
          <p:spPr>
            <a:xfrm>
              <a:off x="4627445" y="3719264"/>
              <a:ext cx="864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>
              <a:stCxn id="77" idx="2"/>
              <a:endCxn id="48" idx="0"/>
            </p:cNvCxnSpPr>
            <p:nvPr/>
          </p:nvCxnSpPr>
          <p:spPr>
            <a:xfrm>
              <a:off x="4792632" y="3719264"/>
              <a:ext cx="931436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>
              <a:stCxn id="55" idx="0"/>
              <a:endCxn id="70" idx="2"/>
            </p:cNvCxnSpPr>
            <p:nvPr/>
          </p:nvCxnSpPr>
          <p:spPr>
            <a:xfrm flipV="1">
              <a:off x="4793496" y="3719264"/>
              <a:ext cx="930572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>
              <a:stCxn id="71" idx="2"/>
              <a:endCxn id="49" idx="0"/>
            </p:cNvCxnSpPr>
            <p:nvPr/>
          </p:nvCxnSpPr>
          <p:spPr>
            <a:xfrm>
              <a:off x="5889255" y="3719264"/>
              <a:ext cx="0" cy="43617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97 Rectángulo"/>
          <p:cNvSpPr/>
          <p:nvPr/>
        </p:nvSpPr>
        <p:spPr>
          <a:xfrm>
            <a:off x="1401348" y="1992268"/>
            <a:ext cx="2657153" cy="2858249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9" name="98 Rectángulo"/>
          <p:cNvSpPr/>
          <p:nvPr/>
        </p:nvSpPr>
        <p:spPr>
          <a:xfrm>
            <a:off x="4288811" y="1992268"/>
            <a:ext cx="2657153" cy="2858249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0" name="computr1"/>
          <p:cNvSpPr>
            <a:spLocks noEditPoints="1" noChangeArrowheads="1"/>
          </p:cNvSpPr>
          <p:nvPr/>
        </p:nvSpPr>
        <p:spPr bwMode="auto">
          <a:xfrm>
            <a:off x="1457027" y="4996570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1" name="computr1"/>
          <p:cNvSpPr>
            <a:spLocks noEditPoints="1" noChangeArrowheads="1"/>
          </p:cNvSpPr>
          <p:nvPr/>
        </p:nvSpPr>
        <p:spPr bwMode="auto">
          <a:xfrm>
            <a:off x="2105099" y="4996570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" name="computr1"/>
          <p:cNvSpPr>
            <a:spLocks noEditPoints="1" noChangeArrowheads="1"/>
          </p:cNvSpPr>
          <p:nvPr/>
        </p:nvSpPr>
        <p:spPr bwMode="auto">
          <a:xfrm>
            <a:off x="2897187" y="4996570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3" name="computr1"/>
          <p:cNvSpPr>
            <a:spLocks noEditPoints="1" noChangeArrowheads="1"/>
          </p:cNvSpPr>
          <p:nvPr/>
        </p:nvSpPr>
        <p:spPr bwMode="auto">
          <a:xfrm>
            <a:off x="3545259" y="4996570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4" name="computr1"/>
          <p:cNvSpPr>
            <a:spLocks noEditPoints="1" noChangeArrowheads="1"/>
          </p:cNvSpPr>
          <p:nvPr/>
        </p:nvSpPr>
        <p:spPr bwMode="auto">
          <a:xfrm>
            <a:off x="4265339" y="4996570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5" name="computr1"/>
          <p:cNvSpPr>
            <a:spLocks noEditPoints="1" noChangeArrowheads="1"/>
          </p:cNvSpPr>
          <p:nvPr/>
        </p:nvSpPr>
        <p:spPr bwMode="auto">
          <a:xfrm>
            <a:off x="4913411" y="4996570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6" name="computr1"/>
          <p:cNvSpPr>
            <a:spLocks noEditPoints="1" noChangeArrowheads="1"/>
          </p:cNvSpPr>
          <p:nvPr/>
        </p:nvSpPr>
        <p:spPr bwMode="auto">
          <a:xfrm>
            <a:off x="5777507" y="4996570"/>
            <a:ext cx="576064" cy="576064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7" name="106 CuadroTexto"/>
          <p:cNvSpPr txBox="1"/>
          <p:nvPr/>
        </p:nvSpPr>
        <p:spPr>
          <a:xfrm>
            <a:off x="1457027" y="5590727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10.0.0.1</a:t>
            </a:r>
            <a:endParaRPr lang="es-CO" sz="1000" dirty="0"/>
          </a:p>
        </p:txBody>
      </p:sp>
      <p:sp>
        <p:nvSpPr>
          <p:cNvPr id="108" name="107 CuadroTexto"/>
          <p:cNvSpPr txBox="1"/>
          <p:nvPr/>
        </p:nvSpPr>
        <p:spPr>
          <a:xfrm>
            <a:off x="2105099" y="5590727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10.0.0.2</a:t>
            </a:r>
            <a:endParaRPr lang="es-CO" sz="1000" dirty="0"/>
          </a:p>
        </p:txBody>
      </p:sp>
      <p:sp>
        <p:nvSpPr>
          <p:cNvPr id="109" name="108 CuadroTexto"/>
          <p:cNvSpPr txBox="1"/>
          <p:nvPr/>
        </p:nvSpPr>
        <p:spPr>
          <a:xfrm>
            <a:off x="2897187" y="5590727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10.0.0.3</a:t>
            </a:r>
            <a:endParaRPr lang="es-CO" sz="1000" dirty="0"/>
          </a:p>
        </p:txBody>
      </p:sp>
      <p:sp>
        <p:nvSpPr>
          <p:cNvPr id="110" name="109 CuadroTexto"/>
          <p:cNvSpPr txBox="1"/>
          <p:nvPr/>
        </p:nvSpPr>
        <p:spPr>
          <a:xfrm>
            <a:off x="3545259" y="5590727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10.0.0.4</a:t>
            </a:r>
            <a:endParaRPr lang="es-CO" sz="1000" dirty="0"/>
          </a:p>
        </p:txBody>
      </p:sp>
      <p:sp>
        <p:nvSpPr>
          <p:cNvPr id="111" name="110 CuadroTexto"/>
          <p:cNvSpPr txBox="1"/>
          <p:nvPr/>
        </p:nvSpPr>
        <p:spPr>
          <a:xfrm>
            <a:off x="4265339" y="5590727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10.0.0.5</a:t>
            </a:r>
            <a:endParaRPr lang="es-CO" sz="1000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913411" y="5590727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10.0.0.6</a:t>
            </a:r>
            <a:endParaRPr lang="es-CO" sz="1000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5761742" y="5590727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10.0.0.7</a:t>
            </a:r>
            <a:endParaRPr lang="es-CO" sz="1000" dirty="0"/>
          </a:p>
        </p:txBody>
      </p:sp>
      <p:sp>
        <p:nvSpPr>
          <p:cNvPr id="114" name="113 CuadroTexto"/>
          <p:cNvSpPr txBox="1"/>
          <p:nvPr/>
        </p:nvSpPr>
        <p:spPr>
          <a:xfrm>
            <a:off x="6425579" y="5590727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smtClean="0"/>
              <a:t>10.0.0.8</a:t>
            </a:r>
            <a:endParaRPr lang="es-CO" sz="1000" dirty="0"/>
          </a:p>
        </p:txBody>
      </p:sp>
      <p:cxnSp>
        <p:nvCxnSpPr>
          <p:cNvPr id="115" name="114 Conector recto"/>
          <p:cNvCxnSpPr>
            <a:stCxn id="100" idx="1"/>
            <a:endCxn id="64" idx="2"/>
          </p:cNvCxnSpPr>
          <p:nvPr/>
        </p:nvCxnSpPr>
        <p:spPr>
          <a:xfrm flipV="1">
            <a:off x="1745059" y="4461704"/>
            <a:ext cx="188960" cy="5348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115 Conector recto"/>
          <p:cNvCxnSpPr>
            <a:stCxn id="101" idx="1"/>
            <a:endCxn id="65" idx="2"/>
          </p:cNvCxnSpPr>
          <p:nvPr/>
        </p:nvCxnSpPr>
        <p:spPr>
          <a:xfrm flipH="1" flipV="1">
            <a:off x="2156880" y="4461704"/>
            <a:ext cx="236251" cy="5348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116 Conector recto"/>
          <p:cNvCxnSpPr>
            <a:stCxn id="102" idx="1"/>
            <a:endCxn id="58" idx="2"/>
          </p:cNvCxnSpPr>
          <p:nvPr/>
        </p:nvCxnSpPr>
        <p:spPr>
          <a:xfrm flipV="1">
            <a:off x="3185219" y="4461704"/>
            <a:ext cx="174309" cy="5348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117 Conector recto"/>
          <p:cNvCxnSpPr>
            <a:stCxn id="103" idx="1"/>
            <a:endCxn id="59" idx="2"/>
          </p:cNvCxnSpPr>
          <p:nvPr/>
        </p:nvCxnSpPr>
        <p:spPr>
          <a:xfrm flipH="1" flipV="1">
            <a:off x="3582389" y="4461704"/>
            <a:ext cx="250902" cy="5348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118 Conector recto"/>
          <p:cNvCxnSpPr>
            <a:stCxn id="104" idx="1"/>
            <a:endCxn id="52" idx="2"/>
          </p:cNvCxnSpPr>
          <p:nvPr/>
        </p:nvCxnSpPr>
        <p:spPr>
          <a:xfrm flipV="1">
            <a:off x="4553371" y="4461704"/>
            <a:ext cx="225869" cy="5348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119 Conector recto"/>
          <p:cNvCxnSpPr>
            <a:stCxn id="105" idx="1"/>
            <a:endCxn id="53" idx="2"/>
          </p:cNvCxnSpPr>
          <p:nvPr/>
        </p:nvCxnSpPr>
        <p:spPr>
          <a:xfrm flipH="1" flipV="1">
            <a:off x="5002101" y="4461704"/>
            <a:ext cx="199342" cy="5348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120 Conector recto"/>
          <p:cNvCxnSpPr>
            <a:stCxn id="106" idx="1"/>
            <a:endCxn id="46" idx="2"/>
          </p:cNvCxnSpPr>
          <p:nvPr/>
        </p:nvCxnSpPr>
        <p:spPr>
          <a:xfrm flipV="1">
            <a:off x="6065539" y="4461704"/>
            <a:ext cx="192037" cy="5348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121 Conector recto"/>
          <p:cNvCxnSpPr>
            <a:stCxn id="10" idx="1"/>
            <a:endCxn id="47" idx="2"/>
          </p:cNvCxnSpPr>
          <p:nvPr/>
        </p:nvCxnSpPr>
        <p:spPr>
          <a:xfrm flipH="1" flipV="1">
            <a:off x="6480437" y="4461704"/>
            <a:ext cx="233174" cy="5348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129 Conector recto de flecha"/>
          <p:cNvCxnSpPr/>
          <p:nvPr/>
        </p:nvCxnSpPr>
        <p:spPr>
          <a:xfrm flipV="1">
            <a:off x="1628107" y="4461704"/>
            <a:ext cx="188960" cy="53486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131 Conector recto de flecha"/>
          <p:cNvCxnSpPr/>
          <p:nvPr/>
        </p:nvCxnSpPr>
        <p:spPr>
          <a:xfrm flipV="1">
            <a:off x="2012864" y="3144706"/>
            <a:ext cx="1203680" cy="5884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/>
          <p:nvPr/>
        </p:nvCxnSpPr>
        <p:spPr>
          <a:xfrm flipV="1">
            <a:off x="1816619" y="3144706"/>
            <a:ext cx="448" cy="5884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0" name="139 Conector recto de flecha"/>
          <p:cNvCxnSpPr/>
          <p:nvPr/>
        </p:nvCxnSpPr>
        <p:spPr>
          <a:xfrm flipV="1">
            <a:off x="1834043" y="1909212"/>
            <a:ext cx="487080" cy="4950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 flipV="1">
            <a:off x="2040209" y="1900226"/>
            <a:ext cx="3161234" cy="5061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 flipH="1" flipV="1">
            <a:off x="2528690" y="1900226"/>
            <a:ext cx="728537" cy="4950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 flipV="1">
            <a:off x="3473251" y="1900226"/>
            <a:ext cx="1945617" cy="5061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2728018" y="1921098"/>
            <a:ext cx="1923190" cy="4950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1" name="150 Conector recto de flecha"/>
          <p:cNvCxnSpPr/>
          <p:nvPr/>
        </p:nvCxnSpPr>
        <p:spPr>
          <a:xfrm>
            <a:off x="2924152" y="1921099"/>
            <a:ext cx="3206558" cy="49506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3" name="152 Conector recto de flecha"/>
          <p:cNvCxnSpPr/>
          <p:nvPr/>
        </p:nvCxnSpPr>
        <p:spPr>
          <a:xfrm flipH="1">
            <a:off x="4874069" y="1910050"/>
            <a:ext cx="750964" cy="5061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5" name="154 Conector recto de flecha"/>
          <p:cNvCxnSpPr/>
          <p:nvPr/>
        </p:nvCxnSpPr>
        <p:spPr>
          <a:xfrm>
            <a:off x="5821167" y="1929556"/>
            <a:ext cx="532404" cy="4866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9" name="158 Conector recto de flecha"/>
          <p:cNvCxnSpPr/>
          <p:nvPr/>
        </p:nvCxnSpPr>
        <p:spPr>
          <a:xfrm>
            <a:off x="4913411" y="3144706"/>
            <a:ext cx="1255475" cy="5884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1" name="160 Conector recto de flecha"/>
          <p:cNvCxnSpPr/>
          <p:nvPr/>
        </p:nvCxnSpPr>
        <p:spPr>
          <a:xfrm>
            <a:off x="6391747" y="3144706"/>
            <a:ext cx="0" cy="5884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4" name="163 Conector recto de flecha"/>
          <p:cNvCxnSpPr/>
          <p:nvPr/>
        </p:nvCxnSpPr>
        <p:spPr>
          <a:xfrm>
            <a:off x="6391747" y="4461704"/>
            <a:ext cx="233174" cy="53486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474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In Progress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Perform tests on a real OpenFlow switch: How the number of rules affect delay?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Develop the algorithm for SDN application framework (e.g. </a:t>
            </a:r>
            <a:r>
              <a:rPr lang="en-US" b="1" dirty="0" smtClean="0"/>
              <a:t>Ryu</a:t>
            </a:r>
            <a:r>
              <a:rPr lang="en-US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 analytic and experimental evaluation.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5B98-49E1-4EC4-AC54-31818C3A1946}" type="datetime1">
              <a:rPr lang="es-CO" smtClean="0"/>
              <a:pPr/>
              <a:t>11/08/2018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Electronic and Telecommunications Engineering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pPr/>
              <a:t>39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9865543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MiceDCER</a:t>
            </a:r>
            <a:r>
              <a:rPr lang="en-US" dirty="0" smtClean="0"/>
              <a:t> </a:t>
            </a:r>
            <a:r>
              <a:rPr lang="en-US" sz="2400" dirty="0" smtClean="0"/>
              <a:t>(Mice Data Center Efficient Routing)</a:t>
            </a:r>
            <a:endParaRPr lang="en-US" dirty="0" smtClean="0"/>
          </a:p>
          <a:p>
            <a:pPr lvl="1"/>
            <a:r>
              <a:rPr lang="en-US" dirty="0" smtClean="0"/>
              <a:t>A network algorithm that handles the installation of rules.</a:t>
            </a:r>
          </a:p>
          <a:p>
            <a:pPr lvl="1"/>
            <a:r>
              <a:rPr lang="en-US" dirty="0" smtClean="0"/>
              <a:t>Enables an efficient routing, regarding the delay, of mice flows in SDN-based DCNs.</a:t>
            </a:r>
          </a:p>
          <a:p>
            <a:pPr lvl="1"/>
            <a:r>
              <a:rPr lang="en-US" dirty="0" smtClean="0"/>
              <a:t>Relies on the ARP messages and the addresses of edge switches.</a:t>
            </a:r>
          </a:p>
          <a:p>
            <a:pPr lvl="1"/>
            <a:r>
              <a:rPr lang="en-US" dirty="0" smtClean="0"/>
              <a:t>The objective of MiceDCER is to </a:t>
            </a:r>
            <a:r>
              <a:rPr lang="en-US" b="1" dirty="0" smtClean="0"/>
              <a:t>reduce </a:t>
            </a:r>
            <a:r>
              <a:rPr lang="en-US" dirty="0" smtClean="0"/>
              <a:t>the number of rules installed on the switches.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Electronic and Telecommunications Engineering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69011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907D-AABA-407D-94A8-DA6260593202}" type="datetime1">
              <a:rPr lang="es-CO" smtClean="0"/>
              <a:pPr/>
              <a:t>11/08/2018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Electronic and Telecommunications Engineering</a:t>
            </a:r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pPr/>
              <a:t>40</a:t>
            </a:fld>
            <a:endParaRPr lang="es-CO" dirty="0"/>
          </a:p>
        </p:txBody>
      </p:sp>
      <p:pic>
        <p:nvPicPr>
          <p:cNvPr id="1026" name="Picture 2" descr="Resultado de imagen para than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713178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244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</a:t>
            </a:r>
          </a:p>
          <a:p>
            <a:r>
              <a:rPr lang="en-US" dirty="0" smtClean="0"/>
              <a:t>Generating Pseudo-MACs (PMACs)</a:t>
            </a:r>
          </a:p>
          <a:p>
            <a:r>
              <a:rPr lang="en-US" dirty="0" smtClean="0"/>
              <a:t>Storing PMACs in tables</a:t>
            </a:r>
          </a:p>
          <a:p>
            <a:r>
              <a:rPr lang="en-US" dirty="0" smtClean="0"/>
              <a:t>Intercepting Message</a:t>
            </a:r>
          </a:p>
          <a:p>
            <a:r>
              <a:rPr lang="en-US" dirty="0" smtClean="0"/>
              <a:t>Message Processing</a:t>
            </a:r>
          </a:p>
          <a:p>
            <a:r>
              <a:rPr lang="en-US" dirty="0" smtClean="0"/>
              <a:t>Checking Port and IP</a:t>
            </a:r>
          </a:p>
          <a:p>
            <a:r>
              <a:rPr lang="en-US" dirty="0" smtClean="0"/>
              <a:t>Replying Message</a:t>
            </a:r>
          </a:p>
          <a:p>
            <a:r>
              <a:rPr lang="en-US" dirty="0" smtClean="0"/>
              <a:t>Routing Process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Electronic and Telecommunications Engineering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556559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 Network Topology</a:t>
            </a:r>
          </a:p>
          <a:p>
            <a:pPr lvl="1"/>
            <a:r>
              <a:rPr lang="en-US" dirty="0" smtClean="0"/>
              <a:t>Connection between switches </a:t>
            </a:r>
            <a:r>
              <a:rPr lang="en-US" i="1" dirty="0" smtClean="0"/>
              <a:t>only</a:t>
            </a:r>
            <a:r>
              <a:rPr lang="en-US" dirty="0" smtClean="0"/>
              <a:t> (without host connection)</a:t>
            </a:r>
          </a:p>
          <a:p>
            <a:r>
              <a:rPr lang="en-US" dirty="0" smtClean="0"/>
              <a:t>Pre-configuration</a:t>
            </a:r>
          </a:p>
          <a:p>
            <a:pPr lvl="1"/>
            <a:r>
              <a:rPr lang="en-US" sz="2400" dirty="0" smtClean="0"/>
              <a:t>OpenFlow switches can work in any layer (either Layer 2 or Layer 3)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i="1" dirty="0" smtClean="0"/>
              <a:t>defined ID </a:t>
            </a:r>
            <a:r>
              <a:rPr lang="en-US" sz="2400" dirty="0" smtClean="0"/>
              <a:t>(DPID) determines the level of </a:t>
            </a:r>
            <a:r>
              <a:rPr lang="en-US" sz="2400" dirty="0"/>
              <a:t>the switches to be connected (</a:t>
            </a:r>
            <a:r>
              <a:rPr lang="en-US" sz="2400" dirty="0" smtClean="0"/>
              <a:t>core</a:t>
            </a:r>
            <a:r>
              <a:rPr lang="en-US" sz="2400" dirty="0"/>
              <a:t>, aggregate or </a:t>
            </a:r>
            <a:r>
              <a:rPr lang="en-US" sz="2400" dirty="0" smtClean="0"/>
              <a:t>edge).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Electronic and Telecommunications Engineering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256038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switch DPID is a </a:t>
            </a:r>
            <a:r>
              <a:rPr lang="en-US" b="1" dirty="0" smtClean="0"/>
              <a:t>64-bit value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48 least significant bits (LSB) correspond to the switch MAC.</a:t>
            </a:r>
          </a:p>
          <a:p>
            <a:pPr lvl="1"/>
            <a:r>
              <a:rPr lang="en-US" dirty="0" smtClean="0"/>
              <a:t>The 16 most significant bits (MSB) depend of the implementation of the switch.</a:t>
            </a:r>
          </a:p>
          <a:p>
            <a:pPr lvl="1"/>
            <a:r>
              <a:rPr lang="en-US" dirty="0"/>
              <a:t>This implementation varies with each model:</a:t>
            </a:r>
          </a:p>
          <a:p>
            <a:pPr lvl="2"/>
            <a:r>
              <a:rPr lang="en-US" dirty="0"/>
              <a:t>HP Comware: OpenFlow instance ID</a:t>
            </a:r>
          </a:p>
          <a:p>
            <a:pPr lvl="2"/>
            <a:r>
              <a:rPr lang="en-US" dirty="0"/>
              <a:t>Mellanox: Any </a:t>
            </a:r>
            <a:r>
              <a:rPr lang="en-US" dirty="0" smtClean="0"/>
              <a:t>value</a:t>
            </a:r>
          </a:p>
          <a:p>
            <a:pPr lvl="1"/>
            <a:endParaRPr lang="en-US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Electronic and Telecommunications Engineering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63185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example (see below):</a:t>
            </a:r>
          </a:p>
          <a:p>
            <a:pPr lvl="1"/>
            <a:r>
              <a:rPr lang="en-US" sz="2000" dirty="0" smtClean="0"/>
              <a:t>HP Comware: </a:t>
            </a:r>
            <a:r>
              <a:rPr lang="en-US" sz="2000" dirty="0" smtClean="0">
                <a:solidFill>
                  <a:schemeClr val="accent4"/>
                </a:solidFill>
              </a:rPr>
              <a:t>0028</a:t>
            </a:r>
            <a:r>
              <a:rPr lang="en-US" sz="2000" dirty="0" smtClean="0">
                <a:solidFill>
                  <a:schemeClr val="accent1"/>
                </a:solidFill>
              </a:rPr>
              <a:t>39C3205B9FA4</a:t>
            </a:r>
          </a:p>
          <a:p>
            <a:pPr lvl="1"/>
            <a:r>
              <a:rPr lang="en-US" sz="2000" dirty="0" smtClean="0"/>
              <a:t>Mellanox :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XXXX</a:t>
            </a:r>
            <a:r>
              <a:rPr lang="en-US" sz="2000" dirty="0" smtClean="0">
                <a:solidFill>
                  <a:schemeClr val="accent1"/>
                </a:solidFill>
              </a:rPr>
              <a:t>39C3205B9FA4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XXXX </a:t>
            </a:r>
            <a:r>
              <a:rPr lang="en-US" sz="2000" dirty="0" smtClean="0"/>
              <a:t>can be any value)</a:t>
            </a:r>
            <a:endParaRPr lang="en-US" sz="2000" dirty="0" smtClean="0">
              <a:solidFill>
                <a:schemeClr val="accent1"/>
              </a:solidFill>
            </a:endParaRPr>
          </a:p>
          <a:p>
            <a:r>
              <a:rPr lang="en-US" sz="2800" dirty="0" smtClean="0"/>
              <a:t>The MSB of the DPID determine the level of the switch within the topology.</a:t>
            </a:r>
            <a:endParaRPr lang="en-US" sz="28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Electronic and Telecommunications Engineering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8</a:t>
            </a:fld>
            <a:endParaRPr lang="es-CO"/>
          </a:p>
        </p:txBody>
      </p:sp>
      <p:graphicFrame>
        <p:nvGraphicFramePr>
          <p:cNvPr id="18" name="6 Marcador de contenido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5413814"/>
              </p:ext>
            </p:extLst>
          </p:nvPr>
        </p:nvGraphicFramePr>
        <p:xfrm>
          <a:off x="2124248" y="4113213"/>
          <a:ext cx="4680000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0000"/>
                <a:gridCol w="234000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CO" sz="2000" dirty="0" smtClean="0">
                          <a:latin typeface="Gill Sans MT" panose="020B0502020104020203" pitchFamily="34" charset="0"/>
                        </a:rPr>
                        <a:t>Switch</a:t>
                      </a:r>
                      <a:endParaRPr lang="es-CO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CO" sz="2000" dirty="0" smtClean="0">
                          <a:latin typeface="Gill Sans MT" panose="020B0502020104020203" pitchFamily="34" charset="0"/>
                        </a:rPr>
                        <a:t>MAC</a:t>
                      </a:r>
                      <a:endParaRPr lang="es-CO" sz="20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smtClean="0">
                          <a:solidFill>
                            <a:schemeClr val="accent1"/>
                          </a:solidFill>
                          <a:latin typeface="Gill Sans MT" panose="020B0502020104020203" pitchFamily="34" charset="0"/>
                        </a:rPr>
                        <a:t>39:C3:20:5B:9F:A4</a:t>
                      </a:r>
                      <a:endParaRPr lang="es-CO" sz="2000" dirty="0">
                        <a:solidFill>
                          <a:schemeClr val="accent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noProof="0" dirty="0" smtClean="0">
                          <a:latin typeface="Gill Sans MT" panose="020B0502020104020203" pitchFamily="34" charset="0"/>
                        </a:rPr>
                        <a:t>OF</a:t>
                      </a:r>
                      <a:r>
                        <a:rPr lang="en-US" sz="2000" baseline="0" noProof="0" dirty="0" smtClean="0">
                          <a:latin typeface="Gill Sans MT" panose="020B0502020104020203" pitchFamily="34" charset="0"/>
                        </a:rPr>
                        <a:t> Instance</a:t>
                      </a:r>
                      <a:endParaRPr lang="en-US" sz="2000" noProof="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smtClean="0">
                          <a:solidFill>
                            <a:schemeClr val="accent4"/>
                          </a:solidFill>
                          <a:latin typeface="Gill Sans MT" panose="020B0502020104020203" pitchFamily="34" charset="0"/>
                        </a:rPr>
                        <a:t>40</a:t>
                      </a:r>
                      <a:endParaRPr lang="es-CO" sz="2000" dirty="0">
                        <a:solidFill>
                          <a:schemeClr val="accent4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31119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When connecting the switches to the logically centralized controller:</a:t>
            </a:r>
          </a:p>
          <a:p>
            <a:pPr lvl="1"/>
            <a:r>
              <a:rPr lang="en-US" dirty="0"/>
              <a:t>Install initial rules:</a:t>
            </a:r>
          </a:p>
          <a:p>
            <a:pPr lvl="2"/>
            <a:r>
              <a:rPr lang="en-US" sz="2000" b="1" dirty="0"/>
              <a:t>(1) </a:t>
            </a:r>
            <a:r>
              <a:rPr lang="en-US" sz="2000" dirty="0"/>
              <a:t>ARP -&gt; Controller</a:t>
            </a:r>
          </a:p>
          <a:p>
            <a:pPr lvl="2"/>
            <a:r>
              <a:rPr lang="en-US" sz="2000" b="1" dirty="0"/>
              <a:t>(2) </a:t>
            </a:r>
            <a:r>
              <a:rPr lang="en-US" sz="2000" dirty="0"/>
              <a:t>ARP -&gt; </a:t>
            </a:r>
            <a:r>
              <a:rPr lang="en-US" sz="2000" dirty="0" smtClean="0"/>
              <a:t>FLOOD</a:t>
            </a:r>
            <a:endParaRPr lang="en-US" sz="2400" dirty="0" smtClean="0"/>
          </a:p>
          <a:p>
            <a:pPr lvl="1"/>
            <a:r>
              <a:rPr lang="en-US" sz="2400" dirty="0" smtClean="0"/>
              <a:t>Perform </a:t>
            </a:r>
            <a:r>
              <a:rPr lang="en-US" sz="2400" b="1" i="1" dirty="0" smtClean="0"/>
              <a:t>Topology Discovery </a:t>
            </a:r>
            <a:r>
              <a:rPr lang="en-US" sz="2400" dirty="0" smtClean="0"/>
              <a:t>to check the switches connected and their connections.</a:t>
            </a:r>
          </a:p>
          <a:p>
            <a:pPr lvl="1"/>
            <a:r>
              <a:rPr lang="en-US" sz="2400" b="1" i="1" dirty="0" smtClean="0"/>
              <a:t>Topology Discovery</a:t>
            </a:r>
            <a:r>
              <a:rPr lang="en-US" sz="2400" dirty="0" smtClean="0"/>
              <a:t> is continually running in the controller, and completes when there are no longer changes in the network topology.</a:t>
            </a:r>
            <a:endParaRPr lang="en-US" sz="2400" b="1" i="1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EB1C-3EC6-41C3-82B3-C799A0FDA6E5}" type="datetime1">
              <a:rPr lang="es-CO" smtClean="0"/>
              <a:t>11/08/2018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Electronic and Telecommunications Engineering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2F79-6F4E-4431-9723-F03408BF4127}" type="slidenum">
              <a:rPr lang="es-CO" smtClean="0"/>
              <a:t>9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2474923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3283</TotalTime>
  <Words>2248</Words>
  <Application>Microsoft Office PowerPoint</Application>
  <PresentationFormat>Presentación en pantalla (4:3)</PresentationFormat>
  <Paragraphs>517</Paragraphs>
  <Slides>40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1" baseType="lpstr">
      <vt:lpstr>Tema de Office</vt:lpstr>
      <vt:lpstr>MiceDCER: Algorithm Operation</vt:lpstr>
      <vt:lpstr>Introduction</vt:lpstr>
      <vt:lpstr>Introduction</vt:lpstr>
      <vt:lpstr>Introduction</vt:lpstr>
      <vt:lpstr>Process</vt:lpstr>
      <vt:lpstr>Initialization</vt:lpstr>
      <vt:lpstr>Initialization</vt:lpstr>
      <vt:lpstr>Initialization</vt:lpstr>
      <vt:lpstr>Initialization</vt:lpstr>
      <vt:lpstr>Presentación de PowerPoint</vt:lpstr>
      <vt:lpstr>Initialization</vt:lpstr>
      <vt:lpstr>Initialization</vt:lpstr>
      <vt:lpstr>Initialization</vt:lpstr>
      <vt:lpstr>Presentación de PowerPoint</vt:lpstr>
      <vt:lpstr>Initialization</vt:lpstr>
      <vt:lpstr>Initialization</vt:lpstr>
      <vt:lpstr>Generating Pseudo-MACs (PMACs)</vt:lpstr>
      <vt:lpstr>Generating Pseudo-MACs (PMACs)</vt:lpstr>
      <vt:lpstr>Generating Pseudo-MACs (PMACs)</vt:lpstr>
      <vt:lpstr>Generating Pseudo-MACs (PMACs)</vt:lpstr>
      <vt:lpstr>Storing PMACs in tables</vt:lpstr>
      <vt:lpstr>Storing PMACs in tables</vt:lpstr>
      <vt:lpstr>Storing PMACs in tables</vt:lpstr>
      <vt:lpstr>Installing Rules on PMAC assignation</vt:lpstr>
      <vt:lpstr>Installing Rules on PMAC assignation</vt:lpstr>
      <vt:lpstr>Installing Rules on PMAC assignation</vt:lpstr>
      <vt:lpstr>Installing Rules on PMAC assignation</vt:lpstr>
      <vt:lpstr>Intercepting Messages</vt:lpstr>
      <vt:lpstr>Message Processing</vt:lpstr>
      <vt:lpstr>Message Processing</vt:lpstr>
      <vt:lpstr>Message Processing</vt:lpstr>
      <vt:lpstr>Checking Port and IP</vt:lpstr>
      <vt:lpstr>Checking Port and IP</vt:lpstr>
      <vt:lpstr>Checking Port and IP</vt:lpstr>
      <vt:lpstr>Replying Message</vt:lpstr>
      <vt:lpstr>Replying Message</vt:lpstr>
      <vt:lpstr>Routing Process</vt:lpstr>
      <vt:lpstr>Routing Process</vt:lpstr>
      <vt:lpstr>Work In Progress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MicePRS: Algorithm Operation</dc:title>
  <dc:creator>Flia AS</dc:creator>
  <cp:lastModifiedBy>Flia AS</cp:lastModifiedBy>
  <cp:revision>196</cp:revision>
  <dcterms:created xsi:type="dcterms:W3CDTF">2018-06-16T21:03:45Z</dcterms:created>
  <dcterms:modified xsi:type="dcterms:W3CDTF">2018-08-11T15:19:31Z</dcterms:modified>
</cp:coreProperties>
</file>