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4" r:id="rId7"/>
    <p:sldId id="265" r:id="rId8"/>
    <p:sldId id="267" r:id="rId9"/>
    <p:sldId id="268" r:id="rId10"/>
    <p:sldId id="269" r:id="rId11"/>
    <p:sldId id="270" r:id="rId12"/>
    <p:sldId id="271" r:id="rId13"/>
    <p:sldId id="272" r:id="rId14"/>
    <p:sldId id="273" r:id="rId15"/>
    <p:sldId id="274" r:id="rId16"/>
    <p:sldId id="275"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EF4"/>
    <a:srgbClr val="073B40"/>
    <a:srgbClr val="DBF80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4"/>
  </p:normalViewPr>
  <p:slideViewPr>
    <p:cSldViewPr snapToGrid="0" snapToObjects="1">
      <p:cViewPr>
        <p:scale>
          <a:sx n="100" d="100"/>
          <a:sy n="100" d="100"/>
        </p:scale>
        <p:origin x="23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39995-2C1C-C4DF-5ED5-86B41D4FDD1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D200C6F5-6532-425A-86EA-E3B86B29B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0859110-B494-DC45-B6F9-E63A6A2D0844}"/>
              </a:ext>
            </a:extLst>
          </p:cNvPr>
          <p:cNvSpPr>
            <a:spLocks noGrp="1"/>
          </p:cNvSpPr>
          <p:nvPr>
            <p:ph type="dt" sz="half" idx="10"/>
          </p:nvPr>
        </p:nvSpPr>
        <p:spPr/>
        <p:txBody>
          <a:bodyPr/>
          <a:lstStyle/>
          <a:p>
            <a:fld id="{0B432357-AA89-3E40-959D-AA1602C71E87}" type="datetimeFigureOut">
              <a:rPr lang="es-ES" smtClean="0"/>
              <a:t>24/01/2024</a:t>
            </a:fld>
            <a:endParaRPr lang="es-ES"/>
          </a:p>
        </p:txBody>
      </p:sp>
      <p:sp>
        <p:nvSpPr>
          <p:cNvPr id="5" name="Marcador de pie de página 4">
            <a:extLst>
              <a:ext uri="{FF2B5EF4-FFF2-40B4-BE49-F238E27FC236}">
                <a16:creationId xmlns:a16="http://schemas.microsoft.com/office/drawing/2014/main" id="{E7B523C5-74D0-D5AE-D08B-1766355876F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29C5836-278A-A5C2-5D2A-25608F31A51B}"/>
              </a:ext>
            </a:extLst>
          </p:cNvPr>
          <p:cNvSpPr>
            <a:spLocks noGrp="1"/>
          </p:cNvSpPr>
          <p:nvPr>
            <p:ph type="sldNum" sz="quarter" idx="12"/>
          </p:nvPr>
        </p:nvSpPr>
        <p:spPr/>
        <p:txBody>
          <a:bodyPr/>
          <a:lstStyle/>
          <a:p>
            <a:fld id="{6CBFFF6F-F705-3241-BC4C-9E8A7EC15DD1}" type="slidenum">
              <a:rPr lang="es-ES" smtClean="0"/>
              <a:t>‹#›</a:t>
            </a:fld>
            <a:endParaRPr lang="es-ES"/>
          </a:p>
        </p:txBody>
      </p:sp>
    </p:spTree>
    <p:extLst>
      <p:ext uri="{BB962C8B-B14F-4D97-AF65-F5344CB8AC3E}">
        <p14:creationId xmlns:p14="http://schemas.microsoft.com/office/powerpoint/2010/main" val="416215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7E63E3-C34E-46DA-E044-6710CC98058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6E55A27-3B07-9F44-A038-AA25E4679D0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1D8BC28-B3BF-5E70-9153-AB2526D815B8}"/>
              </a:ext>
            </a:extLst>
          </p:cNvPr>
          <p:cNvSpPr>
            <a:spLocks noGrp="1"/>
          </p:cNvSpPr>
          <p:nvPr>
            <p:ph type="dt" sz="half" idx="10"/>
          </p:nvPr>
        </p:nvSpPr>
        <p:spPr/>
        <p:txBody>
          <a:bodyPr/>
          <a:lstStyle/>
          <a:p>
            <a:fld id="{0B432357-AA89-3E40-959D-AA1602C71E87}" type="datetimeFigureOut">
              <a:rPr lang="es-ES" smtClean="0"/>
              <a:t>24/01/2024</a:t>
            </a:fld>
            <a:endParaRPr lang="es-ES"/>
          </a:p>
        </p:txBody>
      </p:sp>
      <p:sp>
        <p:nvSpPr>
          <p:cNvPr id="5" name="Marcador de pie de página 4">
            <a:extLst>
              <a:ext uri="{FF2B5EF4-FFF2-40B4-BE49-F238E27FC236}">
                <a16:creationId xmlns:a16="http://schemas.microsoft.com/office/drawing/2014/main" id="{92B98812-F1B2-7D10-20A1-6E20EF9288B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DDFA073-8AFC-5403-05F4-E2D8D1E014F8}"/>
              </a:ext>
            </a:extLst>
          </p:cNvPr>
          <p:cNvSpPr>
            <a:spLocks noGrp="1"/>
          </p:cNvSpPr>
          <p:nvPr>
            <p:ph type="sldNum" sz="quarter" idx="12"/>
          </p:nvPr>
        </p:nvSpPr>
        <p:spPr/>
        <p:txBody>
          <a:bodyPr/>
          <a:lstStyle/>
          <a:p>
            <a:fld id="{6CBFFF6F-F705-3241-BC4C-9E8A7EC15DD1}" type="slidenum">
              <a:rPr lang="es-ES" smtClean="0"/>
              <a:t>‹#›</a:t>
            </a:fld>
            <a:endParaRPr lang="es-ES"/>
          </a:p>
        </p:txBody>
      </p:sp>
    </p:spTree>
    <p:extLst>
      <p:ext uri="{BB962C8B-B14F-4D97-AF65-F5344CB8AC3E}">
        <p14:creationId xmlns:p14="http://schemas.microsoft.com/office/powerpoint/2010/main" val="327477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C2B8E42-2B63-8F18-2FF6-0F8FC4351F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35E4467-DECF-A6CB-8FA4-2596D3C89A7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7E547D7-8EA2-3FE9-6309-0A8AE6DBFA88}"/>
              </a:ext>
            </a:extLst>
          </p:cNvPr>
          <p:cNvSpPr>
            <a:spLocks noGrp="1"/>
          </p:cNvSpPr>
          <p:nvPr>
            <p:ph type="dt" sz="half" idx="10"/>
          </p:nvPr>
        </p:nvSpPr>
        <p:spPr/>
        <p:txBody>
          <a:bodyPr/>
          <a:lstStyle/>
          <a:p>
            <a:fld id="{0B432357-AA89-3E40-959D-AA1602C71E87}" type="datetimeFigureOut">
              <a:rPr lang="es-ES" smtClean="0"/>
              <a:t>24/01/2024</a:t>
            </a:fld>
            <a:endParaRPr lang="es-ES"/>
          </a:p>
        </p:txBody>
      </p:sp>
      <p:sp>
        <p:nvSpPr>
          <p:cNvPr id="5" name="Marcador de pie de página 4">
            <a:extLst>
              <a:ext uri="{FF2B5EF4-FFF2-40B4-BE49-F238E27FC236}">
                <a16:creationId xmlns:a16="http://schemas.microsoft.com/office/drawing/2014/main" id="{28B00E03-9DD9-422A-F842-BBFD778FB1E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395C02D-EB47-9FCA-C653-8F67624266D6}"/>
              </a:ext>
            </a:extLst>
          </p:cNvPr>
          <p:cNvSpPr>
            <a:spLocks noGrp="1"/>
          </p:cNvSpPr>
          <p:nvPr>
            <p:ph type="sldNum" sz="quarter" idx="12"/>
          </p:nvPr>
        </p:nvSpPr>
        <p:spPr/>
        <p:txBody>
          <a:bodyPr/>
          <a:lstStyle/>
          <a:p>
            <a:fld id="{6CBFFF6F-F705-3241-BC4C-9E8A7EC15DD1}" type="slidenum">
              <a:rPr lang="es-ES" smtClean="0"/>
              <a:t>‹#›</a:t>
            </a:fld>
            <a:endParaRPr lang="es-ES"/>
          </a:p>
        </p:txBody>
      </p:sp>
    </p:spTree>
    <p:extLst>
      <p:ext uri="{BB962C8B-B14F-4D97-AF65-F5344CB8AC3E}">
        <p14:creationId xmlns:p14="http://schemas.microsoft.com/office/powerpoint/2010/main" val="380152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C16B64-8445-2D63-AF0A-C1F41793EFD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36789BC-6AD1-7A4A-F9AC-3F3BA9CDE48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19D856-6CC7-E743-C2C3-582CA2311440}"/>
              </a:ext>
            </a:extLst>
          </p:cNvPr>
          <p:cNvSpPr>
            <a:spLocks noGrp="1"/>
          </p:cNvSpPr>
          <p:nvPr>
            <p:ph type="dt" sz="half" idx="10"/>
          </p:nvPr>
        </p:nvSpPr>
        <p:spPr/>
        <p:txBody>
          <a:bodyPr/>
          <a:lstStyle/>
          <a:p>
            <a:fld id="{0B432357-AA89-3E40-959D-AA1602C71E87}" type="datetimeFigureOut">
              <a:rPr lang="es-ES" smtClean="0"/>
              <a:t>24/01/2024</a:t>
            </a:fld>
            <a:endParaRPr lang="es-ES"/>
          </a:p>
        </p:txBody>
      </p:sp>
      <p:sp>
        <p:nvSpPr>
          <p:cNvPr id="5" name="Marcador de pie de página 4">
            <a:extLst>
              <a:ext uri="{FF2B5EF4-FFF2-40B4-BE49-F238E27FC236}">
                <a16:creationId xmlns:a16="http://schemas.microsoft.com/office/drawing/2014/main" id="{16EB545C-DF20-9F87-36BD-B9E6E315316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782E3E5-0E0C-3946-6DF7-050ABE0A5F06}"/>
              </a:ext>
            </a:extLst>
          </p:cNvPr>
          <p:cNvSpPr>
            <a:spLocks noGrp="1"/>
          </p:cNvSpPr>
          <p:nvPr>
            <p:ph type="sldNum" sz="quarter" idx="12"/>
          </p:nvPr>
        </p:nvSpPr>
        <p:spPr/>
        <p:txBody>
          <a:bodyPr/>
          <a:lstStyle/>
          <a:p>
            <a:fld id="{6CBFFF6F-F705-3241-BC4C-9E8A7EC15DD1}" type="slidenum">
              <a:rPr lang="es-ES" smtClean="0"/>
              <a:t>‹#›</a:t>
            </a:fld>
            <a:endParaRPr lang="es-ES"/>
          </a:p>
        </p:txBody>
      </p:sp>
    </p:spTree>
    <p:extLst>
      <p:ext uri="{BB962C8B-B14F-4D97-AF65-F5344CB8AC3E}">
        <p14:creationId xmlns:p14="http://schemas.microsoft.com/office/powerpoint/2010/main" val="85684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8827F9-755F-468C-4342-C3C4B16B96B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686CECC-1B40-B9E4-223D-C33F7C1F6A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29A944F-95C2-551C-0AD1-B420BA1169B5}"/>
              </a:ext>
            </a:extLst>
          </p:cNvPr>
          <p:cNvSpPr>
            <a:spLocks noGrp="1"/>
          </p:cNvSpPr>
          <p:nvPr>
            <p:ph type="dt" sz="half" idx="10"/>
          </p:nvPr>
        </p:nvSpPr>
        <p:spPr/>
        <p:txBody>
          <a:bodyPr/>
          <a:lstStyle/>
          <a:p>
            <a:fld id="{0B432357-AA89-3E40-959D-AA1602C71E87}" type="datetimeFigureOut">
              <a:rPr lang="es-ES" smtClean="0"/>
              <a:t>24/01/2024</a:t>
            </a:fld>
            <a:endParaRPr lang="es-ES"/>
          </a:p>
        </p:txBody>
      </p:sp>
      <p:sp>
        <p:nvSpPr>
          <p:cNvPr id="5" name="Marcador de pie de página 4">
            <a:extLst>
              <a:ext uri="{FF2B5EF4-FFF2-40B4-BE49-F238E27FC236}">
                <a16:creationId xmlns:a16="http://schemas.microsoft.com/office/drawing/2014/main" id="{2786A548-0CC9-F5D5-D968-A849CC3ABBC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4948CB7-ED5C-DF8E-060E-8300065036C0}"/>
              </a:ext>
            </a:extLst>
          </p:cNvPr>
          <p:cNvSpPr>
            <a:spLocks noGrp="1"/>
          </p:cNvSpPr>
          <p:nvPr>
            <p:ph type="sldNum" sz="quarter" idx="12"/>
          </p:nvPr>
        </p:nvSpPr>
        <p:spPr/>
        <p:txBody>
          <a:bodyPr/>
          <a:lstStyle/>
          <a:p>
            <a:fld id="{6CBFFF6F-F705-3241-BC4C-9E8A7EC15DD1}" type="slidenum">
              <a:rPr lang="es-ES" smtClean="0"/>
              <a:t>‹#›</a:t>
            </a:fld>
            <a:endParaRPr lang="es-ES"/>
          </a:p>
        </p:txBody>
      </p:sp>
    </p:spTree>
    <p:extLst>
      <p:ext uri="{BB962C8B-B14F-4D97-AF65-F5344CB8AC3E}">
        <p14:creationId xmlns:p14="http://schemas.microsoft.com/office/powerpoint/2010/main" val="245145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B69977-15B5-4836-98C6-A8445A090EB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73A0BC4-2582-F54A-8E6C-3E0919FC21F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3A3D6FE-0A12-967A-0479-693E31B29AD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F330821-55F0-236C-BF44-133A0903AABB}"/>
              </a:ext>
            </a:extLst>
          </p:cNvPr>
          <p:cNvSpPr>
            <a:spLocks noGrp="1"/>
          </p:cNvSpPr>
          <p:nvPr>
            <p:ph type="dt" sz="half" idx="10"/>
          </p:nvPr>
        </p:nvSpPr>
        <p:spPr/>
        <p:txBody>
          <a:bodyPr/>
          <a:lstStyle/>
          <a:p>
            <a:fld id="{0B432357-AA89-3E40-959D-AA1602C71E87}" type="datetimeFigureOut">
              <a:rPr lang="es-ES" smtClean="0"/>
              <a:t>24/01/2024</a:t>
            </a:fld>
            <a:endParaRPr lang="es-ES"/>
          </a:p>
        </p:txBody>
      </p:sp>
      <p:sp>
        <p:nvSpPr>
          <p:cNvPr id="6" name="Marcador de pie de página 5">
            <a:extLst>
              <a:ext uri="{FF2B5EF4-FFF2-40B4-BE49-F238E27FC236}">
                <a16:creationId xmlns:a16="http://schemas.microsoft.com/office/drawing/2014/main" id="{0546A950-1088-A175-4BB9-AF585686D67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ACF2C72-C24A-318F-44C5-62C4958F2C9F}"/>
              </a:ext>
            </a:extLst>
          </p:cNvPr>
          <p:cNvSpPr>
            <a:spLocks noGrp="1"/>
          </p:cNvSpPr>
          <p:nvPr>
            <p:ph type="sldNum" sz="quarter" idx="12"/>
          </p:nvPr>
        </p:nvSpPr>
        <p:spPr/>
        <p:txBody>
          <a:bodyPr/>
          <a:lstStyle/>
          <a:p>
            <a:fld id="{6CBFFF6F-F705-3241-BC4C-9E8A7EC15DD1}" type="slidenum">
              <a:rPr lang="es-ES" smtClean="0"/>
              <a:t>‹#›</a:t>
            </a:fld>
            <a:endParaRPr lang="es-ES"/>
          </a:p>
        </p:txBody>
      </p:sp>
    </p:spTree>
    <p:extLst>
      <p:ext uri="{BB962C8B-B14F-4D97-AF65-F5344CB8AC3E}">
        <p14:creationId xmlns:p14="http://schemas.microsoft.com/office/powerpoint/2010/main" val="65645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2CC54-2F60-CFC1-2802-F4C00F79B95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3F1FD4C-E7F1-F5DE-EA08-51DC5E77BB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0542312-A2B2-5BFD-E176-70BF7B185B6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5F8981F9-CFD2-53B7-5EBA-CA498F01D7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EA7797D-FB94-4B66-364C-995EA1803C8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75336927-6626-413E-A438-FF408CCD9C83}"/>
              </a:ext>
            </a:extLst>
          </p:cNvPr>
          <p:cNvSpPr>
            <a:spLocks noGrp="1"/>
          </p:cNvSpPr>
          <p:nvPr>
            <p:ph type="dt" sz="half" idx="10"/>
          </p:nvPr>
        </p:nvSpPr>
        <p:spPr/>
        <p:txBody>
          <a:bodyPr/>
          <a:lstStyle/>
          <a:p>
            <a:fld id="{0B432357-AA89-3E40-959D-AA1602C71E87}" type="datetimeFigureOut">
              <a:rPr lang="es-ES" smtClean="0"/>
              <a:t>24/01/2024</a:t>
            </a:fld>
            <a:endParaRPr lang="es-ES"/>
          </a:p>
        </p:txBody>
      </p:sp>
      <p:sp>
        <p:nvSpPr>
          <p:cNvPr id="8" name="Marcador de pie de página 7">
            <a:extLst>
              <a:ext uri="{FF2B5EF4-FFF2-40B4-BE49-F238E27FC236}">
                <a16:creationId xmlns:a16="http://schemas.microsoft.com/office/drawing/2014/main" id="{E445ADDB-1CFD-0C87-7F65-E3B16FC6E579}"/>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6C6A5C02-6F47-1EC8-EC29-B5C94683576D}"/>
              </a:ext>
            </a:extLst>
          </p:cNvPr>
          <p:cNvSpPr>
            <a:spLocks noGrp="1"/>
          </p:cNvSpPr>
          <p:nvPr>
            <p:ph type="sldNum" sz="quarter" idx="12"/>
          </p:nvPr>
        </p:nvSpPr>
        <p:spPr/>
        <p:txBody>
          <a:bodyPr/>
          <a:lstStyle/>
          <a:p>
            <a:fld id="{6CBFFF6F-F705-3241-BC4C-9E8A7EC15DD1}" type="slidenum">
              <a:rPr lang="es-ES" smtClean="0"/>
              <a:t>‹#›</a:t>
            </a:fld>
            <a:endParaRPr lang="es-ES"/>
          </a:p>
        </p:txBody>
      </p:sp>
    </p:spTree>
    <p:extLst>
      <p:ext uri="{BB962C8B-B14F-4D97-AF65-F5344CB8AC3E}">
        <p14:creationId xmlns:p14="http://schemas.microsoft.com/office/powerpoint/2010/main" val="338104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BEB65-BEEC-96F9-7B5E-058F7F6F9BC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BA38F9A-8AEB-9056-22E7-9D0792FD8061}"/>
              </a:ext>
            </a:extLst>
          </p:cNvPr>
          <p:cNvSpPr>
            <a:spLocks noGrp="1"/>
          </p:cNvSpPr>
          <p:nvPr>
            <p:ph type="dt" sz="half" idx="10"/>
          </p:nvPr>
        </p:nvSpPr>
        <p:spPr/>
        <p:txBody>
          <a:bodyPr/>
          <a:lstStyle/>
          <a:p>
            <a:fld id="{0B432357-AA89-3E40-959D-AA1602C71E87}" type="datetimeFigureOut">
              <a:rPr lang="es-ES" smtClean="0"/>
              <a:t>24/01/2024</a:t>
            </a:fld>
            <a:endParaRPr lang="es-ES"/>
          </a:p>
        </p:txBody>
      </p:sp>
      <p:sp>
        <p:nvSpPr>
          <p:cNvPr id="4" name="Marcador de pie de página 3">
            <a:extLst>
              <a:ext uri="{FF2B5EF4-FFF2-40B4-BE49-F238E27FC236}">
                <a16:creationId xmlns:a16="http://schemas.microsoft.com/office/drawing/2014/main" id="{A9118791-7F28-1523-322D-6FAF346ECB6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7EBD7200-6A20-FE3B-E760-6AC68EFE42CC}"/>
              </a:ext>
            </a:extLst>
          </p:cNvPr>
          <p:cNvSpPr>
            <a:spLocks noGrp="1"/>
          </p:cNvSpPr>
          <p:nvPr>
            <p:ph type="sldNum" sz="quarter" idx="12"/>
          </p:nvPr>
        </p:nvSpPr>
        <p:spPr/>
        <p:txBody>
          <a:bodyPr/>
          <a:lstStyle/>
          <a:p>
            <a:fld id="{6CBFFF6F-F705-3241-BC4C-9E8A7EC15DD1}" type="slidenum">
              <a:rPr lang="es-ES" smtClean="0"/>
              <a:t>‹#›</a:t>
            </a:fld>
            <a:endParaRPr lang="es-ES"/>
          </a:p>
        </p:txBody>
      </p:sp>
    </p:spTree>
    <p:extLst>
      <p:ext uri="{BB962C8B-B14F-4D97-AF65-F5344CB8AC3E}">
        <p14:creationId xmlns:p14="http://schemas.microsoft.com/office/powerpoint/2010/main" val="586933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CCD9869-756D-A7F5-5478-50354AD39848}"/>
              </a:ext>
            </a:extLst>
          </p:cNvPr>
          <p:cNvSpPr>
            <a:spLocks noGrp="1"/>
          </p:cNvSpPr>
          <p:nvPr>
            <p:ph type="dt" sz="half" idx="10"/>
          </p:nvPr>
        </p:nvSpPr>
        <p:spPr/>
        <p:txBody>
          <a:bodyPr/>
          <a:lstStyle/>
          <a:p>
            <a:fld id="{0B432357-AA89-3E40-959D-AA1602C71E87}" type="datetimeFigureOut">
              <a:rPr lang="es-ES" smtClean="0"/>
              <a:t>24/01/2024</a:t>
            </a:fld>
            <a:endParaRPr lang="es-ES"/>
          </a:p>
        </p:txBody>
      </p:sp>
      <p:sp>
        <p:nvSpPr>
          <p:cNvPr id="3" name="Marcador de pie de página 2">
            <a:extLst>
              <a:ext uri="{FF2B5EF4-FFF2-40B4-BE49-F238E27FC236}">
                <a16:creationId xmlns:a16="http://schemas.microsoft.com/office/drawing/2014/main" id="{5229D766-D676-8EA9-74E9-D7F342A7F6FD}"/>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73B4FA6B-A4F2-89AC-261A-5841558C0A55}"/>
              </a:ext>
            </a:extLst>
          </p:cNvPr>
          <p:cNvSpPr>
            <a:spLocks noGrp="1"/>
          </p:cNvSpPr>
          <p:nvPr>
            <p:ph type="sldNum" sz="quarter" idx="12"/>
          </p:nvPr>
        </p:nvSpPr>
        <p:spPr/>
        <p:txBody>
          <a:bodyPr/>
          <a:lstStyle/>
          <a:p>
            <a:fld id="{6CBFFF6F-F705-3241-BC4C-9E8A7EC15DD1}" type="slidenum">
              <a:rPr lang="es-ES" smtClean="0"/>
              <a:t>‹#›</a:t>
            </a:fld>
            <a:endParaRPr lang="es-ES"/>
          </a:p>
        </p:txBody>
      </p:sp>
    </p:spTree>
    <p:extLst>
      <p:ext uri="{BB962C8B-B14F-4D97-AF65-F5344CB8AC3E}">
        <p14:creationId xmlns:p14="http://schemas.microsoft.com/office/powerpoint/2010/main" val="1555945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1C558E-AD4A-B844-AF81-237E8A1DF8A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1BE6C3E-7925-DDDC-84CD-136006A978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F03F63DA-BAAD-297D-469F-560AF718B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4B380FD-5C77-F0A8-0E61-F2B0D0551586}"/>
              </a:ext>
            </a:extLst>
          </p:cNvPr>
          <p:cNvSpPr>
            <a:spLocks noGrp="1"/>
          </p:cNvSpPr>
          <p:nvPr>
            <p:ph type="dt" sz="half" idx="10"/>
          </p:nvPr>
        </p:nvSpPr>
        <p:spPr/>
        <p:txBody>
          <a:bodyPr/>
          <a:lstStyle/>
          <a:p>
            <a:fld id="{0B432357-AA89-3E40-959D-AA1602C71E87}" type="datetimeFigureOut">
              <a:rPr lang="es-ES" smtClean="0"/>
              <a:t>24/01/2024</a:t>
            </a:fld>
            <a:endParaRPr lang="es-ES"/>
          </a:p>
        </p:txBody>
      </p:sp>
      <p:sp>
        <p:nvSpPr>
          <p:cNvPr id="6" name="Marcador de pie de página 5">
            <a:extLst>
              <a:ext uri="{FF2B5EF4-FFF2-40B4-BE49-F238E27FC236}">
                <a16:creationId xmlns:a16="http://schemas.microsoft.com/office/drawing/2014/main" id="{40BE1D76-18E2-A986-B7F4-A88894F560E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60CCB31-981E-AD96-98D4-F4520178F6BE}"/>
              </a:ext>
            </a:extLst>
          </p:cNvPr>
          <p:cNvSpPr>
            <a:spLocks noGrp="1"/>
          </p:cNvSpPr>
          <p:nvPr>
            <p:ph type="sldNum" sz="quarter" idx="12"/>
          </p:nvPr>
        </p:nvSpPr>
        <p:spPr/>
        <p:txBody>
          <a:bodyPr/>
          <a:lstStyle/>
          <a:p>
            <a:fld id="{6CBFFF6F-F705-3241-BC4C-9E8A7EC15DD1}" type="slidenum">
              <a:rPr lang="es-ES" smtClean="0"/>
              <a:t>‹#›</a:t>
            </a:fld>
            <a:endParaRPr lang="es-ES"/>
          </a:p>
        </p:txBody>
      </p:sp>
    </p:spTree>
    <p:extLst>
      <p:ext uri="{BB962C8B-B14F-4D97-AF65-F5344CB8AC3E}">
        <p14:creationId xmlns:p14="http://schemas.microsoft.com/office/powerpoint/2010/main" val="267814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8DFA60-1AAF-388F-F554-1F1D589C1DA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1B6896A-FF81-662D-CDA6-92B1CA9D72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6995F2A4-C49C-8DB8-9832-CD04A06F2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AE8A644-BAA2-D501-1EEE-74E0C3782288}"/>
              </a:ext>
            </a:extLst>
          </p:cNvPr>
          <p:cNvSpPr>
            <a:spLocks noGrp="1"/>
          </p:cNvSpPr>
          <p:nvPr>
            <p:ph type="dt" sz="half" idx="10"/>
          </p:nvPr>
        </p:nvSpPr>
        <p:spPr/>
        <p:txBody>
          <a:bodyPr/>
          <a:lstStyle/>
          <a:p>
            <a:fld id="{0B432357-AA89-3E40-959D-AA1602C71E87}" type="datetimeFigureOut">
              <a:rPr lang="es-ES" smtClean="0"/>
              <a:t>24/01/2024</a:t>
            </a:fld>
            <a:endParaRPr lang="es-ES"/>
          </a:p>
        </p:txBody>
      </p:sp>
      <p:sp>
        <p:nvSpPr>
          <p:cNvPr id="6" name="Marcador de pie de página 5">
            <a:extLst>
              <a:ext uri="{FF2B5EF4-FFF2-40B4-BE49-F238E27FC236}">
                <a16:creationId xmlns:a16="http://schemas.microsoft.com/office/drawing/2014/main" id="{CF7D27D4-1987-194E-05E6-8205D393B61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CFFC7D8-2122-53CE-3676-791F120857DE}"/>
              </a:ext>
            </a:extLst>
          </p:cNvPr>
          <p:cNvSpPr>
            <a:spLocks noGrp="1"/>
          </p:cNvSpPr>
          <p:nvPr>
            <p:ph type="sldNum" sz="quarter" idx="12"/>
          </p:nvPr>
        </p:nvSpPr>
        <p:spPr/>
        <p:txBody>
          <a:bodyPr/>
          <a:lstStyle/>
          <a:p>
            <a:fld id="{6CBFFF6F-F705-3241-BC4C-9E8A7EC15DD1}" type="slidenum">
              <a:rPr lang="es-ES" smtClean="0"/>
              <a:t>‹#›</a:t>
            </a:fld>
            <a:endParaRPr lang="es-ES"/>
          </a:p>
        </p:txBody>
      </p:sp>
    </p:spTree>
    <p:extLst>
      <p:ext uri="{BB962C8B-B14F-4D97-AF65-F5344CB8AC3E}">
        <p14:creationId xmlns:p14="http://schemas.microsoft.com/office/powerpoint/2010/main" val="1727797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828E017-D052-3CE4-C219-54A0EF03E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404B252-3AC8-963E-70C4-32ADD870BA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15F3FE4-8EAA-5979-790D-26F29ECF5F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32357-AA89-3E40-959D-AA1602C71E87}" type="datetimeFigureOut">
              <a:rPr lang="es-ES" smtClean="0"/>
              <a:t>24/01/2024</a:t>
            </a:fld>
            <a:endParaRPr lang="es-ES"/>
          </a:p>
        </p:txBody>
      </p:sp>
      <p:sp>
        <p:nvSpPr>
          <p:cNvPr id="5" name="Marcador de pie de página 4">
            <a:extLst>
              <a:ext uri="{FF2B5EF4-FFF2-40B4-BE49-F238E27FC236}">
                <a16:creationId xmlns:a16="http://schemas.microsoft.com/office/drawing/2014/main" id="{7F49FC0F-10F9-51E9-6F26-39C24BDBDC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0AE99007-9570-69C0-E048-25C485B75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BFFF6F-F705-3241-BC4C-9E8A7EC15DD1}" type="slidenum">
              <a:rPr lang="es-ES" smtClean="0"/>
              <a:t>‹#›</a:t>
            </a:fld>
            <a:endParaRPr lang="es-ES"/>
          </a:p>
        </p:txBody>
      </p:sp>
    </p:spTree>
    <p:extLst>
      <p:ext uri="{BB962C8B-B14F-4D97-AF65-F5344CB8AC3E}">
        <p14:creationId xmlns:p14="http://schemas.microsoft.com/office/powerpoint/2010/main" val="2302446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E9A3334-5E03-4C3F-BC64-7A6DC29BE082}"/>
              </a:ext>
            </a:extLst>
          </p:cNvPr>
          <p:cNvPicPr>
            <a:picLocks noChangeAspect="1"/>
          </p:cNvPicPr>
          <p:nvPr/>
        </p:nvPicPr>
        <p:blipFill>
          <a:blip r:embed="rId2"/>
          <a:stretch>
            <a:fillRect/>
          </a:stretch>
        </p:blipFill>
        <p:spPr>
          <a:xfrm>
            <a:off x="0" y="1673"/>
            <a:ext cx="12192000" cy="6854653"/>
          </a:xfrm>
          <a:prstGeom prst="rect">
            <a:avLst/>
          </a:prstGeom>
        </p:spPr>
      </p:pic>
      <p:pic>
        <p:nvPicPr>
          <p:cNvPr id="8" name="Imagen 7">
            <a:extLst>
              <a:ext uri="{FF2B5EF4-FFF2-40B4-BE49-F238E27FC236}">
                <a16:creationId xmlns:a16="http://schemas.microsoft.com/office/drawing/2014/main" id="{B8D83AD1-6834-DBD3-AEA7-B48F7EB3233B}"/>
              </a:ext>
            </a:extLst>
          </p:cNvPr>
          <p:cNvPicPr>
            <a:picLocks noChangeAspect="1"/>
          </p:cNvPicPr>
          <p:nvPr/>
        </p:nvPicPr>
        <p:blipFill>
          <a:blip r:embed="rId3"/>
          <a:stretch>
            <a:fillRect/>
          </a:stretch>
        </p:blipFill>
        <p:spPr>
          <a:xfrm>
            <a:off x="8861612" y="0"/>
            <a:ext cx="3330388" cy="2410567"/>
          </a:xfrm>
          <a:prstGeom prst="rect">
            <a:avLst/>
          </a:prstGeom>
        </p:spPr>
      </p:pic>
      <p:pic>
        <p:nvPicPr>
          <p:cNvPr id="10" name="Imagen 9">
            <a:extLst>
              <a:ext uri="{FF2B5EF4-FFF2-40B4-BE49-F238E27FC236}">
                <a16:creationId xmlns:a16="http://schemas.microsoft.com/office/drawing/2014/main" id="{883FCFF5-9EA1-A978-94BF-9BB3F5EC2367}"/>
              </a:ext>
            </a:extLst>
          </p:cNvPr>
          <p:cNvPicPr>
            <a:picLocks noChangeAspect="1"/>
          </p:cNvPicPr>
          <p:nvPr/>
        </p:nvPicPr>
        <p:blipFill>
          <a:blip r:embed="rId4"/>
          <a:stretch>
            <a:fillRect/>
          </a:stretch>
        </p:blipFill>
        <p:spPr>
          <a:xfrm>
            <a:off x="3876281" y="2851710"/>
            <a:ext cx="4439438" cy="1154579"/>
          </a:xfrm>
          <a:prstGeom prst="rect">
            <a:avLst/>
          </a:prstGeom>
        </p:spPr>
      </p:pic>
    </p:spTree>
    <p:extLst>
      <p:ext uri="{BB962C8B-B14F-4D97-AF65-F5344CB8AC3E}">
        <p14:creationId xmlns:p14="http://schemas.microsoft.com/office/powerpoint/2010/main" val="267937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EF4"/>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CCB4D59-0C8F-B6AF-7E77-C6F43C34493E}"/>
              </a:ext>
            </a:extLst>
          </p:cNvPr>
          <p:cNvSpPr txBox="1"/>
          <p:nvPr/>
        </p:nvSpPr>
        <p:spPr>
          <a:xfrm>
            <a:off x="2244436" y="581891"/>
            <a:ext cx="7010400" cy="646331"/>
          </a:xfrm>
          <a:prstGeom prst="rect">
            <a:avLst/>
          </a:prstGeom>
          <a:noFill/>
        </p:spPr>
        <p:txBody>
          <a:bodyPr wrap="square" rtlCol="0">
            <a:spAutoFit/>
          </a:bodyPr>
          <a:lstStyle/>
          <a:p>
            <a:r>
              <a:rPr lang="es-ES" dirty="0"/>
              <a:t>Con el objeto transmitido con el padre, lo visualizaremos en la vista HTML</a:t>
            </a:r>
          </a:p>
        </p:txBody>
      </p:sp>
      <p:sp>
        <p:nvSpPr>
          <p:cNvPr id="15" name="Arrow: Right 14">
            <a:extLst>
              <a:ext uri="{FF2B5EF4-FFF2-40B4-BE49-F238E27FC236}">
                <a16:creationId xmlns:a16="http://schemas.microsoft.com/office/drawing/2014/main" id="{CAEBAC46-C85A-1791-F90B-B51E2A8AE50D}"/>
              </a:ext>
            </a:extLst>
          </p:cNvPr>
          <p:cNvSpPr/>
          <p:nvPr/>
        </p:nvSpPr>
        <p:spPr>
          <a:xfrm>
            <a:off x="6899564" y="2438400"/>
            <a:ext cx="849745" cy="83127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Picture 16">
            <a:extLst>
              <a:ext uri="{FF2B5EF4-FFF2-40B4-BE49-F238E27FC236}">
                <a16:creationId xmlns:a16="http://schemas.microsoft.com/office/drawing/2014/main" id="{55636937-8226-1AC6-EE38-0429452150E6}"/>
              </a:ext>
            </a:extLst>
          </p:cNvPr>
          <p:cNvPicPr>
            <a:picLocks noChangeAspect="1"/>
          </p:cNvPicPr>
          <p:nvPr/>
        </p:nvPicPr>
        <p:blipFill>
          <a:blip r:embed="rId2"/>
          <a:stretch>
            <a:fillRect/>
          </a:stretch>
        </p:blipFill>
        <p:spPr>
          <a:xfrm>
            <a:off x="7804727" y="1228222"/>
            <a:ext cx="4285673" cy="5219700"/>
          </a:xfrm>
          <a:prstGeom prst="rect">
            <a:avLst/>
          </a:prstGeom>
        </p:spPr>
      </p:pic>
      <p:pic>
        <p:nvPicPr>
          <p:cNvPr id="18" name="Imagen 13">
            <a:extLst>
              <a:ext uri="{FF2B5EF4-FFF2-40B4-BE49-F238E27FC236}">
                <a16:creationId xmlns:a16="http://schemas.microsoft.com/office/drawing/2014/main" id="{A425FEDB-B94A-E87B-3105-0AFFDC314CD6}"/>
              </a:ext>
            </a:extLst>
          </p:cNvPr>
          <p:cNvPicPr>
            <a:picLocks noChangeAspect="1"/>
          </p:cNvPicPr>
          <p:nvPr/>
        </p:nvPicPr>
        <p:blipFill>
          <a:blip r:embed="rId3"/>
          <a:stretch>
            <a:fillRect/>
          </a:stretch>
        </p:blipFill>
        <p:spPr>
          <a:xfrm>
            <a:off x="315768" y="5856865"/>
            <a:ext cx="876725" cy="774184"/>
          </a:xfrm>
          <a:prstGeom prst="rect">
            <a:avLst/>
          </a:prstGeom>
        </p:spPr>
      </p:pic>
      <p:pic>
        <p:nvPicPr>
          <p:cNvPr id="20" name="Picture 19">
            <a:extLst>
              <a:ext uri="{FF2B5EF4-FFF2-40B4-BE49-F238E27FC236}">
                <a16:creationId xmlns:a16="http://schemas.microsoft.com/office/drawing/2014/main" id="{2D68182E-A3B2-BC1E-581C-B5D1A6B9EAF6}"/>
              </a:ext>
            </a:extLst>
          </p:cNvPr>
          <p:cNvPicPr>
            <a:picLocks noChangeAspect="1"/>
          </p:cNvPicPr>
          <p:nvPr/>
        </p:nvPicPr>
        <p:blipFill>
          <a:blip r:embed="rId4"/>
          <a:stretch>
            <a:fillRect/>
          </a:stretch>
        </p:blipFill>
        <p:spPr>
          <a:xfrm>
            <a:off x="438150" y="1228222"/>
            <a:ext cx="6296024" cy="3743325"/>
          </a:xfrm>
          <a:prstGeom prst="rect">
            <a:avLst/>
          </a:prstGeom>
        </p:spPr>
      </p:pic>
    </p:spTree>
    <p:extLst>
      <p:ext uri="{BB962C8B-B14F-4D97-AF65-F5344CB8AC3E}">
        <p14:creationId xmlns:p14="http://schemas.microsoft.com/office/powerpoint/2010/main" val="3197017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9269D-CA84-93AF-627A-0D95B477AF1A}"/>
              </a:ext>
            </a:extLst>
          </p:cNvPr>
          <p:cNvSpPr>
            <a:spLocks noGrp="1"/>
          </p:cNvSpPr>
          <p:nvPr>
            <p:ph type="title"/>
          </p:nvPr>
        </p:nvSpPr>
        <p:spPr>
          <a:xfrm>
            <a:off x="925803" y="-146933"/>
            <a:ext cx="10515600" cy="1325563"/>
          </a:xfrm>
        </p:spPr>
        <p:txBody>
          <a:bodyPr>
            <a:normAutofit/>
          </a:bodyPr>
          <a:lstStyle/>
          <a:p>
            <a:r>
              <a:rPr lang="es-ES" sz="2800" dirty="0"/>
              <a:t>Directiva @Output (dato de hijo a padre)</a:t>
            </a:r>
          </a:p>
        </p:txBody>
      </p:sp>
      <p:sp>
        <p:nvSpPr>
          <p:cNvPr id="6" name="Arrow: Down 5">
            <a:extLst>
              <a:ext uri="{FF2B5EF4-FFF2-40B4-BE49-F238E27FC236}">
                <a16:creationId xmlns:a16="http://schemas.microsoft.com/office/drawing/2014/main" id="{5F3A782F-B1B9-D9DB-64E1-3B8906136BE6}"/>
              </a:ext>
            </a:extLst>
          </p:cNvPr>
          <p:cNvSpPr/>
          <p:nvPr/>
        </p:nvSpPr>
        <p:spPr>
          <a:xfrm>
            <a:off x="5284210" y="3600657"/>
            <a:ext cx="969818" cy="4618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 name="Imagen 13">
            <a:extLst>
              <a:ext uri="{FF2B5EF4-FFF2-40B4-BE49-F238E27FC236}">
                <a16:creationId xmlns:a16="http://schemas.microsoft.com/office/drawing/2014/main" id="{97E3A46E-DEC8-F8BC-C25A-922DE9B625F2}"/>
              </a:ext>
            </a:extLst>
          </p:cNvPr>
          <p:cNvPicPr>
            <a:picLocks noChangeAspect="1"/>
          </p:cNvPicPr>
          <p:nvPr/>
        </p:nvPicPr>
        <p:blipFill>
          <a:blip r:embed="rId2"/>
          <a:stretch>
            <a:fillRect/>
          </a:stretch>
        </p:blipFill>
        <p:spPr>
          <a:xfrm>
            <a:off x="214168" y="5856865"/>
            <a:ext cx="876725" cy="774184"/>
          </a:xfrm>
          <a:prstGeom prst="rect">
            <a:avLst/>
          </a:prstGeom>
        </p:spPr>
      </p:pic>
      <p:pic>
        <p:nvPicPr>
          <p:cNvPr id="11" name="Picture 10">
            <a:extLst>
              <a:ext uri="{FF2B5EF4-FFF2-40B4-BE49-F238E27FC236}">
                <a16:creationId xmlns:a16="http://schemas.microsoft.com/office/drawing/2014/main" id="{E97A5E7A-C26E-D9A0-17F1-23A34A64951E}"/>
              </a:ext>
            </a:extLst>
          </p:cNvPr>
          <p:cNvPicPr>
            <a:picLocks noChangeAspect="1"/>
          </p:cNvPicPr>
          <p:nvPr/>
        </p:nvPicPr>
        <p:blipFill>
          <a:blip r:embed="rId3"/>
          <a:stretch>
            <a:fillRect/>
          </a:stretch>
        </p:blipFill>
        <p:spPr>
          <a:xfrm>
            <a:off x="2634891" y="1014978"/>
            <a:ext cx="6003635" cy="2486025"/>
          </a:xfrm>
          <a:prstGeom prst="rect">
            <a:avLst/>
          </a:prstGeom>
        </p:spPr>
      </p:pic>
      <p:sp>
        <p:nvSpPr>
          <p:cNvPr id="12" name="TextBox 11">
            <a:extLst>
              <a:ext uri="{FF2B5EF4-FFF2-40B4-BE49-F238E27FC236}">
                <a16:creationId xmlns:a16="http://schemas.microsoft.com/office/drawing/2014/main" id="{C375D736-8240-79CC-4406-1A1A9D1CD2C2}"/>
              </a:ext>
            </a:extLst>
          </p:cNvPr>
          <p:cNvSpPr txBox="1"/>
          <p:nvPr/>
        </p:nvSpPr>
        <p:spPr>
          <a:xfrm>
            <a:off x="8654545" y="1278284"/>
            <a:ext cx="3386138" cy="1223412"/>
          </a:xfrm>
          <a:prstGeom prst="rect">
            <a:avLst/>
          </a:prstGeom>
          <a:noFill/>
        </p:spPr>
        <p:txBody>
          <a:bodyPr wrap="square" rtlCol="0">
            <a:spAutoFit/>
          </a:bodyPr>
          <a:lstStyle/>
          <a:p>
            <a:r>
              <a:rPr lang="es-ES" sz="1050" dirty="0"/>
              <a:t>Declaramos el </a:t>
            </a:r>
            <a:r>
              <a:rPr lang="es-ES" sz="1050" dirty="0">
                <a:highlight>
                  <a:srgbClr val="00FF00"/>
                </a:highlight>
              </a:rPr>
              <a:t>Output() </a:t>
            </a:r>
            <a:r>
              <a:rPr lang="es-ES" sz="1050" dirty="0"/>
              <a:t>en el componente hijo, que será el encargado de vincularse con el padre. Vemos cual es el ámbito de ejecución, recordando que los eventos se declaran entre paréntesis, como en este caso lo es (</a:t>
            </a:r>
            <a:r>
              <a:rPr lang="es-ES" sz="1050" dirty="0" err="1"/>
              <a:t>enviarInstruccionDePromocion</a:t>
            </a:r>
            <a:r>
              <a:rPr lang="es-ES" sz="1050" dirty="0"/>
              <a:t>).</a:t>
            </a:r>
            <a:br>
              <a:rPr lang="es-ES" sz="1050" dirty="0"/>
            </a:br>
            <a:r>
              <a:rPr lang="es-ES" sz="1050" dirty="0"/>
              <a:t>En la siguiente </a:t>
            </a:r>
            <a:r>
              <a:rPr lang="es-ES" sz="1050" dirty="0" err="1"/>
              <a:t>slide</a:t>
            </a:r>
            <a:r>
              <a:rPr lang="es-ES" sz="1050" dirty="0"/>
              <a:t> veremos de que se trata el </a:t>
            </a:r>
            <a:r>
              <a:rPr lang="es-ES" sz="1050" dirty="0">
                <a:highlight>
                  <a:srgbClr val="00FF00"/>
                </a:highlight>
              </a:rPr>
              <a:t>Output() </a:t>
            </a:r>
            <a:r>
              <a:rPr lang="es-ES" sz="1050" dirty="0"/>
              <a:t>y mas específicamente el </a:t>
            </a:r>
            <a:r>
              <a:rPr lang="es-ES" sz="1050" dirty="0" err="1">
                <a:highlight>
                  <a:srgbClr val="00FF00"/>
                </a:highlight>
              </a:rPr>
              <a:t>EventEmitter</a:t>
            </a:r>
            <a:r>
              <a:rPr lang="es-ES" sz="1050" dirty="0">
                <a:highlight>
                  <a:srgbClr val="00FF00"/>
                </a:highlight>
              </a:rPr>
              <a:t>().</a:t>
            </a:r>
          </a:p>
        </p:txBody>
      </p:sp>
      <p:sp>
        <p:nvSpPr>
          <p:cNvPr id="14" name="Rectangle 2">
            <a:extLst>
              <a:ext uri="{FF2B5EF4-FFF2-40B4-BE49-F238E27FC236}">
                <a16:creationId xmlns:a16="http://schemas.microsoft.com/office/drawing/2014/main" id="{C65C10D7-EF4C-13B5-A4AB-F943F534A085}"/>
              </a:ext>
            </a:extLst>
          </p:cNvPr>
          <p:cNvSpPr>
            <a:spLocks noChangeArrowheads="1"/>
          </p:cNvSpPr>
          <p:nvPr/>
        </p:nvSpPr>
        <p:spPr bwMode="auto">
          <a:xfrm>
            <a:off x="0" y="20851"/>
            <a:ext cx="184731"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ES" altLang="es-ES" sz="1050" b="0" i="0" u="none" strike="noStrike" cap="none" normalizeH="0" baseline="0" dirty="0">
                <a:ln>
                  <a:noFill/>
                </a:ln>
                <a:solidFill>
                  <a:schemeClr val="tx1"/>
                </a:solidFill>
                <a:effectLst/>
                <a:latin typeface="Arial" panose="020B0604020202020204" pitchFamily="34" charset="0"/>
              </a:rPr>
            </a:br>
            <a:endParaRPr kumimoji="0" lang="es-ES" altLang="es-ES" sz="1050" b="0" i="0" u="none" strike="noStrike" cap="none" normalizeH="0" baseline="0" dirty="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86A0F49D-5B6D-B197-0F75-FF09554C23F9}"/>
              </a:ext>
            </a:extLst>
          </p:cNvPr>
          <p:cNvPicPr>
            <a:picLocks noChangeAspect="1"/>
          </p:cNvPicPr>
          <p:nvPr/>
        </p:nvPicPr>
        <p:blipFill>
          <a:blip r:embed="rId4"/>
          <a:stretch>
            <a:fillRect/>
          </a:stretch>
        </p:blipFill>
        <p:spPr>
          <a:xfrm>
            <a:off x="2197244" y="4162129"/>
            <a:ext cx="7143750" cy="2457450"/>
          </a:xfrm>
          <a:prstGeom prst="rect">
            <a:avLst/>
          </a:prstGeom>
        </p:spPr>
      </p:pic>
    </p:spTree>
    <p:extLst>
      <p:ext uri="{BB962C8B-B14F-4D97-AF65-F5344CB8AC3E}">
        <p14:creationId xmlns:p14="http://schemas.microsoft.com/office/powerpoint/2010/main" val="51737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EF4"/>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A74956-4FF3-7324-B6AF-91D576F51F1C}"/>
              </a:ext>
            </a:extLst>
          </p:cNvPr>
          <p:cNvSpPr txBox="1"/>
          <p:nvPr/>
        </p:nvSpPr>
        <p:spPr>
          <a:xfrm>
            <a:off x="424727" y="1130073"/>
            <a:ext cx="5061528" cy="95410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ES" sz="1400" b="1" i="0" u="none" strike="noStrike" cap="none" normalizeH="0" baseline="0" dirty="0" err="1">
                <a:ln>
                  <a:noFill/>
                </a:ln>
                <a:solidFill>
                  <a:srgbClr val="374151"/>
                </a:solidFill>
                <a:effectLst/>
                <a:latin typeface="Söhne Mono"/>
              </a:rPr>
              <a:t>EventEmitter</a:t>
            </a:r>
            <a:r>
              <a:rPr kumimoji="0" lang="es-ES" altLang="es-ES" sz="1400" b="0" i="0" u="none" strike="noStrike" cap="none" normalizeH="0" baseline="0" dirty="0">
                <a:ln>
                  <a:noFill/>
                </a:ln>
                <a:solidFill>
                  <a:srgbClr val="374151"/>
                </a:solidFill>
                <a:effectLst/>
                <a:latin typeface="Söhne"/>
              </a:rPr>
              <a:t> es una clase en Angular que se utiliza para la comunicación entre componentes. Permite la emisión de eventos personalizados desde un componente hijo para que puedan ser capturados y manejados por un componente padre, o viceversa.</a:t>
            </a:r>
            <a:endParaRPr kumimoji="0" lang="es-ES" altLang="es-ES" sz="1400" b="0" i="0" u="none" strike="noStrike" cap="none" normalizeH="0" baseline="0" dirty="0">
              <a:ln>
                <a:noFill/>
              </a:ln>
              <a:solidFill>
                <a:schemeClr val="tx1"/>
              </a:solidFill>
              <a:effectLst/>
            </a:endParaRPr>
          </a:p>
        </p:txBody>
      </p:sp>
      <p:pic>
        <p:nvPicPr>
          <p:cNvPr id="7" name="Picture 6">
            <a:extLst>
              <a:ext uri="{FF2B5EF4-FFF2-40B4-BE49-F238E27FC236}">
                <a16:creationId xmlns:a16="http://schemas.microsoft.com/office/drawing/2014/main" id="{F0BDD21D-1824-6BC6-CC0E-3C26B6907FAE}"/>
              </a:ext>
            </a:extLst>
          </p:cNvPr>
          <p:cNvPicPr>
            <a:picLocks noChangeAspect="1"/>
          </p:cNvPicPr>
          <p:nvPr/>
        </p:nvPicPr>
        <p:blipFill>
          <a:blip r:embed="rId2"/>
          <a:stretch>
            <a:fillRect/>
          </a:stretch>
        </p:blipFill>
        <p:spPr>
          <a:xfrm>
            <a:off x="5642119" y="1607127"/>
            <a:ext cx="6276975" cy="2438400"/>
          </a:xfrm>
          <a:prstGeom prst="rect">
            <a:avLst/>
          </a:prstGeom>
        </p:spPr>
      </p:pic>
      <p:sp>
        <p:nvSpPr>
          <p:cNvPr id="8" name="TextBox 7">
            <a:extLst>
              <a:ext uri="{FF2B5EF4-FFF2-40B4-BE49-F238E27FC236}">
                <a16:creationId xmlns:a16="http://schemas.microsoft.com/office/drawing/2014/main" id="{61F8369B-42A7-A70E-1031-341EDF8536E8}"/>
              </a:ext>
            </a:extLst>
          </p:cNvPr>
          <p:cNvSpPr txBox="1"/>
          <p:nvPr/>
        </p:nvSpPr>
        <p:spPr>
          <a:xfrm>
            <a:off x="525032" y="2264352"/>
            <a:ext cx="4747487" cy="2031325"/>
          </a:xfrm>
          <a:prstGeom prst="rect">
            <a:avLst/>
          </a:prstGeom>
          <a:noFill/>
        </p:spPr>
        <p:txBody>
          <a:bodyPr wrap="square" rtlCol="0">
            <a:spAutoFit/>
          </a:bodyPr>
          <a:lstStyle/>
          <a:p>
            <a:r>
              <a:rPr lang="es-ES" dirty="0"/>
              <a:t>Lo que nosotros estamos declarando, es que nuestro </a:t>
            </a:r>
            <a:r>
              <a:rPr lang="es-ES" dirty="0" err="1">
                <a:highlight>
                  <a:srgbClr val="00FF00"/>
                </a:highlight>
              </a:rPr>
              <a:t>EventEmitter</a:t>
            </a:r>
            <a:r>
              <a:rPr lang="es-ES" dirty="0"/>
              <a:t>, enviara un objeto Estudiante al padre del componente, que es quien tiene que actualizar la información de dicho estudiante, en este caso vamos a hacer una función muy simple que será para promover al estudiante al siguiente año</a:t>
            </a:r>
          </a:p>
        </p:txBody>
      </p:sp>
      <p:pic>
        <p:nvPicPr>
          <p:cNvPr id="9" name="Imagen 13">
            <a:extLst>
              <a:ext uri="{FF2B5EF4-FFF2-40B4-BE49-F238E27FC236}">
                <a16:creationId xmlns:a16="http://schemas.microsoft.com/office/drawing/2014/main" id="{0B58A3C9-6597-01CF-816C-C7A4F3BA92EE}"/>
              </a:ext>
            </a:extLst>
          </p:cNvPr>
          <p:cNvPicPr>
            <a:picLocks noChangeAspect="1"/>
          </p:cNvPicPr>
          <p:nvPr/>
        </p:nvPicPr>
        <p:blipFill>
          <a:blip r:embed="rId3"/>
          <a:stretch>
            <a:fillRect/>
          </a:stretch>
        </p:blipFill>
        <p:spPr>
          <a:xfrm>
            <a:off x="214168" y="5856865"/>
            <a:ext cx="876725" cy="774184"/>
          </a:xfrm>
          <a:prstGeom prst="rect">
            <a:avLst/>
          </a:prstGeom>
        </p:spPr>
      </p:pic>
    </p:spTree>
    <p:extLst>
      <p:ext uri="{BB962C8B-B14F-4D97-AF65-F5344CB8AC3E}">
        <p14:creationId xmlns:p14="http://schemas.microsoft.com/office/powerpoint/2010/main" val="2788112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EF4"/>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4E0B51-65AC-8729-D0F2-D7B125939FC2}"/>
              </a:ext>
            </a:extLst>
          </p:cNvPr>
          <p:cNvSpPr txBox="1"/>
          <p:nvPr/>
        </p:nvSpPr>
        <p:spPr>
          <a:xfrm>
            <a:off x="209550" y="618589"/>
            <a:ext cx="3552825" cy="2062103"/>
          </a:xfrm>
          <a:prstGeom prst="rect">
            <a:avLst/>
          </a:prstGeom>
          <a:noFill/>
        </p:spPr>
        <p:txBody>
          <a:bodyPr wrap="square" rtlCol="0">
            <a:spAutoFit/>
          </a:bodyPr>
          <a:lstStyle/>
          <a:p>
            <a:r>
              <a:rPr lang="es-ES" sz="1600" dirty="0"/>
              <a:t>En </a:t>
            </a:r>
            <a:r>
              <a:rPr lang="es-ES" sz="1600" dirty="0" err="1"/>
              <a:t>en</a:t>
            </a:r>
            <a:r>
              <a:rPr lang="es-ES" sz="1600" dirty="0"/>
              <a:t> el HTML de estudiante declararemos un evento nativo de Angular (en otra presentación profundizaremos mas en ellos) que es el evento </a:t>
            </a:r>
            <a:r>
              <a:rPr lang="es-ES" sz="1600" dirty="0" err="1"/>
              <a:t>click</a:t>
            </a:r>
            <a:r>
              <a:rPr lang="es-ES" sz="1600" dirty="0"/>
              <a:t> (por ejemplo en </a:t>
            </a:r>
            <a:r>
              <a:rPr lang="es-ES" sz="1600" dirty="0" err="1"/>
              <a:t>React</a:t>
            </a:r>
            <a:r>
              <a:rPr lang="es-ES" sz="1600" dirty="0"/>
              <a:t> es </a:t>
            </a:r>
            <a:r>
              <a:rPr lang="es-ES" sz="1600" dirty="0" err="1"/>
              <a:t>onClick</a:t>
            </a:r>
            <a:r>
              <a:rPr lang="es-ES" sz="1600" dirty="0"/>
              <a:t>). Cuando este evento suceda enviaremos el alumno que nos interesa promover, a la función </a:t>
            </a:r>
            <a:r>
              <a:rPr lang="es-ES" sz="1600" dirty="0" err="1"/>
              <a:t>promoverAlumno</a:t>
            </a:r>
            <a:endParaRPr lang="es-ES" sz="1600" dirty="0"/>
          </a:p>
        </p:txBody>
      </p:sp>
      <p:sp>
        <p:nvSpPr>
          <p:cNvPr id="9" name="TextBox 8">
            <a:extLst>
              <a:ext uri="{FF2B5EF4-FFF2-40B4-BE49-F238E27FC236}">
                <a16:creationId xmlns:a16="http://schemas.microsoft.com/office/drawing/2014/main" id="{DE11442E-53B6-A57F-C162-98FEF52299EA}"/>
              </a:ext>
            </a:extLst>
          </p:cNvPr>
          <p:cNvSpPr txBox="1"/>
          <p:nvPr/>
        </p:nvSpPr>
        <p:spPr>
          <a:xfrm>
            <a:off x="209550" y="3286124"/>
            <a:ext cx="3629025" cy="2308324"/>
          </a:xfrm>
          <a:prstGeom prst="rect">
            <a:avLst/>
          </a:prstGeom>
          <a:noFill/>
        </p:spPr>
        <p:txBody>
          <a:bodyPr wrap="square" rtlCol="0">
            <a:spAutoFit/>
          </a:bodyPr>
          <a:lstStyle/>
          <a:p>
            <a:r>
              <a:rPr lang="es-ES" sz="1600" dirty="0"/>
              <a:t>Como bien sabemos, el HTML se vincula con la lógica, y los métodos que declaramos en el archivo </a:t>
            </a:r>
            <a:r>
              <a:rPr lang="es-ES" sz="1600" dirty="0" err="1"/>
              <a:t>ts</a:t>
            </a:r>
            <a:r>
              <a:rPr lang="es-ES" sz="1600" dirty="0"/>
              <a:t>, están disponibles en el HTML. Por ello, declararemos </a:t>
            </a:r>
            <a:r>
              <a:rPr lang="es-ES" sz="1600" dirty="0" err="1"/>
              <a:t>promoverAlumno</a:t>
            </a:r>
            <a:r>
              <a:rPr lang="es-ES" sz="1600" dirty="0"/>
              <a:t> y cuando se ejecute esta función, se disparará el evento que </a:t>
            </a:r>
            <a:r>
              <a:rPr lang="es-ES" sz="1600" dirty="0" err="1"/>
              <a:t>envia</a:t>
            </a:r>
            <a:r>
              <a:rPr lang="es-ES" sz="1600" dirty="0"/>
              <a:t> al alumno a su padre para que actualice la información y cambie su estado a promovido</a:t>
            </a:r>
          </a:p>
        </p:txBody>
      </p:sp>
      <p:pic>
        <p:nvPicPr>
          <p:cNvPr id="11" name="Picture 10">
            <a:extLst>
              <a:ext uri="{FF2B5EF4-FFF2-40B4-BE49-F238E27FC236}">
                <a16:creationId xmlns:a16="http://schemas.microsoft.com/office/drawing/2014/main" id="{245E7DAA-1D0D-DA00-927B-7BCA65A69932}"/>
              </a:ext>
            </a:extLst>
          </p:cNvPr>
          <p:cNvPicPr>
            <a:picLocks noChangeAspect="1"/>
          </p:cNvPicPr>
          <p:nvPr/>
        </p:nvPicPr>
        <p:blipFill>
          <a:blip r:embed="rId2"/>
          <a:stretch>
            <a:fillRect/>
          </a:stretch>
        </p:blipFill>
        <p:spPr>
          <a:xfrm>
            <a:off x="3838575" y="3058477"/>
            <a:ext cx="8029575" cy="3295650"/>
          </a:xfrm>
          <a:prstGeom prst="rect">
            <a:avLst/>
          </a:prstGeom>
        </p:spPr>
      </p:pic>
      <p:pic>
        <p:nvPicPr>
          <p:cNvPr id="15" name="Picture 14">
            <a:extLst>
              <a:ext uri="{FF2B5EF4-FFF2-40B4-BE49-F238E27FC236}">
                <a16:creationId xmlns:a16="http://schemas.microsoft.com/office/drawing/2014/main" id="{7437BFD2-DFD2-C96A-E684-3C150FF99B81}"/>
              </a:ext>
            </a:extLst>
          </p:cNvPr>
          <p:cNvPicPr>
            <a:picLocks noChangeAspect="1"/>
          </p:cNvPicPr>
          <p:nvPr/>
        </p:nvPicPr>
        <p:blipFill>
          <a:blip r:embed="rId3"/>
          <a:stretch>
            <a:fillRect/>
          </a:stretch>
        </p:blipFill>
        <p:spPr>
          <a:xfrm>
            <a:off x="3838575" y="237082"/>
            <a:ext cx="8058150" cy="2714625"/>
          </a:xfrm>
          <a:prstGeom prst="rect">
            <a:avLst/>
          </a:prstGeom>
        </p:spPr>
      </p:pic>
      <p:pic>
        <p:nvPicPr>
          <p:cNvPr id="16" name="Imagen 13">
            <a:extLst>
              <a:ext uri="{FF2B5EF4-FFF2-40B4-BE49-F238E27FC236}">
                <a16:creationId xmlns:a16="http://schemas.microsoft.com/office/drawing/2014/main" id="{BB9D327D-8CF1-79DD-FF94-EB33639A2A47}"/>
              </a:ext>
            </a:extLst>
          </p:cNvPr>
          <p:cNvPicPr>
            <a:picLocks noChangeAspect="1"/>
          </p:cNvPicPr>
          <p:nvPr/>
        </p:nvPicPr>
        <p:blipFill>
          <a:blip r:embed="rId4"/>
          <a:stretch>
            <a:fillRect/>
          </a:stretch>
        </p:blipFill>
        <p:spPr>
          <a:xfrm>
            <a:off x="128443" y="5968395"/>
            <a:ext cx="876725" cy="774184"/>
          </a:xfrm>
          <a:prstGeom prst="rect">
            <a:avLst/>
          </a:prstGeom>
        </p:spPr>
      </p:pic>
    </p:spTree>
    <p:extLst>
      <p:ext uri="{BB962C8B-B14F-4D97-AF65-F5344CB8AC3E}">
        <p14:creationId xmlns:p14="http://schemas.microsoft.com/office/powerpoint/2010/main" val="290768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900E0B-6FC4-A890-44E1-04C181A936FC}"/>
              </a:ext>
            </a:extLst>
          </p:cNvPr>
          <p:cNvPicPr>
            <a:picLocks noChangeAspect="1"/>
          </p:cNvPicPr>
          <p:nvPr/>
        </p:nvPicPr>
        <p:blipFill>
          <a:blip r:embed="rId2"/>
          <a:stretch>
            <a:fillRect/>
          </a:stretch>
        </p:blipFill>
        <p:spPr>
          <a:xfrm>
            <a:off x="3738562" y="271462"/>
            <a:ext cx="7686675" cy="3438525"/>
          </a:xfrm>
          <a:prstGeom prst="rect">
            <a:avLst/>
          </a:prstGeom>
        </p:spPr>
      </p:pic>
      <p:pic>
        <p:nvPicPr>
          <p:cNvPr id="9" name="Picture 8">
            <a:extLst>
              <a:ext uri="{FF2B5EF4-FFF2-40B4-BE49-F238E27FC236}">
                <a16:creationId xmlns:a16="http://schemas.microsoft.com/office/drawing/2014/main" id="{17A1B9C9-1C2A-CB13-CC55-331AB7FD0F14}"/>
              </a:ext>
            </a:extLst>
          </p:cNvPr>
          <p:cNvPicPr>
            <a:picLocks noChangeAspect="1"/>
          </p:cNvPicPr>
          <p:nvPr/>
        </p:nvPicPr>
        <p:blipFill>
          <a:blip r:embed="rId3"/>
          <a:stretch>
            <a:fillRect/>
          </a:stretch>
        </p:blipFill>
        <p:spPr>
          <a:xfrm>
            <a:off x="3738561" y="3876675"/>
            <a:ext cx="7686675" cy="2876550"/>
          </a:xfrm>
          <a:prstGeom prst="rect">
            <a:avLst/>
          </a:prstGeom>
        </p:spPr>
      </p:pic>
      <p:sp>
        <p:nvSpPr>
          <p:cNvPr id="10" name="TextBox 9">
            <a:extLst>
              <a:ext uri="{FF2B5EF4-FFF2-40B4-BE49-F238E27FC236}">
                <a16:creationId xmlns:a16="http://schemas.microsoft.com/office/drawing/2014/main" id="{822F4AD1-3920-AA17-9CDA-934E4A20C581}"/>
              </a:ext>
            </a:extLst>
          </p:cNvPr>
          <p:cNvSpPr txBox="1"/>
          <p:nvPr/>
        </p:nvSpPr>
        <p:spPr>
          <a:xfrm>
            <a:off x="361950" y="559563"/>
            <a:ext cx="2828925" cy="2862322"/>
          </a:xfrm>
          <a:prstGeom prst="rect">
            <a:avLst/>
          </a:prstGeom>
          <a:noFill/>
        </p:spPr>
        <p:txBody>
          <a:bodyPr wrap="square" rtlCol="0">
            <a:spAutoFit/>
          </a:bodyPr>
          <a:lstStyle/>
          <a:p>
            <a:r>
              <a:rPr lang="es-ES" dirty="0"/>
              <a:t>En la lógica del componente padre nos preparamos para recibir el alumno promovido, declarando el método que se vinculara con el Output() de su hijo.</a:t>
            </a:r>
          </a:p>
          <a:p>
            <a:r>
              <a:rPr lang="es-ES" dirty="0"/>
              <a:t>Actualizara el array y por lo tanto, ese alumno pasara de tener el atributo ‘promovido’ de </a:t>
            </a:r>
            <a:r>
              <a:rPr lang="es-ES" dirty="0">
                <a:solidFill>
                  <a:schemeClr val="accent1">
                    <a:lumMod val="75000"/>
                  </a:schemeClr>
                </a:solidFill>
              </a:rPr>
              <a:t>false</a:t>
            </a:r>
            <a:r>
              <a:rPr lang="es-ES" dirty="0"/>
              <a:t> a </a:t>
            </a:r>
            <a:r>
              <a:rPr lang="es-ES" dirty="0">
                <a:solidFill>
                  <a:schemeClr val="accent1">
                    <a:lumMod val="75000"/>
                  </a:schemeClr>
                </a:solidFill>
              </a:rPr>
              <a:t>true</a:t>
            </a:r>
            <a:endParaRPr lang="es-ES" dirty="0"/>
          </a:p>
        </p:txBody>
      </p:sp>
      <p:pic>
        <p:nvPicPr>
          <p:cNvPr id="11" name="Imagen 13">
            <a:extLst>
              <a:ext uri="{FF2B5EF4-FFF2-40B4-BE49-F238E27FC236}">
                <a16:creationId xmlns:a16="http://schemas.microsoft.com/office/drawing/2014/main" id="{C18CEA08-9579-CEC0-9005-4B6C3165A9D4}"/>
              </a:ext>
            </a:extLst>
          </p:cNvPr>
          <p:cNvPicPr>
            <a:picLocks noChangeAspect="1"/>
          </p:cNvPicPr>
          <p:nvPr/>
        </p:nvPicPr>
        <p:blipFill>
          <a:blip r:embed="rId4"/>
          <a:stretch>
            <a:fillRect/>
          </a:stretch>
        </p:blipFill>
        <p:spPr>
          <a:xfrm>
            <a:off x="128443" y="5968395"/>
            <a:ext cx="876725" cy="774184"/>
          </a:xfrm>
          <a:prstGeom prst="rect">
            <a:avLst/>
          </a:prstGeom>
        </p:spPr>
      </p:pic>
    </p:spTree>
    <p:extLst>
      <p:ext uri="{BB962C8B-B14F-4D97-AF65-F5344CB8AC3E}">
        <p14:creationId xmlns:p14="http://schemas.microsoft.com/office/powerpoint/2010/main" val="668842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2A3249-51B6-821F-6544-0CDE5B6FC9D2}"/>
              </a:ext>
            </a:extLst>
          </p:cNvPr>
          <p:cNvPicPr>
            <a:picLocks noChangeAspect="1"/>
          </p:cNvPicPr>
          <p:nvPr/>
        </p:nvPicPr>
        <p:blipFill>
          <a:blip r:embed="rId2"/>
          <a:stretch>
            <a:fillRect/>
          </a:stretch>
        </p:blipFill>
        <p:spPr>
          <a:xfrm>
            <a:off x="7854504" y="147637"/>
            <a:ext cx="3327846" cy="2440983"/>
          </a:xfrm>
          <a:prstGeom prst="rect">
            <a:avLst/>
          </a:prstGeom>
        </p:spPr>
      </p:pic>
      <p:pic>
        <p:nvPicPr>
          <p:cNvPr id="13" name="Picture 12">
            <a:extLst>
              <a:ext uri="{FF2B5EF4-FFF2-40B4-BE49-F238E27FC236}">
                <a16:creationId xmlns:a16="http://schemas.microsoft.com/office/drawing/2014/main" id="{9835F90C-024D-6970-A702-DFE745B92F80}"/>
              </a:ext>
            </a:extLst>
          </p:cNvPr>
          <p:cNvPicPr>
            <a:picLocks noChangeAspect="1"/>
          </p:cNvPicPr>
          <p:nvPr/>
        </p:nvPicPr>
        <p:blipFill>
          <a:blip r:embed="rId3"/>
          <a:stretch>
            <a:fillRect/>
          </a:stretch>
        </p:blipFill>
        <p:spPr>
          <a:xfrm>
            <a:off x="7854504" y="3357563"/>
            <a:ext cx="3279617" cy="2838450"/>
          </a:xfrm>
          <a:prstGeom prst="rect">
            <a:avLst/>
          </a:prstGeom>
        </p:spPr>
      </p:pic>
      <p:pic>
        <p:nvPicPr>
          <p:cNvPr id="15" name="Picture 14">
            <a:extLst>
              <a:ext uri="{FF2B5EF4-FFF2-40B4-BE49-F238E27FC236}">
                <a16:creationId xmlns:a16="http://schemas.microsoft.com/office/drawing/2014/main" id="{227E8A13-0D6B-C22C-6FE4-9CDBC337CAAB}"/>
              </a:ext>
            </a:extLst>
          </p:cNvPr>
          <p:cNvPicPr>
            <a:picLocks noChangeAspect="1"/>
          </p:cNvPicPr>
          <p:nvPr/>
        </p:nvPicPr>
        <p:blipFill>
          <a:blip r:embed="rId4"/>
          <a:stretch>
            <a:fillRect/>
          </a:stretch>
        </p:blipFill>
        <p:spPr>
          <a:xfrm>
            <a:off x="95247" y="2281237"/>
            <a:ext cx="6162675" cy="2838450"/>
          </a:xfrm>
          <a:prstGeom prst="rect">
            <a:avLst/>
          </a:prstGeom>
        </p:spPr>
      </p:pic>
      <p:sp>
        <p:nvSpPr>
          <p:cNvPr id="16" name="TextBox 15">
            <a:extLst>
              <a:ext uri="{FF2B5EF4-FFF2-40B4-BE49-F238E27FC236}">
                <a16:creationId xmlns:a16="http://schemas.microsoft.com/office/drawing/2014/main" id="{5DD231F5-BF0F-E6FC-3B32-A1BA80634CB0}"/>
              </a:ext>
            </a:extLst>
          </p:cNvPr>
          <p:cNvSpPr txBox="1"/>
          <p:nvPr/>
        </p:nvSpPr>
        <p:spPr>
          <a:xfrm>
            <a:off x="276222" y="431662"/>
            <a:ext cx="3752849" cy="1754326"/>
          </a:xfrm>
          <a:prstGeom prst="rect">
            <a:avLst/>
          </a:prstGeom>
          <a:noFill/>
        </p:spPr>
        <p:txBody>
          <a:bodyPr wrap="square" rtlCol="0">
            <a:spAutoFit/>
          </a:bodyPr>
          <a:lstStyle/>
          <a:p>
            <a:r>
              <a:rPr lang="es-ES" dirty="0"/>
              <a:t>Vemos que como el usuario ha sido actualizado, nosotros podemos preestablecer la directiva *</a:t>
            </a:r>
            <a:r>
              <a:rPr lang="es-ES" dirty="0" err="1"/>
              <a:t>ngIf</a:t>
            </a:r>
            <a:r>
              <a:rPr lang="es-ES" dirty="0"/>
              <a:t> para mostrar un mensaje y deshabilitar el botón de promoción cuando </a:t>
            </a:r>
            <a:r>
              <a:rPr lang="es-ES" dirty="0" err="1"/>
              <a:t>estudiante.promovido</a:t>
            </a:r>
            <a:r>
              <a:rPr lang="es-ES" dirty="0"/>
              <a:t> sea </a:t>
            </a:r>
            <a:r>
              <a:rPr lang="es-ES" dirty="0">
                <a:solidFill>
                  <a:schemeClr val="tx2"/>
                </a:solidFill>
              </a:rPr>
              <a:t>true.</a:t>
            </a:r>
          </a:p>
        </p:txBody>
      </p:sp>
      <p:sp>
        <p:nvSpPr>
          <p:cNvPr id="17" name="Arrow: Right 16">
            <a:extLst>
              <a:ext uri="{FF2B5EF4-FFF2-40B4-BE49-F238E27FC236}">
                <a16:creationId xmlns:a16="http://schemas.microsoft.com/office/drawing/2014/main" id="{35EFD8CD-0037-277E-F88C-28B48E02451A}"/>
              </a:ext>
            </a:extLst>
          </p:cNvPr>
          <p:cNvSpPr/>
          <p:nvPr/>
        </p:nvSpPr>
        <p:spPr>
          <a:xfrm>
            <a:off x="6391275" y="3067050"/>
            <a:ext cx="657225" cy="8096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Arrow: Down 17">
            <a:extLst>
              <a:ext uri="{FF2B5EF4-FFF2-40B4-BE49-F238E27FC236}">
                <a16:creationId xmlns:a16="http://schemas.microsoft.com/office/drawing/2014/main" id="{6F436011-9C52-DD56-6866-56983F27B415}"/>
              </a:ext>
            </a:extLst>
          </p:cNvPr>
          <p:cNvSpPr/>
          <p:nvPr/>
        </p:nvSpPr>
        <p:spPr>
          <a:xfrm>
            <a:off x="9039225" y="2705100"/>
            <a:ext cx="923925" cy="5048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9" name="Imagen 13">
            <a:extLst>
              <a:ext uri="{FF2B5EF4-FFF2-40B4-BE49-F238E27FC236}">
                <a16:creationId xmlns:a16="http://schemas.microsoft.com/office/drawing/2014/main" id="{E70464D9-7898-3186-E4BE-6317D6A602E6}"/>
              </a:ext>
            </a:extLst>
          </p:cNvPr>
          <p:cNvPicPr>
            <a:picLocks noChangeAspect="1"/>
          </p:cNvPicPr>
          <p:nvPr/>
        </p:nvPicPr>
        <p:blipFill>
          <a:blip r:embed="rId5"/>
          <a:stretch>
            <a:fillRect/>
          </a:stretch>
        </p:blipFill>
        <p:spPr>
          <a:xfrm>
            <a:off x="128443" y="5968395"/>
            <a:ext cx="876725" cy="774184"/>
          </a:xfrm>
          <a:prstGeom prst="rect">
            <a:avLst/>
          </a:prstGeom>
        </p:spPr>
      </p:pic>
    </p:spTree>
    <p:extLst>
      <p:ext uri="{BB962C8B-B14F-4D97-AF65-F5344CB8AC3E}">
        <p14:creationId xmlns:p14="http://schemas.microsoft.com/office/powerpoint/2010/main" val="3124812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06F95E0E-4CD2-2893-B37C-A7206087B4AA}"/>
              </a:ext>
            </a:extLst>
          </p:cNvPr>
          <p:cNvSpPr/>
          <p:nvPr/>
        </p:nvSpPr>
        <p:spPr>
          <a:xfrm>
            <a:off x="6867236" y="650006"/>
            <a:ext cx="2115128" cy="44334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000" dirty="0"/>
              <a:t>APP-COMPONENT</a:t>
            </a:r>
          </a:p>
        </p:txBody>
      </p:sp>
      <p:sp>
        <p:nvSpPr>
          <p:cNvPr id="5" name="Oval 4">
            <a:extLst>
              <a:ext uri="{FF2B5EF4-FFF2-40B4-BE49-F238E27FC236}">
                <a16:creationId xmlns:a16="http://schemas.microsoft.com/office/drawing/2014/main" id="{0E44F960-0317-CA64-6737-3FF6491A83C5}"/>
              </a:ext>
            </a:extLst>
          </p:cNvPr>
          <p:cNvSpPr/>
          <p:nvPr/>
        </p:nvSpPr>
        <p:spPr>
          <a:xfrm>
            <a:off x="6867236" y="2026226"/>
            <a:ext cx="2115128" cy="44334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000" dirty="0"/>
              <a:t>APP-LISTA-DE-ESTUDIANTES</a:t>
            </a:r>
          </a:p>
        </p:txBody>
      </p:sp>
      <p:cxnSp>
        <p:nvCxnSpPr>
          <p:cNvPr id="6" name="Straight Connector 5">
            <a:extLst>
              <a:ext uri="{FF2B5EF4-FFF2-40B4-BE49-F238E27FC236}">
                <a16:creationId xmlns:a16="http://schemas.microsoft.com/office/drawing/2014/main" id="{7E9AEBFD-D04D-CEE9-5CF2-DE97594C6FEA}"/>
              </a:ext>
            </a:extLst>
          </p:cNvPr>
          <p:cNvCxnSpPr>
            <a:stCxn id="4" idx="4"/>
            <a:endCxn id="5" idx="0"/>
          </p:cNvCxnSpPr>
          <p:nvPr/>
        </p:nvCxnSpPr>
        <p:spPr>
          <a:xfrm>
            <a:off x="7924800" y="1093353"/>
            <a:ext cx="0" cy="932873"/>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12ACA0BF-5B3E-2ABE-32DC-8D8BEEC75C3A}"/>
              </a:ext>
            </a:extLst>
          </p:cNvPr>
          <p:cNvSpPr/>
          <p:nvPr/>
        </p:nvSpPr>
        <p:spPr>
          <a:xfrm>
            <a:off x="6890905" y="3576491"/>
            <a:ext cx="2115128" cy="44334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000" dirty="0"/>
              <a:t>APP--ESTUDIANTES</a:t>
            </a:r>
          </a:p>
        </p:txBody>
      </p:sp>
      <p:cxnSp>
        <p:nvCxnSpPr>
          <p:cNvPr id="8" name="Straight Arrow Connector 7">
            <a:extLst>
              <a:ext uri="{FF2B5EF4-FFF2-40B4-BE49-F238E27FC236}">
                <a16:creationId xmlns:a16="http://schemas.microsoft.com/office/drawing/2014/main" id="{B83C16CD-5086-0EED-0D27-66A3582F60CE}"/>
              </a:ext>
            </a:extLst>
          </p:cNvPr>
          <p:cNvCxnSpPr>
            <a:cxnSpLocks/>
          </p:cNvCxnSpPr>
          <p:nvPr/>
        </p:nvCxnSpPr>
        <p:spPr>
          <a:xfrm>
            <a:off x="7610475" y="2469573"/>
            <a:ext cx="23669" cy="110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6864AB3-9FE2-3E0E-4ABD-493B4F9A5AA8}"/>
              </a:ext>
            </a:extLst>
          </p:cNvPr>
          <p:cNvSpPr txBox="1"/>
          <p:nvPr/>
        </p:nvSpPr>
        <p:spPr>
          <a:xfrm>
            <a:off x="6367895" y="2624379"/>
            <a:ext cx="1333500" cy="577081"/>
          </a:xfrm>
          <a:prstGeom prst="rect">
            <a:avLst/>
          </a:prstGeom>
          <a:noFill/>
        </p:spPr>
        <p:txBody>
          <a:bodyPr wrap="square">
            <a:spAutoFit/>
          </a:bodyPr>
          <a:lstStyle/>
          <a:p>
            <a:r>
              <a:rPr lang="es-ES" sz="1050" dirty="0"/>
              <a:t>Transmito estudiante mediante @Input()</a:t>
            </a:r>
          </a:p>
        </p:txBody>
      </p:sp>
      <p:cxnSp>
        <p:nvCxnSpPr>
          <p:cNvPr id="16" name="Straight Arrow Connector 15">
            <a:extLst>
              <a:ext uri="{FF2B5EF4-FFF2-40B4-BE49-F238E27FC236}">
                <a16:creationId xmlns:a16="http://schemas.microsoft.com/office/drawing/2014/main" id="{B6B51ECD-B98E-F93F-264F-1417953279F5}"/>
              </a:ext>
            </a:extLst>
          </p:cNvPr>
          <p:cNvCxnSpPr/>
          <p:nvPr/>
        </p:nvCxnSpPr>
        <p:spPr>
          <a:xfrm flipV="1">
            <a:off x="8434820" y="2395391"/>
            <a:ext cx="0" cy="1181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93D845E-5168-412D-AD54-3A0BFA4CCB6E}"/>
              </a:ext>
            </a:extLst>
          </p:cNvPr>
          <p:cNvSpPr txBox="1"/>
          <p:nvPr/>
        </p:nvSpPr>
        <p:spPr>
          <a:xfrm>
            <a:off x="8420965" y="2624378"/>
            <a:ext cx="1842655" cy="577081"/>
          </a:xfrm>
          <a:prstGeom prst="rect">
            <a:avLst/>
          </a:prstGeom>
          <a:noFill/>
        </p:spPr>
        <p:txBody>
          <a:bodyPr wrap="square">
            <a:spAutoFit/>
          </a:bodyPr>
          <a:lstStyle/>
          <a:p>
            <a:r>
              <a:rPr lang="es-ES" sz="1050" dirty="0"/>
              <a:t>Indico el estudiante a promover mediante el Output()</a:t>
            </a:r>
          </a:p>
        </p:txBody>
      </p:sp>
      <p:pic>
        <p:nvPicPr>
          <p:cNvPr id="19" name="Imagen 13">
            <a:extLst>
              <a:ext uri="{FF2B5EF4-FFF2-40B4-BE49-F238E27FC236}">
                <a16:creationId xmlns:a16="http://schemas.microsoft.com/office/drawing/2014/main" id="{2313A9DB-3484-9684-7D19-442DFC53503F}"/>
              </a:ext>
            </a:extLst>
          </p:cNvPr>
          <p:cNvPicPr>
            <a:picLocks noChangeAspect="1"/>
          </p:cNvPicPr>
          <p:nvPr/>
        </p:nvPicPr>
        <p:blipFill>
          <a:blip r:embed="rId2"/>
          <a:stretch>
            <a:fillRect/>
          </a:stretch>
        </p:blipFill>
        <p:spPr>
          <a:xfrm>
            <a:off x="128443" y="5968395"/>
            <a:ext cx="876725" cy="774184"/>
          </a:xfrm>
          <a:prstGeom prst="rect">
            <a:avLst/>
          </a:prstGeom>
        </p:spPr>
      </p:pic>
      <p:sp>
        <p:nvSpPr>
          <p:cNvPr id="20" name="TextBox 19">
            <a:extLst>
              <a:ext uri="{FF2B5EF4-FFF2-40B4-BE49-F238E27FC236}">
                <a16:creationId xmlns:a16="http://schemas.microsoft.com/office/drawing/2014/main" id="{FFCD3EB0-79AA-17E0-9BA4-EA1846698ED9}"/>
              </a:ext>
            </a:extLst>
          </p:cNvPr>
          <p:cNvSpPr txBox="1"/>
          <p:nvPr/>
        </p:nvSpPr>
        <p:spPr>
          <a:xfrm>
            <a:off x="1032314" y="1241229"/>
            <a:ext cx="4423637" cy="2308324"/>
          </a:xfrm>
          <a:prstGeom prst="rect">
            <a:avLst/>
          </a:prstGeom>
          <a:noFill/>
        </p:spPr>
        <p:txBody>
          <a:bodyPr wrap="square" rtlCol="0">
            <a:spAutoFit/>
          </a:bodyPr>
          <a:lstStyle/>
          <a:p>
            <a:r>
              <a:rPr lang="es-ES" dirty="0">
                <a:solidFill>
                  <a:schemeClr val="bg1"/>
                </a:solidFill>
                <a:highlight>
                  <a:srgbClr val="0000FF"/>
                </a:highlight>
              </a:rPr>
              <a:t>Podemos apreciar que es un flujo muy simple que consta solamente de 3 niveles, y justamente hasta 3 niveles de capas es donde se recomienda utilizar el @Input y el @Output para compartir información.</a:t>
            </a:r>
            <a:br>
              <a:rPr lang="es-ES" dirty="0">
                <a:solidFill>
                  <a:schemeClr val="bg1"/>
                </a:solidFill>
                <a:highlight>
                  <a:srgbClr val="0000FF"/>
                </a:highlight>
              </a:rPr>
            </a:br>
            <a:r>
              <a:rPr lang="es-ES" dirty="0">
                <a:solidFill>
                  <a:schemeClr val="bg1"/>
                </a:solidFill>
                <a:highlight>
                  <a:srgbClr val="0000FF"/>
                </a:highlight>
              </a:rPr>
              <a:t>Cuando la aplicación crezca, se utilizaran otros circuitos de información que veremos mas adelante</a:t>
            </a:r>
          </a:p>
        </p:txBody>
      </p:sp>
    </p:spTree>
    <p:extLst>
      <p:ext uri="{BB962C8B-B14F-4D97-AF65-F5344CB8AC3E}">
        <p14:creationId xmlns:p14="http://schemas.microsoft.com/office/powerpoint/2010/main" val="99026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EF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91CC0-4EEA-25D4-1FC3-90BDF68D667D}"/>
              </a:ext>
            </a:extLst>
          </p:cNvPr>
          <p:cNvSpPr>
            <a:spLocks noGrp="1"/>
          </p:cNvSpPr>
          <p:nvPr>
            <p:ph type="title"/>
          </p:nvPr>
        </p:nvSpPr>
        <p:spPr>
          <a:xfrm>
            <a:off x="838200" y="1024451"/>
            <a:ext cx="10515600" cy="606426"/>
          </a:xfrm>
        </p:spPr>
        <p:txBody>
          <a:bodyPr>
            <a:normAutofit/>
          </a:bodyPr>
          <a:lstStyle/>
          <a:p>
            <a:r>
              <a:rPr lang="es-ES" sz="3200" b="1" dirty="0">
                <a:latin typeface="Open Sans" panose="020B0606030504020204" pitchFamily="34" charset="0"/>
                <a:ea typeface="Open Sans" panose="020B0606030504020204" pitchFamily="34" charset="0"/>
                <a:cs typeface="Open Sans" panose="020B0606030504020204" pitchFamily="34" charset="0"/>
              </a:rPr>
              <a:t>COMPONENTES</a:t>
            </a:r>
          </a:p>
        </p:txBody>
      </p:sp>
      <p:sp>
        <p:nvSpPr>
          <p:cNvPr id="6" name="CuadroTexto 5">
            <a:extLst>
              <a:ext uri="{FF2B5EF4-FFF2-40B4-BE49-F238E27FC236}">
                <a16:creationId xmlns:a16="http://schemas.microsoft.com/office/drawing/2014/main" id="{29DE1784-EA7B-F30B-4A30-7519BEE4AE12}"/>
              </a:ext>
            </a:extLst>
          </p:cNvPr>
          <p:cNvSpPr txBox="1"/>
          <p:nvPr/>
        </p:nvSpPr>
        <p:spPr>
          <a:xfrm>
            <a:off x="3050381" y="3244334"/>
            <a:ext cx="6100762" cy="369332"/>
          </a:xfrm>
          <a:prstGeom prst="rect">
            <a:avLst/>
          </a:prstGeom>
          <a:noFill/>
        </p:spPr>
        <p:txBody>
          <a:bodyPr wrap="square">
            <a:spAutoFit/>
          </a:bodyPr>
          <a:lstStyle/>
          <a:p>
            <a:endParaRPr lang="es-ES" dirty="0"/>
          </a:p>
        </p:txBody>
      </p:sp>
      <p:pic>
        <p:nvPicPr>
          <p:cNvPr id="14" name="Imagen 13">
            <a:extLst>
              <a:ext uri="{FF2B5EF4-FFF2-40B4-BE49-F238E27FC236}">
                <a16:creationId xmlns:a16="http://schemas.microsoft.com/office/drawing/2014/main" id="{AD292C14-23C5-0BFC-E6A1-E30244E2C63F}"/>
              </a:ext>
            </a:extLst>
          </p:cNvPr>
          <p:cNvPicPr>
            <a:picLocks noChangeAspect="1"/>
          </p:cNvPicPr>
          <p:nvPr/>
        </p:nvPicPr>
        <p:blipFill>
          <a:blip r:embed="rId2"/>
          <a:stretch>
            <a:fillRect/>
          </a:stretch>
        </p:blipFill>
        <p:spPr>
          <a:xfrm>
            <a:off x="666750" y="5570538"/>
            <a:ext cx="876725" cy="774184"/>
          </a:xfrm>
          <a:prstGeom prst="rect">
            <a:avLst/>
          </a:prstGeom>
        </p:spPr>
      </p:pic>
      <p:sp>
        <p:nvSpPr>
          <p:cNvPr id="20" name="Título 1">
            <a:extLst>
              <a:ext uri="{FF2B5EF4-FFF2-40B4-BE49-F238E27FC236}">
                <a16:creationId xmlns:a16="http://schemas.microsoft.com/office/drawing/2014/main" id="{344C5E91-1EB5-FAEC-0D7A-BF8BBAF7BFF1}"/>
              </a:ext>
            </a:extLst>
          </p:cNvPr>
          <p:cNvSpPr txBox="1">
            <a:spLocks/>
          </p:cNvSpPr>
          <p:nvPr/>
        </p:nvSpPr>
        <p:spPr>
          <a:xfrm>
            <a:off x="838200" y="1814512"/>
            <a:ext cx="10515600" cy="35147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000" b="1" dirty="0">
                <a:latin typeface="Open Sans" panose="020B0606030504020204" pitchFamily="34" charset="0"/>
                <a:ea typeface="Open Sans" panose="020B0606030504020204" pitchFamily="34" charset="0"/>
                <a:cs typeface="Open Sans" panose="020B0606030504020204" pitchFamily="34" charset="0"/>
              </a:rPr>
              <a:t>¿Qué es un componente?</a:t>
            </a:r>
            <a:br>
              <a:rPr lang="es-ES" sz="2000" dirty="0">
                <a:latin typeface="Open Sans" panose="020B0606030504020204" pitchFamily="34" charset="0"/>
                <a:ea typeface="Open Sans" panose="020B0606030504020204" pitchFamily="34" charset="0"/>
                <a:cs typeface="Open Sans" panose="020B0606030504020204" pitchFamily="34" charset="0"/>
              </a:rPr>
            </a:br>
            <a:br>
              <a:rPr lang="es-ES" sz="2000" dirty="0">
                <a:latin typeface="Open Sans" panose="020B0606030504020204" pitchFamily="34" charset="0"/>
                <a:ea typeface="Open Sans" panose="020B0606030504020204" pitchFamily="34" charset="0"/>
                <a:cs typeface="Open Sans" panose="020B0606030504020204" pitchFamily="34" charset="0"/>
              </a:rPr>
            </a:br>
            <a:r>
              <a:rPr lang="es-ES" sz="2000" i="1" dirty="0">
                <a:latin typeface="Open Sans" panose="020B0606030504020204" pitchFamily="34" charset="0"/>
                <a:ea typeface="Open Sans" panose="020B0606030504020204" pitchFamily="34" charset="0"/>
                <a:cs typeface="Open Sans" panose="020B0606030504020204" pitchFamily="34" charset="0"/>
              </a:rPr>
              <a:t>Un componente es un bloque de código reutilizable que tiene 3 dimensiones: </a:t>
            </a:r>
          </a:p>
          <a:p>
            <a:r>
              <a:rPr lang="es-ES" sz="2000" dirty="0">
                <a:latin typeface="Open Sans" panose="020B0606030504020204" pitchFamily="34" charset="0"/>
                <a:ea typeface="Open Sans" panose="020B0606030504020204" pitchFamily="34" charset="0"/>
                <a:cs typeface="Open Sans" panose="020B0606030504020204" pitchFamily="34" charset="0"/>
              </a:rPr>
              <a:t>- Clase (archivo TS que contiene la lógica)</a:t>
            </a:r>
          </a:p>
          <a:p>
            <a:r>
              <a:rPr lang="es-ES" sz="2000" dirty="0">
                <a:latin typeface="Open Sans" panose="020B0606030504020204" pitchFamily="34" charset="0"/>
                <a:ea typeface="Open Sans" panose="020B0606030504020204" pitchFamily="34" charset="0"/>
                <a:cs typeface="Open Sans" panose="020B0606030504020204" pitchFamily="34" charset="0"/>
              </a:rPr>
              <a:t>- Vista (archivo HTML)</a:t>
            </a:r>
          </a:p>
          <a:p>
            <a:r>
              <a:rPr lang="es-ES" sz="2000" dirty="0">
                <a:latin typeface="Open Sans" panose="020B0606030504020204" pitchFamily="34" charset="0"/>
                <a:ea typeface="Open Sans" panose="020B0606030504020204" pitchFamily="34" charset="0"/>
                <a:cs typeface="Open Sans" panose="020B0606030504020204" pitchFamily="34" charset="0"/>
              </a:rPr>
              <a:t>- Estilos (archivo CSS o SCSS)</a:t>
            </a:r>
            <a:br>
              <a:rPr lang="es-ES" sz="2000" dirty="0">
                <a:latin typeface="Open Sans" panose="020B0606030504020204" pitchFamily="34" charset="0"/>
                <a:ea typeface="Open Sans" panose="020B0606030504020204" pitchFamily="34" charset="0"/>
                <a:cs typeface="Open Sans" panose="020B0606030504020204" pitchFamily="34" charset="0"/>
              </a:rPr>
            </a:br>
            <a:br>
              <a:rPr lang="es-ES" sz="2000" dirty="0">
                <a:latin typeface="Open Sans" panose="020B0606030504020204" pitchFamily="34" charset="0"/>
                <a:ea typeface="Open Sans" panose="020B0606030504020204" pitchFamily="34" charset="0"/>
                <a:cs typeface="Open Sans" panose="020B0606030504020204" pitchFamily="34" charset="0"/>
              </a:rPr>
            </a:br>
            <a:endParaRPr lang="es-ES" sz="20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65346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EF4"/>
        </a:soli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29DE1784-EA7B-F30B-4A30-7519BEE4AE12}"/>
              </a:ext>
            </a:extLst>
          </p:cNvPr>
          <p:cNvSpPr txBox="1"/>
          <p:nvPr/>
        </p:nvSpPr>
        <p:spPr>
          <a:xfrm>
            <a:off x="2654423" y="1346155"/>
            <a:ext cx="6489577" cy="246221"/>
          </a:xfrm>
          <a:prstGeom prst="rect">
            <a:avLst/>
          </a:prstGeom>
          <a:noFill/>
        </p:spPr>
        <p:txBody>
          <a:bodyPr wrap="square">
            <a:spAutoFit/>
          </a:bodyPr>
          <a:lstStyle/>
          <a:p>
            <a:r>
              <a:rPr lang="es-ES" sz="1000" b="1" dirty="0"/>
              <a:t>2. Así se verá la estructura de archivos que constituyen a nuestro componente</a:t>
            </a:r>
          </a:p>
        </p:txBody>
      </p:sp>
      <p:pic>
        <p:nvPicPr>
          <p:cNvPr id="14" name="Imagen 13">
            <a:extLst>
              <a:ext uri="{FF2B5EF4-FFF2-40B4-BE49-F238E27FC236}">
                <a16:creationId xmlns:a16="http://schemas.microsoft.com/office/drawing/2014/main" id="{AD292C14-23C5-0BFC-E6A1-E30244E2C63F}"/>
              </a:ext>
            </a:extLst>
          </p:cNvPr>
          <p:cNvPicPr>
            <a:picLocks noChangeAspect="1"/>
          </p:cNvPicPr>
          <p:nvPr/>
        </p:nvPicPr>
        <p:blipFill>
          <a:blip r:embed="rId2"/>
          <a:stretch>
            <a:fillRect/>
          </a:stretch>
        </p:blipFill>
        <p:spPr>
          <a:xfrm>
            <a:off x="666750" y="5570538"/>
            <a:ext cx="876725" cy="774184"/>
          </a:xfrm>
          <a:prstGeom prst="rect">
            <a:avLst/>
          </a:prstGeom>
        </p:spPr>
      </p:pic>
      <p:sp>
        <p:nvSpPr>
          <p:cNvPr id="13" name="CuadroTexto 12">
            <a:extLst>
              <a:ext uri="{FF2B5EF4-FFF2-40B4-BE49-F238E27FC236}">
                <a16:creationId xmlns:a16="http://schemas.microsoft.com/office/drawing/2014/main" id="{18377540-6811-7701-8CAE-418E876E57FF}"/>
              </a:ext>
            </a:extLst>
          </p:cNvPr>
          <p:cNvSpPr txBox="1"/>
          <p:nvPr/>
        </p:nvSpPr>
        <p:spPr>
          <a:xfrm>
            <a:off x="1444388" y="342383"/>
            <a:ext cx="8779669" cy="246221"/>
          </a:xfrm>
          <a:prstGeom prst="rect">
            <a:avLst/>
          </a:prstGeom>
          <a:noFill/>
        </p:spPr>
        <p:txBody>
          <a:bodyPr wrap="square">
            <a:spAutoFit/>
          </a:bodyPr>
          <a:lstStyle/>
          <a:p>
            <a:pPr algn="ctr"/>
            <a:r>
              <a:rPr lang="es-ES" sz="1000" b="1" dirty="0">
                <a:latin typeface="Open Sans" panose="020B0606030504020204" pitchFamily="34" charset="0"/>
                <a:ea typeface="Open Sans" panose="020B0606030504020204" pitchFamily="34" charset="0"/>
                <a:cs typeface="Open Sans" panose="020B0606030504020204" pitchFamily="34" charset="0"/>
              </a:rPr>
              <a:t>1. De esta manera creamos un componente y lo asignamos en la carpeta que nosotros indiquemos</a:t>
            </a:r>
          </a:p>
        </p:txBody>
      </p:sp>
      <p:pic>
        <p:nvPicPr>
          <p:cNvPr id="3" name="Picture 2">
            <a:extLst>
              <a:ext uri="{FF2B5EF4-FFF2-40B4-BE49-F238E27FC236}">
                <a16:creationId xmlns:a16="http://schemas.microsoft.com/office/drawing/2014/main" id="{29BEAA4C-F975-D13D-9BF0-57582D0BC180}"/>
              </a:ext>
            </a:extLst>
          </p:cNvPr>
          <p:cNvPicPr>
            <a:picLocks noChangeAspect="1"/>
          </p:cNvPicPr>
          <p:nvPr/>
        </p:nvPicPr>
        <p:blipFill>
          <a:blip r:embed="rId3"/>
          <a:stretch>
            <a:fillRect/>
          </a:stretch>
        </p:blipFill>
        <p:spPr>
          <a:xfrm>
            <a:off x="2783842" y="667342"/>
            <a:ext cx="6162675" cy="600075"/>
          </a:xfrm>
          <a:prstGeom prst="rect">
            <a:avLst/>
          </a:prstGeom>
        </p:spPr>
      </p:pic>
      <p:pic>
        <p:nvPicPr>
          <p:cNvPr id="7" name="Picture 6">
            <a:extLst>
              <a:ext uri="{FF2B5EF4-FFF2-40B4-BE49-F238E27FC236}">
                <a16:creationId xmlns:a16="http://schemas.microsoft.com/office/drawing/2014/main" id="{CB180EDD-93A9-714B-1087-FEC4187CAB18}"/>
              </a:ext>
            </a:extLst>
          </p:cNvPr>
          <p:cNvPicPr>
            <a:picLocks noChangeAspect="1"/>
          </p:cNvPicPr>
          <p:nvPr/>
        </p:nvPicPr>
        <p:blipFill>
          <a:blip r:embed="rId4"/>
          <a:stretch>
            <a:fillRect/>
          </a:stretch>
        </p:blipFill>
        <p:spPr>
          <a:xfrm>
            <a:off x="2783842" y="1671114"/>
            <a:ext cx="5886450" cy="1619250"/>
          </a:xfrm>
          <a:prstGeom prst="rect">
            <a:avLst/>
          </a:prstGeom>
        </p:spPr>
      </p:pic>
      <p:sp>
        <p:nvSpPr>
          <p:cNvPr id="8" name="TextBox 7">
            <a:extLst>
              <a:ext uri="{FF2B5EF4-FFF2-40B4-BE49-F238E27FC236}">
                <a16:creationId xmlns:a16="http://schemas.microsoft.com/office/drawing/2014/main" id="{11D6EB94-A270-0E71-9E9E-C552D516A49A}"/>
              </a:ext>
            </a:extLst>
          </p:cNvPr>
          <p:cNvSpPr txBox="1"/>
          <p:nvPr/>
        </p:nvSpPr>
        <p:spPr>
          <a:xfrm>
            <a:off x="2716567" y="3429000"/>
            <a:ext cx="5953725" cy="400110"/>
          </a:xfrm>
          <a:prstGeom prst="rect">
            <a:avLst/>
          </a:prstGeom>
          <a:noFill/>
        </p:spPr>
        <p:txBody>
          <a:bodyPr wrap="square" rtlCol="0">
            <a:spAutoFit/>
          </a:bodyPr>
          <a:lstStyle/>
          <a:p>
            <a:r>
              <a:rPr lang="es-ES" sz="1000" b="1" dirty="0"/>
              <a:t>3. Aquí es donde el modulo central de la aplicación declarara nuestro componente para registrarlo y que forme parte de la aplicación</a:t>
            </a:r>
          </a:p>
        </p:txBody>
      </p:sp>
      <p:pic>
        <p:nvPicPr>
          <p:cNvPr id="10" name="Picture 9">
            <a:extLst>
              <a:ext uri="{FF2B5EF4-FFF2-40B4-BE49-F238E27FC236}">
                <a16:creationId xmlns:a16="http://schemas.microsoft.com/office/drawing/2014/main" id="{C345FD30-ED36-C2EF-DEA2-AA3BA0C09EB6}"/>
              </a:ext>
            </a:extLst>
          </p:cNvPr>
          <p:cNvPicPr>
            <a:picLocks noChangeAspect="1"/>
          </p:cNvPicPr>
          <p:nvPr/>
        </p:nvPicPr>
        <p:blipFill>
          <a:blip r:embed="rId5"/>
          <a:stretch>
            <a:fillRect/>
          </a:stretch>
        </p:blipFill>
        <p:spPr>
          <a:xfrm>
            <a:off x="2783842" y="3865257"/>
            <a:ext cx="5886450" cy="2650359"/>
          </a:xfrm>
          <a:prstGeom prst="rect">
            <a:avLst/>
          </a:prstGeom>
        </p:spPr>
      </p:pic>
    </p:spTree>
    <p:extLst>
      <p:ext uri="{BB962C8B-B14F-4D97-AF65-F5344CB8AC3E}">
        <p14:creationId xmlns:p14="http://schemas.microsoft.com/office/powerpoint/2010/main" val="1963166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EF4"/>
        </a:solidFill>
        <a:effectLst/>
      </p:bgPr>
    </p:bg>
    <p:spTree>
      <p:nvGrpSpPr>
        <p:cNvPr id="1" name=""/>
        <p:cNvGrpSpPr/>
        <p:nvPr/>
      </p:nvGrpSpPr>
      <p:grpSpPr>
        <a:xfrm>
          <a:off x="0" y="0"/>
          <a:ext cx="0" cy="0"/>
          <a:chOff x="0" y="0"/>
          <a:chExt cx="0" cy="0"/>
        </a:xfrm>
      </p:grpSpPr>
      <p:pic>
        <p:nvPicPr>
          <p:cNvPr id="4" name="Imagen 13">
            <a:extLst>
              <a:ext uri="{FF2B5EF4-FFF2-40B4-BE49-F238E27FC236}">
                <a16:creationId xmlns:a16="http://schemas.microsoft.com/office/drawing/2014/main" id="{E967706F-AF99-6BC1-EFC2-C1FC26AB14B8}"/>
              </a:ext>
            </a:extLst>
          </p:cNvPr>
          <p:cNvPicPr>
            <a:picLocks noChangeAspect="1"/>
          </p:cNvPicPr>
          <p:nvPr/>
        </p:nvPicPr>
        <p:blipFill>
          <a:blip r:embed="rId2"/>
          <a:stretch>
            <a:fillRect/>
          </a:stretch>
        </p:blipFill>
        <p:spPr>
          <a:xfrm>
            <a:off x="399837" y="5650437"/>
            <a:ext cx="876725" cy="774184"/>
          </a:xfrm>
          <a:prstGeom prst="rect">
            <a:avLst/>
          </a:prstGeom>
        </p:spPr>
      </p:pic>
      <p:sp>
        <p:nvSpPr>
          <p:cNvPr id="5" name="CuadroTexto 12">
            <a:extLst>
              <a:ext uri="{FF2B5EF4-FFF2-40B4-BE49-F238E27FC236}">
                <a16:creationId xmlns:a16="http://schemas.microsoft.com/office/drawing/2014/main" id="{25287BFD-5921-7DAD-4E3B-F4B63802A758}"/>
              </a:ext>
            </a:extLst>
          </p:cNvPr>
          <p:cNvSpPr txBox="1"/>
          <p:nvPr/>
        </p:nvSpPr>
        <p:spPr>
          <a:xfrm>
            <a:off x="1740167" y="413821"/>
            <a:ext cx="8711666" cy="400110"/>
          </a:xfrm>
          <a:prstGeom prst="rect">
            <a:avLst/>
          </a:prstGeom>
          <a:noFill/>
        </p:spPr>
        <p:txBody>
          <a:bodyPr wrap="square">
            <a:spAutoFit/>
          </a:bodyPr>
          <a:lstStyle/>
          <a:p>
            <a:pPr algn="ctr"/>
            <a:r>
              <a:rPr lang="es-ES" sz="1000" b="1" dirty="0">
                <a:latin typeface="Open Sans" panose="020B0606030504020204" pitchFamily="34" charset="0"/>
                <a:ea typeface="Open Sans" panose="020B0606030504020204" pitchFamily="34" charset="0"/>
                <a:cs typeface="Open Sans" panose="020B0606030504020204" pitchFamily="34" charset="0"/>
              </a:rPr>
              <a:t>4. Vemos la constitución de el archivo .</a:t>
            </a:r>
            <a:r>
              <a:rPr lang="es-ES" sz="1000" b="1" dirty="0" err="1">
                <a:latin typeface="Open Sans" panose="020B0606030504020204" pitchFamily="34" charset="0"/>
                <a:ea typeface="Open Sans" panose="020B0606030504020204" pitchFamily="34" charset="0"/>
                <a:cs typeface="Open Sans" panose="020B0606030504020204" pitchFamily="34" charset="0"/>
              </a:rPr>
              <a:t>ts</a:t>
            </a:r>
            <a:r>
              <a:rPr lang="es-ES" sz="1000" b="1" dirty="0">
                <a:latin typeface="Open Sans" panose="020B0606030504020204" pitchFamily="34" charset="0"/>
                <a:ea typeface="Open Sans" panose="020B0606030504020204" pitchFamily="34" charset="0"/>
                <a:cs typeface="Open Sans" panose="020B0606030504020204" pitchFamily="34" charset="0"/>
              </a:rPr>
              <a:t>, que es el corazón y cerebro del componente. Quien integrara a los otros dos archivos y se conectara con la aplicación.</a:t>
            </a:r>
          </a:p>
        </p:txBody>
      </p:sp>
      <p:sp>
        <p:nvSpPr>
          <p:cNvPr id="17" name="TextBox 16">
            <a:extLst>
              <a:ext uri="{FF2B5EF4-FFF2-40B4-BE49-F238E27FC236}">
                <a16:creationId xmlns:a16="http://schemas.microsoft.com/office/drawing/2014/main" id="{482EA687-6DA1-2175-86A7-0356B6AFDE94}"/>
              </a:ext>
            </a:extLst>
          </p:cNvPr>
          <p:cNvSpPr txBox="1"/>
          <p:nvPr/>
        </p:nvSpPr>
        <p:spPr>
          <a:xfrm>
            <a:off x="2709515" y="4400477"/>
            <a:ext cx="6096000" cy="415498"/>
          </a:xfrm>
          <a:prstGeom prst="rect">
            <a:avLst/>
          </a:prstGeom>
          <a:noFill/>
        </p:spPr>
        <p:txBody>
          <a:bodyPr wrap="square">
            <a:spAutoFit/>
          </a:bodyPr>
          <a:lstStyle/>
          <a:p>
            <a:pPr algn="ctr"/>
            <a:r>
              <a:rPr lang="es-ES" sz="1050" b="1" dirty="0">
                <a:solidFill>
                  <a:srgbClr val="FF0000"/>
                </a:solidFill>
                <a:highlight>
                  <a:srgbClr val="FFFF00"/>
                </a:highlight>
                <a:latin typeface="Open Sans" panose="020B0606030504020204" pitchFamily="34" charset="0"/>
                <a:ea typeface="Open Sans" panose="020B0606030504020204" pitchFamily="34" charset="0"/>
                <a:cs typeface="Open Sans" panose="020B0606030504020204" pitchFamily="34" charset="0"/>
              </a:rPr>
              <a:t>selector</a:t>
            </a:r>
            <a:r>
              <a:rPr lang="es-ES" sz="1050" b="1" dirty="0">
                <a:latin typeface="Open Sans" panose="020B0606030504020204" pitchFamily="34" charset="0"/>
                <a:ea typeface="Open Sans" panose="020B0606030504020204" pitchFamily="34" charset="0"/>
                <a:cs typeface="Open Sans" panose="020B0606030504020204" pitchFamily="34" charset="0"/>
              </a:rPr>
              <a:t>: </a:t>
            </a:r>
            <a:r>
              <a:rPr lang="es-ES" sz="1050" b="1" dirty="0" err="1">
                <a:latin typeface="Open Sans" panose="020B0606030504020204" pitchFamily="34" charset="0"/>
                <a:ea typeface="Open Sans" panose="020B0606030504020204" pitchFamily="34" charset="0"/>
                <a:cs typeface="Open Sans" panose="020B0606030504020204" pitchFamily="34" charset="0"/>
              </a:rPr>
              <a:t>Aqui</a:t>
            </a:r>
            <a:r>
              <a:rPr lang="es-ES" sz="1050" b="1" dirty="0">
                <a:latin typeface="Open Sans" panose="020B0606030504020204" pitchFamily="34" charset="0"/>
                <a:ea typeface="Open Sans" panose="020B0606030504020204" pitchFamily="34" charset="0"/>
                <a:cs typeface="Open Sans" panose="020B0606030504020204" pitchFamily="34" charset="0"/>
              </a:rPr>
              <a:t> definiremos el nombre que tendrá la etiqueta HTML que representará a nuestro componente en la </a:t>
            </a:r>
            <a:r>
              <a:rPr lang="es-ES" sz="1050" b="1" dirty="0" err="1">
                <a:latin typeface="Open Sans" panose="020B0606030504020204" pitchFamily="34" charset="0"/>
                <a:ea typeface="Open Sans" panose="020B0606030504020204" pitchFamily="34" charset="0"/>
                <a:cs typeface="Open Sans" panose="020B0606030504020204" pitchFamily="34" charset="0"/>
              </a:rPr>
              <a:t>aplicacion</a:t>
            </a:r>
            <a:endParaRPr lang="es-ES" sz="1050" b="1" dirty="0">
              <a:latin typeface="Open Sans" panose="020B0606030504020204" pitchFamily="34" charset="0"/>
              <a:ea typeface="Open Sans" panose="020B0606030504020204" pitchFamily="34" charset="0"/>
              <a:cs typeface="Open Sans" panose="020B0606030504020204" pitchFamily="34" charset="0"/>
            </a:endParaRPr>
          </a:p>
        </p:txBody>
      </p:sp>
      <p:sp>
        <p:nvSpPr>
          <p:cNvPr id="21" name="TextBox 20">
            <a:extLst>
              <a:ext uri="{FF2B5EF4-FFF2-40B4-BE49-F238E27FC236}">
                <a16:creationId xmlns:a16="http://schemas.microsoft.com/office/drawing/2014/main" id="{85A18783-7AA9-0DB0-27B4-25A0FC41A0C8}"/>
              </a:ext>
            </a:extLst>
          </p:cNvPr>
          <p:cNvSpPr txBox="1"/>
          <p:nvPr/>
        </p:nvSpPr>
        <p:spPr>
          <a:xfrm>
            <a:off x="2603122" y="4724079"/>
            <a:ext cx="6096000" cy="577081"/>
          </a:xfrm>
          <a:prstGeom prst="rect">
            <a:avLst/>
          </a:prstGeom>
          <a:noFill/>
        </p:spPr>
        <p:txBody>
          <a:bodyPr wrap="square">
            <a:spAutoFit/>
          </a:bodyPr>
          <a:lstStyle/>
          <a:p>
            <a:pPr algn="ctr"/>
            <a:r>
              <a:rPr lang="es-ES" sz="1050" b="1" dirty="0" err="1">
                <a:solidFill>
                  <a:srgbClr val="FF0000"/>
                </a:solidFill>
                <a:highlight>
                  <a:srgbClr val="FFFF00"/>
                </a:highlight>
                <a:latin typeface="Open Sans" panose="020B0606030504020204" pitchFamily="34" charset="0"/>
                <a:ea typeface="Open Sans" panose="020B0606030504020204" pitchFamily="34" charset="0"/>
                <a:cs typeface="Open Sans" panose="020B0606030504020204" pitchFamily="34" charset="0"/>
              </a:rPr>
              <a:t>templateUrl</a:t>
            </a:r>
            <a:r>
              <a:rPr lang="es-ES" sz="1050" b="1" dirty="0">
                <a:latin typeface="Open Sans" panose="020B0606030504020204" pitchFamily="34" charset="0"/>
                <a:ea typeface="Open Sans" panose="020B0606030504020204" pitchFamily="34" charset="0"/>
                <a:cs typeface="Open Sans" panose="020B0606030504020204" pitchFamily="34" charset="0"/>
              </a:rPr>
              <a:t>: </a:t>
            </a:r>
            <a:r>
              <a:rPr lang="es-ES" sz="1050" b="1" dirty="0" err="1">
                <a:latin typeface="Open Sans" panose="020B0606030504020204" pitchFamily="34" charset="0"/>
                <a:ea typeface="Open Sans" panose="020B0606030504020204" pitchFamily="34" charset="0"/>
                <a:cs typeface="Open Sans" panose="020B0606030504020204" pitchFamily="34" charset="0"/>
              </a:rPr>
              <a:t>Aqui</a:t>
            </a:r>
            <a:r>
              <a:rPr lang="es-ES" sz="1050" b="1" dirty="0">
                <a:latin typeface="Open Sans" panose="020B0606030504020204" pitchFamily="34" charset="0"/>
                <a:ea typeface="Open Sans" panose="020B0606030504020204" pitchFamily="34" charset="0"/>
                <a:cs typeface="Open Sans" panose="020B0606030504020204" pitchFamily="34" charset="0"/>
              </a:rPr>
              <a:t> enlazaremos a nuestro archivo de lógica con el de la vista HTML,</a:t>
            </a:r>
            <a:br>
              <a:rPr lang="es-ES" sz="1050" b="1" dirty="0">
                <a:latin typeface="Open Sans" panose="020B0606030504020204" pitchFamily="34" charset="0"/>
                <a:ea typeface="Open Sans" panose="020B0606030504020204" pitchFamily="34" charset="0"/>
                <a:cs typeface="Open Sans" panose="020B0606030504020204" pitchFamily="34" charset="0"/>
              </a:rPr>
            </a:br>
            <a:br>
              <a:rPr lang="es-ES" sz="1050" b="1" dirty="0">
                <a:latin typeface="Open Sans" panose="020B0606030504020204" pitchFamily="34" charset="0"/>
                <a:ea typeface="Open Sans" panose="020B0606030504020204" pitchFamily="34" charset="0"/>
                <a:cs typeface="Open Sans" panose="020B0606030504020204" pitchFamily="34" charset="0"/>
              </a:rPr>
            </a:br>
            <a:endParaRPr lang="es-ES" sz="105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2" name="TextBox 31">
            <a:extLst>
              <a:ext uri="{FF2B5EF4-FFF2-40B4-BE49-F238E27FC236}">
                <a16:creationId xmlns:a16="http://schemas.microsoft.com/office/drawing/2014/main" id="{49F9D50D-007C-352D-8CE7-200B88483B3F}"/>
              </a:ext>
            </a:extLst>
          </p:cNvPr>
          <p:cNvSpPr txBox="1"/>
          <p:nvPr/>
        </p:nvSpPr>
        <p:spPr>
          <a:xfrm>
            <a:off x="2440405" y="5057323"/>
            <a:ext cx="6096000" cy="253916"/>
          </a:xfrm>
          <a:prstGeom prst="rect">
            <a:avLst/>
          </a:prstGeom>
          <a:noFill/>
        </p:spPr>
        <p:txBody>
          <a:bodyPr wrap="square">
            <a:spAutoFit/>
          </a:bodyPr>
          <a:lstStyle/>
          <a:p>
            <a:pPr algn="ctr"/>
            <a:r>
              <a:rPr lang="es-ES" sz="1050" b="1" dirty="0" err="1">
                <a:solidFill>
                  <a:srgbClr val="FF0000"/>
                </a:solidFill>
                <a:highlight>
                  <a:srgbClr val="FFFF00"/>
                </a:highlight>
                <a:latin typeface="Open Sans" panose="020B0606030504020204" pitchFamily="34" charset="0"/>
                <a:ea typeface="Open Sans" panose="020B0606030504020204" pitchFamily="34" charset="0"/>
                <a:cs typeface="Open Sans" panose="020B0606030504020204" pitchFamily="34" charset="0"/>
              </a:rPr>
              <a:t>styleUrls</a:t>
            </a:r>
            <a:r>
              <a:rPr lang="es-ES" sz="1050" b="1" dirty="0">
                <a:latin typeface="Open Sans" panose="020B0606030504020204" pitchFamily="34" charset="0"/>
                <a:ea typeface="Open Sans" panose="020B0606030504020204" pitchFamily="34" charset="0"/>
                <a:cs typeface="Open Sans" panose="020B0606030504020204" pitchFamily="34" charset="0"/>
              </a:rPr>
              <a:t>: </a:t>
            </a:r>
            <a:r>
              <a:rPr lang="es-ES" sz="1050" b="1" dirty="0" err="1">
                <a:latin typeface="Open Sans" panose="020B0606030504020204" pitchFamily="34" charset="0"/>
                <a:ea typeface="Open Sans" panose="020B0606030504020204" pitchFamily="34" charset="0"/>
                <a:cs typeface="Open Sans" panose="020B0606030504020204" pitchFamily="34" charset="0"/>
              </a:rPr>
              <a:t>Aqui</a:t>
            </a:r>
            <a:r>
              <a:rPr lang="es-ES" sz="1050" b="1" dirty="0">
                <a:latin typeface="Open Sans" panose="020B0606030504020204" pitchFamily="34" charset="0"/>
                <a:ea typeface="Open Sans" panose="020B0606030504020204" pitchFamily="34" charset="0"/>
                <a:cs typeface="Open Sans" panose="020B0606030504020204" pitchFamily="34" charset="0"/>
              </a:rPr>
              <a:t> enlazaremos a nuestro archivo de lógica con el de la los estilos, </a:t>
            </a:r>
            <a:endParaRPr lang="es-ES" sz="1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DD58B247-E4C8-8E62-732C-7624DBDA8357}"/>
              </a:ext>
            </a:extLst>
          </p:cNvPr>
          <p:cNvSpPr txBox="1"/>
          <p:nvPr/>
        </p:nvSpPr>
        <p:spPr>
          <a:xfrm>
            <a:off x="2709515" y="3754146"/>
            <a:ext cx="7849966" cy="646331"/>
          </a:xfrm>
          <a:prstGeom prst="rect">
            <a:avLst/>
          </a:prstGeom>
          <a:noFill/>
        </p:spPr>
        <p:txBody>
          <a:bodyPr wrap="square" rtlCol="0">
            <a:spAutoFit/>
          </a:bodyPr>
          <a:lstStyle/>
          <a:p>
            <a:r>
              <a:rPr lang="es-ES" dirty="0">
                <a:highlight>
                  <a:srgbClr val="00FF00"/>
                </a:highlight>
              </a:rPr>
              <a:t>@Component</a:t>
            </a:r>
            <a:r>
              <a:rPr lang="es-ES" dirty="0">
                <a:solidFill>
                  <a:srgbClr val="FF0000"/>
                </a:solidFill>
              </a:rPr>
              <a:t>: </a:t>
            </a:r>
            <a:r>
              <a:rPr lang="es-ES" dirty="0"/>
              <a:t>Es un decorador que se vincula con la aplicación, al cual se le pasa el objeto con los metadatos de configuración que define a nuestros componentes</a:t>
            </a:r>
          </a:p>
        </p:txBody>
      </p:sp>
      <p:pic>
        <p:nvPicPr>
          <p:cNvPr id="39" name="Picture 38">
            <a:extLst>
              <a:ext uri="{FF2B5EF4-FFF2-40B4-BE49-F238E27FC236}">
                <a16:creationId xmlns:a16="http://schemas.microsoft.com/office/drawing/2014/main" id="{04E63CF4-F082-5C2F-62B0-B36B05F4BE6C}"/>
              </a:ext>
            </a:extLst>
          </p:cNvPr>
          <p:cNvPicPr>
            <a:picLocks noChangeAspect="1"/>
          </p:cNvPicPr>
          <p:nvPr/>
        </p:nvPicPr>
        <p:blipFill>
          <a:blip r:embed="rId3"/>
          <a:stretch>
            <a:fillRect/>
          </a:stretch>
        </p:blipFill>
        <p:spPr>
          <a:xfrm>
            <a:off x="2866533" y="1055279"/>
            <a:ext cx="7228812" cy="2457518"/>
          </a:xfrm>
          <a:prstGeom prst="rect">
            <a:avLst/>
          </a:prstGeom>
        </p:spPr>
      </p:pic>
    </p:spTree>
    <p:extLst>
      <p:ext uri="{BB962C8B-B14F-4D97-AF65-F5344CB8AC3E}">
        <p14:creationId xmlns:p14="http://schemas.microsoft.com/office/powerpoint/2010/main" val="2975226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EF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91CC0-4EEA-25D4-1FC3-90BDF68D667D}"/>
              </a:ext>
            </a:extLst>
          </p:cNvPr>
          <p:cNvSpPr>
            <a:spLocks noGrp="1"/>
          </p:cNvSpPr>
          <p:nvPr>
            <p:ph type="title"/>
          </p:nvPr>
        </p:nvSpPr>
        <p:spPr>
          <a:xfrm>
            <a:off x="838200" y="1024451"/>
            <a:ext cx="10515600" cy="606426"/>
          </a:xfrm>
        </p:spPr>
        <p:txBody>
          <a:bodyPr>
            <a:normAutofit/>
          </a:bodyPr>
          <a:lstStyle/>
          <a:p>
            <a:r>
              <a:rPr lang="es-ES" sz="3200" b="1" dirty="0">
                <a:latin typeface="Open Sans" panose="020B0606030504020204" pitchFamily="34" charset="0"/>
                <a:ea typeface="Open Sans" panose="020B0606030504020204" pitchFamily="34" charset="0"/>
                <a:cs typeface="Open Sans" panose="020B0606030504020204" pitchFamily="34" charset="0"/>
              </a:rPr>
              <a:t>ORGANIZACIÓN Y JERARQUIA DE COMPONENTES</a:t>
            </a:r>
          </a:p>
        </p:txBody>
      </p:sp>
      <p:sp>
        <p:nvSpPr>
          <p:cNvPr id="6" name="CuadroTexto 5">
            <a:extLst>
              <a:ext uri="{FF2B5EF4-FFF2-40B4-BE49-F238E27FC236}">
                <a16:creationId xmlns:a16="http://schemas.microsoft.com/office/drawing/2014/main" id="{29DE1784-EA7B-F30B-4A30-7519BEE4AE12}"/>
              </a:ext>
            </a:extLst>
          </p:cNvPr>
          <p:cNvSpPr txBox="1"/>
          <p:nvPr/>
        </p:nvSpPr>
        <p:spPr>
          <a:xfrm>
            <a:off x="3050381" y="3244334"/>
            <a:ext cx="6100762" cy="369332"/>
          </a:xfrm>
          <a:prstGeom prst="rect">
            <a:avLst/>
          </a:prstGeom>
          <a:noFill/>
        </p:spPr>
        <p:txBody>
          <a:bodyPr wrap="square">
            <a:spAutoFit/>
          </a:bodyPr>
          <a:lstStyle/>
          <a:p>
            <a:endParaRPr lang="es-ES" dirty="0"/>
          </a:p>
        </p:txBody>
      </p:sp>
      <p:pic>
        <p:nvPicPr>
          <p:cNvPr id="14" name="Imagen 13">
            <a:extLst>
              <a:ext uri="{FF2B5EF4-FFF2-40B4-BE49-F238E27FC236}">
                <a16:creationId xmlns:a16="http://schemas.microsoft.com/office/drawing/2014/main" id="{AD292C14-23C5-0BFC-E6A1-E30244E2C63F}"/>
              </a:ext>
            </a:extLst>
          </p:cNvPr>
          <p:cNvPicPr>
            <a:picLocks noChangeAspect="1"/>
          </p:cNvPicPr>
          <p:nvPr/>
        </p:nvPicPr>
        <p:blipFill>
          <a:blip r:embed="rId2"/>
          <a:stretch>
            <a:fillRect/>
          </a:stretch>
        </p:blipFill>
        <p:spPr>
          <a:xfrm>
            <a:off x="666750" y="5570538"/>
            <a:ext cx="876725" cy="774184"/>
          </a:xfrm>
          <a:prstGeom prst="rect">
            <a:avLst/>
          </a:prstGeom>
        </p:spPr>
      </p:pic>
      <p:sp>
        <p:nvSpPr>
          <p:cNvPr id="20" name="Título 1">
            <a:extLst>
              <a:ext uri="{FF2B5EF4-FFF2-40B4-BE49-F238E27FC236}">
                <a16:creationId xmlns:a16="http://schemas.microsoft.com/office/drawing/2014/main" id="{344C5E91-1EB5-FAEC-0D7A-BF8BBAF7BFF1}"/>
              </a:ext>
            </a:extLst>
          </p:cNvPr>
          <p:cNvSpPr txBox="1">
            <a:spLocks/>
          </p:cNvSpPr>
          <p:nvPr/>
        </p:nvSpPr>
        <p:spPr>
          <a:xfrm>
            <a:off x="838200" y="1814512"/>
            <a:ext cx="10515600" cy="35147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s-E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4" name="Picture 3">
            <a:extLst>
              <a:ext uri="{FF2B5EF4-FFF2-40B4-BE49-F238E27FC236}">
                <a16:creationId xmlns:a16="http://schemas.microsoft.com/office/drawing/2014/main" id="{BE5783F1-FEA9-850A-EDF7-4A0E956EDD00}"/>
              </a:ext>
            </a:extLst>
          </p:cNvPr>
          <p:cNvPicPr>
            <a:picLocks noChangeAspect="1"/>
          </p:cNvPicPr>
          <p:nvPr/>
        </p:nvPicPr>
        <p:blipFill>
          <a:blip r:embed="rId3"/>
          <a:stretch>
            <a:fillRect/>
          </a:stretch>
        </p:blipFill>
        <p:spPr>
          <a:xfrm>
            <a:off x="1943821" y="1985705"/>
            <a:ext cx="8562975" cy="3971925"/>
          </a:xfrm>
          <a:prstGeom prst="rect">
            <a:avLst/>
          </a:prstGeom>
        </p:spPr>
      </p:pic>
    </p:spTree>
    <p:extLst>
      <p:ext uri="{BB962C8B-B14F-4D97-AF65-F5344CB8AC3E}">
        <p14:creationId xmlns:p14="http://schemas.microsoft.com/office/powerpoint/2010/main" val="7917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EF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91CC0-4EEA-25D4-1FC3-90BDF68D667D}"/>
              </a:ext>
            </a:extLst>
          </p:cNvPr>
          <p:cNvSpPr>
            <a:spLocks noGrp="1"/>
          </p:cNvSpPr>
          <p:nvPr>
            <p:ph type="title"/>
          </p:nvPr>
        </p:nvSpPr>
        <p:spPr>
          <a:xfrm>
            <a:off x="1105112" y="324931"/>
            <a:ext cx="10515600" cy="606426"/>
          </a:xfrm>
        </p:spPr>
        <p:txBody>
          <a:bodyPr>
            <a:normAutofit/>
          </a:bodyPr>
          <a:lstStyle/>
          <a:p>
            <a:r>
              <a:rPr lang="es-ES" sz="3200" b="1" dirty="0">
                <a:latin typeface="Open Sans" panose="020B0606030504020204" pitchFamily="34" charset="0"/>
                <a:ea typeface="Open Sans" panose="020B0606030504020204" pitchFamily="34" charset="0"/>
                <a:cs typeface="Open Sans" panose="020B0606030504020204" pitchFamily="34" charset="0"/>
              </a:rPr>
              <a:t>COMPONENTES PADRES Y COMPONENTES HIJOS</a:t>
            </a:r>
          </a:p>
        </p:txBody>
      </p:sp>
      <p:sp>
        <p:nvSpPr>
          <p:cNvPr id="6" name="CuadroTexto 5">
            <a:extLst>
              <a:ext uri="{FF2B5EF4-FFF2-40B4-BE49-F238E27FC236}">
                <a16:creationId xmlns:a16="http://schemas.microsoft.com/office/drawing/2014/main" id="{29DE1784-EA7B-F30B-4A30-7519BEE4AE12}"/>
              </a:ext>
            </a:extLst>
          </p:cNvPr>
          <p:cNvSpPr txBox="1"/>
          <p:nvPr/>
        </p:nvSpPr>
        <p:spPr>
          <a:xfrm>
            <a:off x="3050381" y="3244334"/>
            <a:ext cx="6100762" cy="369332"/>
          </a:xfrm>
          <a:prstGeom prst="rect">
            <a:avLst/>
          </a:prstGeom>
          <a:noFill/>
        </p:spPr>
        <p:txBody>
          <a:bodyPr wrap="square">
            <a:spAutoFit/>
          </a:bodyPr>
          <a:lstStyle/>
          <a:p>
            <a:endParaRPr lang="es-ES" dirty="0"/>
          </a:p>
        </p:txBody>
      </p:sp>
      <p:pic>
        <p:nvPicPr>
          <p:cNvPr id="14" name="Imagen 13">
            <a:extLst>
              <a:ext uri="{FF2B5EF4-FFF2-40B4-BE49-F238E27FC236}">
                <a16:creationId xmlns:a16="http://schemas.microsoft.com/office/drawing/2014/main" id="{AD292C14-23C5-0BFC-E6A1-E30244E2C63F}"/>
              </a:ext>
            </a:extLst>
          </p:cNvPr>
          <p:cNvPicPr>
            <a:picLocks noChangeAspect="1"/>
          </p:cNvPicPr>
          <p:nvPr/>
        </p:nvPicPr>
        <p:blipFill>
          <a:blip r:embed="rId2"/>
          <a:stretch>
            <a:fillRect/>
          </a:stretch>
        </p:blipFill>
        <p:spPr>
          <a:xfrm>
            <a:off x="666750" y="5570538"/>
            <a:ext cx="876725" cy="774184"/>
          </a:xfrm>
          <a:prstGeom prst="rect">
            <a:avLst/>
          </a:prstGeom>
        </p:spPr>
      </p:pic>
      <p:sp>
        <p:nvSpPr>
          <p:cNvPr id="20" name="Título 1">
            <a:extLst>
              <a:ext uri="{FF2B5EF4-FFF2-40B4-BE49-F238E27FC236}">
                <a16:creationId xmlns:a16="http://schemas.microsoft.com/office/drawing/2014/main" id="{344C5E91-1EB5-FAEC-0D7A-BF8BBAF7BFF1}"/>
              </a:ext>
            </a:extLst>
          </p:cNvPr>
          <p:cNvSpPr txBox="1">
            <a:spLocks/>
          </p:cNvSpPr>
          <p:nvPr/>
        </p:nvSpPr>
        <p:spPr>
          <a:xfrm>
            <a:off x="838200" y="1814512"/>
            <a:ext cx="10515600" cy="35147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s-ES" sz="2000" dirty="0">
                <a:latin typeface="Open Sans" panose="020B0606030504020204" pitchFamily="34" charset="0"/>
                <a:ea typeface="Open Sans" panose="020B0606030504020204" pitchFamily="34" charset="0"/>
                <a:cs typeface="Open Sans" panose="020B0606030504020204" pitchFamily="34" charset="0"/>
              </a:rPr>
            </a:br>
            <a:br>
              <a:rPr lang="es-ES" sz="2000" dirty="0">
                <a:latin typeface="Open Sans" panose="020B0606030504020204" pitchFamily="34" charset="0"/>
                <a:ea typeface="Open Sans" panose="020B0606030504020204" pitchFamily="34" charset="0"/>
                <a:cs typeface="Open Sans" panose="020B0606030504020204" pitchFamily="34" charset="0"/>
              </a:rPr>
            </a:br>
            <a:endParaRPr lang="es-E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TextBox 11">
            <a:extLst>
              <a:ext uri="{FF2B5EF4-FFF2-40B4-BE49-F238E27FC236}">
                <a16:creationId xmlns:a16="http://schemas.microsoft.com/office/drawing/2014/main" id="{AC2C5A46-3C76-A97D-384C-6107EB1A2D2E}"/>
              </a:ext>
            </a:extLst>
          </p:cNvPr>
          <p:cNvSpPr txBox="1"/>
          <p:nvPr/>
        </p:nvSpPr>
        <p:spPr>
          <a:xfrm>
            <a:off x="2039639" y="992336"/>
            <a:ext cx="8257309" cy="646331"/>
          </a:xfrm>
          <a:prstGeom prst="rect">
            <a:avLst/>
          </a:prstGeom>
          <a:noFill/>
        </p:spPr>
        <p:txBody>
          <a:bodyPr wrap="square" rtlCol="0">
            <a:spAutoFit/>
          </a:bodyPr>
          <a:lstStyle/>
          <a:p>
            <a:r>
              <a:rPr lang="es-ES" dirty="0"/>
              <a:t>Los componentes padres son los que contienen o engloban a otros componentes, con quienes podrá enviar y recibir información, además de coordinarlos.</a:t>
            </a:r>
          </a:p>
        </p:txBody>
      </p:sp>
      <p:pic>
        <p:nvPicPr>
          <p:cNvPr id="15" name="Picture 14">
            <a:extLst>
              <a:ext uri="{FF2B5EF4-FFF2-40B4-BE49-F238E27FC236}">
                <a16:creationId xmlns:a16="http://schemas.microsoft.com/office/drawing/2014/main" id="{2F5C3EDD-723A-284E-197B-D0DEC8DC77B1}"/>
              </a:ext>
            </a:extLst>
          </p:cNvPr>
          <p:cNvPicPr>
            <a:picLocks noChangeAspect="1"/>
          </p:cNvPicPr>
          <p:nvPr/>
        </p:nvPicPr>
        <p:blipFill>
          <a:blip r:embed="rId3"/>
          <a:stretch>
            <a:fillRect/>
          </a:stretch>
        </p:blipFill>
        <p:spPr>
          <a:xfrm>
            <a:off x="1645074" y="2542897"/>
            <a:ext cx="9046441" cy="2141538"/>
          </a:xfrm>
          <a:prstGeom prst="rect">
            <a:avLst/>
          </a:prstGeom>
        </p:spPr>
      </p:pic>
      <p:sp>
        <p:nvSpPr>
          <p:cNvPr id="19" name="TextBox 18">
            <a:extLst>
              <a:ext uri="{FF2B5EF4-FFF2-40B4-BE49-F238E27FC236}">
                <a16:creationId xmlns:a16="http://schemas.microsoft.com/office/drawing/2014/main" id="{D5889B35-CCC8-D31E-265F-108350B33AA4}"/>
              </a:ext>
            </a:extLst>
          </p:cNvPr>
          <p:cNvSpPr txBox="1"/>
          <p:nvPr/>
        </p:nvSpPr>
        <p:spPr>
          <a:xfrm>
            <a:off x="3050381" y="1737147"/>
            <a:ext cx="5957455" cy="400110"/>
          </a:xfrm>
          <a:prstGeom prst="rect">
            <a:avLst/>
          </a:prstGeom>
          <a:noFill/>
        </p:spPr>
        <p:txBody>
          <a:bodyPr wrap="square">
            <a:spAutoFit/>
          </a:bodyPr>
          <a:lstStyle/>
          <a:p>
            <a:r>
              <a:rPr lang="es-ES" sz="1000" dirty="0"/>
              <a:t>Aquí vemos al componentes &lt;app-estudiante&gt; dentro de lo que será su padre por el orden de jerarquía, el componente &lt;lista-de-estudiantes&gt;</a:t>
            </a:r>
          </a:p>
        </p:txBody>
      </p:sp>
    </p:spTree>
    <p:extLst>
      <p:ext uri="{BB962C8B-B14F-4D97-AF65-F5344CB8AC3E}">
        <p14:creationId xmlns:p14="http://schemas.microsoft.com/office/powerpoint/2010/main" val="3669806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65B47A-B71B-5BA0-4EDA-7B202B4F92D7}"/>
              </a:ext>
            </a:extLst>
          </p:cNvPr>
          <p:cNvPicPr>
            <a:picLocks noChangeAspect="1"/>
          </p:cNvPicPr>
          <p:nvPr/>
        </p:nvPicPr>
        <p:blipFill>
          <a:blip r:embed="rId2"/>
          <a:stretch>
            <a:fillRect/>
          </a:stretch>
        </p:blipFill>
        <p:spPr>
          <a:xfrm>
            <a:off x="1535184" y="1149495"/>
            <a:ext cx="9121631" cy="2397269"/>
          </a:xfrm>
          <a:prstGeom prst="rect">
            <a:avLst/>
          </a:prstGeom>
        </p:spPr>
      </p:pic>
      <p:sp>
        <p:nvSpPr>
          <p:cNvPr id="6" name="TextBox 5">
            <a:extLst>
              <a:ext uri="{FF2B5EF4-FFF2-40B4-BE49-F238E27FC236}">
                <a16:creationId xmlns:a16="http://schemas.microsoft.com/office/drawing/2014/main" id="{6F4F0B9C-AEFB-89AD-72CD-AFB77987187A}"/>
              </a:ext>
            </a:extLst>
          </p:cNvPr>
          <p:cNvSpPr txBox="1"/>
          <p:nvPr/>
        </p:nvSpPr>
        <p:spPr>
          <a:xfrm>
            <a:off x="1690254" y="369455"/>
            <a:ext cx="8257309" cy="646331"/>
          </a:xfrm>
          <a:prstGeom prst="rect">
            <a:avLst/>
          </a:prstGeom>
          <a:noFill/>
        </p:spPr>
        <p:txBody>
          <a:bodyPr wrap="square" rtlCol="0">
            <a:spAutoFit/>
          </a:bodyPr>
          <a:lstStyle/>
          <a:p>
            <a:r>
              <a:rPr lang="es-ES" dirty="0"/>
              <a:t>Aquí nos traemos al punto mas alto de nuestro árbol de componentes, a &lt;app-lista-de-estudiantes&gt; quien trae dentro de su interior a &lt;app-estudiante&gt;</a:t>
            </a:r>
          </a:p>
        </p:txBody>
      </p:sp>
      <p:sp>
        <p:nvSpPr>
          <p:cNvPr id="7" name="Oval 6">
            <a:extLst>
              <a:ext uri="{FF2B5EF4-FFF2-40B4-BE49-F238E27FC236}">
                <a16:creationId xmlns:a16="http://schemas.microsoft.com/office/drawing/2014/main" id="{20FFC210-29E8-77D6-1C8F-46F629C1E9F8}"/>
              </a:ext>
            </a:extLst>
          </p:cNvPr>
          <p:cNvSpPr/>
          <p:nvPr/>
        </p:nvSpPr>
        <p:spPr>
          <a:xfrm>
            <a:off x="4899891" y="4036290"/>
            <a:ext cx="2115128" cy="44334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000" dirty="0"/>
              <a:t>APP-COMPONENT</a:t>
            </a:r>
          </a:p>
        </p:txBody>
      </p:sp>
      <p:sp>
        <p:nvSpPr>
          <p:cNvPr id="15" name="Oval 14">
            <a:extLst>
              <a:ext uri="{FF2B5EF4-FFF2-40B4-BE49-F238E27FC236}">
                <a16:creationId xmlns:a16="http://schemas.microsoft.com/office/drawing/2014/main" id="{CF8A1D04-D738-D759-FD33-FA91E77F387E}"/>
              </a:ext>
            </a:extLst>
          </p:cNvPr>
          <p:cNvSpPr/>
          <p:nvPr/>
        </p:nvSpPr>
        <p:spPr>
          <a:xfrm>
            <a:off x="4899891" y="4969163"/>
            <a:ext cx="2115128" cy="44334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000" dirty="0"/>
              <a:t>APP-LISTA-DE-ESTUDIANTES</a:t>
            </a:r>
          </a:p>
        </p:txBody>
      </p:sp>
      <p:cxnSp>
        <p:nvCxnSpPr>
          <p:cNvPr id="19" name="Straight Connector 18">
            <a:extLst>
              <a:ext uri="{FF2B5EF4-FFF2-40B4-BE49-F238E27FC236}">
                <a16:creationId xmlns:a16="http://schemas.microsoft.com/office/drawing/2014/main" id="{233108AB-EEF4-12F9-DD07-17ABA8EC32BD}"/>
              </a:ext>
            </a:extLst>
          </p:cNvPr>
          <p:cNvCxnSpPr>
            <a:stCxn id="7" idx="4"/>
            <a:endCxn id="15" idx="0"/>
          </p:cNvCxnSpPr>
          <p:nvPr/>
        </p:nvCxnSpPr>
        <p:spPr>
          <a:xfrm>
            <a:off x="5957455" y="4479637"/>
            <a:ext cx="0" cy="489526"/>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99D1EBA1-E438-06AE-3412-81A2D0642638}"/>
              </a:ext>
            </a:extLst>
          </p:cNvPr>
          <p:cNvSpPr/>
          <p:nvPr/>
        </p:nvSpPr>
        <p:spPr>
          <a:xfrm>
            <a:off x="4899891" y="5883563"/>
            <a:ext cx="2115128" cy="44334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ES" sz="1000" dirty="0"/>
              <a:t>APP--ESTUDIANTES</a:t>
            </a:r>
          </a:p>
        </p:txBody>
      </p:sp>
      <p:cxnSp>
        <p:nvCxnSpPr>
          <p:cNvPr id="23" name="Straight Arrow Connector 22">
            <a:extLst>
              <a:ext uri="{FF2B5EF4-FFF2-40B4-BE49-F238E27FC236}">
                <a16:creationId xmlns:a16="http://schemas.microsoft.com/office/drawing/2014/main" id="{891E3FDC-C303-4E19-B3EF-4426910D9D19}"/>
              </a:ext>
            </a:extLst>
          </p:cNvPr>
          <p:cNvCxnSpPr>
            <a:stCxn id="15" idx="4"/>
            <a:endCxn id="21" idx="0"/>
          </p:cNvCxnSpPr>
          <p:nvPr/>
        </p:nvCxnSpPr>
        <p:spPr>
          <a:xfrm>
            <a:off x="5957455" y="5412510"/>
            <a:ext cx="0" cy="471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Imagen 13">
            <a:extLst>
              <a:ext uri="{FF2B5EF4-FFF2-40B4-BE49-F238E27FC236}">
                <a16:creationId xmlns:a16="http://schemas.microsoft.com/office/drawing/2014/main" id="{9DA4CF0F-5EF0-8F39-012D-6060BDE67A7C}"/>
              </a:ext>
            </a:extLst>
          </p:cNvPr>
          <p:cNvPicPr>
            <a:picLocks noChangeAspect="1"/>
          </p:cNvPicPr>
          <p:nvPr/>
        </p:nvPicPr>
        <p:blipFill>
          <a:blip r:embed="rId3"/>
          <a:stretch>
            <a:fillRect/>
          </a:stretch>
        </p:blipFill>
        <p:spPr>
          <a:xfrm>
            <a:off x="666750" y="5570538"/>
            <a:ext cx="876725" cy="774184"/>
          </a:xfrm>
          <a:prstGeom prst="rect">
            <a:avLst/>
          </a:prstGeom>
        </p:spPr>
      </p:pic>
    </p:spTree>
    <p:extLst>
      <p:ext uri="{BB962C8B-B14F-4D97-AF65-F5344CB8AC3E}">
        <p14:creationId xmlns:p14="http://schemas.microsoft.com/office/powerpoint/2010/main" val="484906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97607-12BD-5135-99D9-B0AE282D4C37}"/>
              </a:ext>
            </a:extLst>
          </p:cNvPr>
          <p:cNvSpPr>
            <a:spLocks noGrp="1"/>
          </p:cNvSpPr>
          <p:nvPr>
            <p:ph type="title"/>
          </p:nvPr>
        </p:nvSpPr>
        <p:spPr/>
        <p:txBody>
          <a:bodyPr>
            <a:normAutofit/>
          </a:bodyPr>
          <a:lstStyle/>
          <a:p>
            <a:r>
              <a:rPr lang="es-ES" sz="3200" b="1" dirty="0">
                <a:latin typeface="Open Sans" panose="020B0606030504020204" pitchFamily="34" charset="0"/>
                <a:ea typeface="Open Sans" panose="020B0606030504020204" pitchFamily="34" charset="0"/>
                <a:cs typeface="Open Sans" panose="020B0606030504020204" pitchFamily="34" charset="0"/>
              </a:rPr>
              <a:t>COMUNICACIÓN ENTRE COMPONENTES</a:t>
            </a:r>
          </a:p>
        </p:txBody>
      </p:sp>
      <p:sp>
        <p:nvSpPr>
          <p:cNvPr id="3" name="Content Placeholder 2">
            <a:extLst>
              <a:ext uri="{FF2B5EF4-FFF2-40B4-BE49-F238E27FC236}">
                <a16:creationId xmlns:a16="http://schemas.microsoft.com/office/drawing/2014/main" id="{C5444BEC-2D0F-C26C-6932-35DE92FB9240}"/>
              </a:ext>
            </a:extLst>
          </p:cNvPr>
          <p:cNvSpPr>
            <a:spLocks noGrp="1"/>
          </p:cNvSpPr>
          <p:nvPr>
            <p:ph idx="1"/>
          </p:nvPr>
        </p:nvSpPr>
        <p:spPr>
          <a:xfrm>
            <a:off x="838200" y="1825625"/>
            <a:ext cx="9977582" cy="1056120"/>
          </a:xfrm>
        </p:spPr>
        <p:txBody>
          <a:bodyPr/>
          <a:lstStyle/>
          <a:p>
            <a:pPr marL="0" indent="0">
              <a:buNone/>
            </a:pPr>
            <a:r>
              <a:rPr lang="es-ES" dirty="0"/>
              <a:t>Hay varias maneras de comunicar a los componentes, pero nos centraremos en las dos más básicas, que son: @Input y @Output</a:t>
            </a:r>
          </a:p>
        </p:txBody>
      </p:sp>
      <p:pic>
        <p:nvPicPr>
          <p:cNvPr id="4" name="Imagen 13">
            <a:extLst>
              <a:ext uri="{FF2B5EF4-FFF2-40B4-BE49-F238E27FC236}">
                <a16:creationId xmlns:a16="http://schemas.microsoft.com/office/drawing/2014/main" id="{D9819D4A-FF6E-C60E-6DED-DAC6D0E1291D}"/>
              </a:ext>
            </a:extLst>
          </p:cNvPr>
          <p:cNvPicPr>
            <a:picLocks noChangeAspect="1"/>
          </p:cNvPicPr>
          <p:nvPr/>
        </p:nvPicPr>
        <p:blipFill>
          <a:blip r:embed="rId2"/>
          <a:stretch>
            <a:fillRect/>
          </a:stretch>
        </p:blipFill>
        <p:spPr>
          <a:xfrm>
            <a:off x="666750" y="5570538"/>
            <a:ext cx="876725" cy="774184"/>
          </a:xfrm>
          <a:prstGeom prst="rect">
            <a:avLst/>
          </a:prstGeom>
        </p:spPr>
      </p:pic>
    </p:spTree>
    <p:extLst>
      <p:ext uri="{BB962C8B-B14F-4D97-AF65-F5344CB8AC3E}">
        <p14:creationId xmlns:p14="http://schemas.microsoft.com/office/powerpoint/2010/main" val="314922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42A70-5796-34F7-958A-00C877C42904}"/>
              </a:ext>
            </a:extLst>
          </p:cNvPr>
          <p:cNvSpPr>
            <a:spLocks noGrp="1"/>
          </p:cNvSpPr>
          <p:nvPr>
            <p:ph type="title"/>
          </p:nvPr>
        </p:nvSpPr>
        <p:spPr>
          <a:xfrm>
            <a:off x="838200" y="102485"/>
            <a:ext cx="10033000" cy="632402"/>
          </a:xfrm>
        </p:spPr>
        <p:txBody>
          <a:bodyPr>
            <a:normAutofit fontScale="90000"/>
          </a:bodyPr>
          <a:lstStyle/>
          <a:p>
            <a:r>
              <a:rPr lang="es-ES" dirty="0"/>
              <a:t>Directiva @Input</a:t>
            </a:r>
          </a:p>
        </p:txBody>
      </p:sp>
      <p:sp>
        <p:nvSpPr>
          <p:cNvPr id="9" name="TextBox 8">
            <a:extLst>
              <a:ext uri="{FF2B5EF4-FFF2-40B4-BE49-F238E27FC236}">
                <a16:creationId xmlns:a16="http://schemas.microsoft.com/office/drawing/2014/main" id="{FBF94A21-AF15-4E0D-B8B8-3951C111B5C8}"/>
              </a:ext>
            </a:extLst>
          </p:cNvPr>
          <p:cNvSpPr txBox="1"/>
          <p:nvPr/>
        </p:nvSpPr>
        <p:spPr>
          <a:xfrm>
            <a:off x="3260151" y="734887"/>
            <a:ext cx="4975370" cy="738664"/>
          </a:xfrm>
          <a:prstGeom prst="rect">
            <a:avLst/>
          </a:prstGeom>
          <a:noFill/>
        </p:spPr>
        <p:txBody>
          <a:bodyPr wrap="square">
            <a:spAutoFit/>
          </a:bodyPr>
          <a:lstStyle/>
          <a:p>
            <a:r>
              <a:rPr lang="es-ES" sz="1400" b="0" i="0" dirty="0">
                <a:solidFill>
                  <a:srgbClr val="374151"/>
                </a:solidFill>
                <a:effectLst/>
                <a:latin typeface="Söhne"/>
              </a:rPr>
              <a:t>El componente padre puede pasar datos al componente hijo utilizando la directiva, la cual previamente debe ser registrada en el hijo de la siguiente manera. </a:t>
            </a:r>
            <a:endParaRPr lang="es-ES" sz="1400" dirty="0"/>
          </a:p>
        </p:txBody>
      </p:sp>
      <p:sp>
        <p:nvSpPr>
          <p:cNvPr id="13" name="Arrow: Down 12">
            <a:extLst>
              <a:ext uri="{FF2B5EF4-FFF2-40B4-BE49-F238E27FC236}">
                <a16:creationId xmlns:a16="http://schemas.microsoft.com/office/drawing/2014/main" id="{280A104E-B588-D941-B69B-E4376C4A2CBC}"/>
              </a:ext>
            </a:extLst>
          </p:cNvPr>
          <p:cNvSpPr/>
          <p:nvPr/>
        </p:nvSpPr>
        <p:spPr>
          <a:xfrm>
            <a:off x="5172364" y="3784624"/>
            <a:ext cx="923636" cy="5818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7" name="Picture 16">
            <a:extLst>
              <a:ext uri="{FF2B5EF4-FFF2-40B4-BE49-F238E27FC236}">
                <a16:creationId xmlns:a16="http://schemas.microsoft.com/office/drawing/2014/main" id="{802D8332-271B-6BDA-FE96-309F9D757A80}"/>
              </a:ext>
            </a:extLst>
          </p:cNvPr>
          <p:cNvPicPr>
            <a:picLocks noChangeAspect="1"/>
          </p:cNvPicPr>
          <p:nvPr/>
        </p:nvPicPr>
        <p:blipFill>
          <a:blip r:embed="rId2"/>
          <a:stretch>
            <a:fillRect/>
          </a:stretch>
        </p:blipFill>
        <p:spPr>
          <a:xfrm>
            <a:off x="1430337" y="4417017"/>
            <a:ext cx="8848725" cy="1895475"/>
          </a:xfrm>
          <a:prstGeom prst="rect">
            <a:avLst/>
          </a:prstGeom>
        </p:spPr>
      </p:pic>
      <p:pic>
        <p:nvPicPr>
          <p:cNvPr id="19" name="Picture 18">
            <a:extLst>
              <a:ext uri="{FF2B5EF4-FFF2-40B4-BE49-F238E27FC236}">
                <a16:creationId xmlns:a16="http://schemas.microsoft.com/office/drawing/2014/main" id="{F3DD1F35-4287-E074-29E0-758FDEDC9D5D}"/>
              </a:ext>
            </a:extLst>
          </p:cNvPr>
          <p:cNvPicPr>
            <a:picLocks noChangeAspect="1"/>
          </p:cNvPicPr>
          <p:nvPr/>
        </p:nvPicPr>
        <p:blipFill>
          <a:blip r:embed="rId3"/>
          <a:stretch>
            <a:fillRect/>
          </a:stretch>
        </p:blipFill>
        <p:spPr>
          <a:xfrm>
            <a:off x="3160898" y="1446007"/>
            <a:ext cx="5173875" cy="2288116"/>
          </a:xfrm>
          <a:prstGeom prst="rect">
            <a:avLst/>
          </a:prstGeom>
        </p:spPr>
      </p:pic>
      <p:pic>
        <p:nvPicPr>
          <p:cNvPr id="20" name="Imagen 13">
            <a:extLst>
              <a:ext uri="{FF2B5EF4-FFF2-40B4-BE49-F238E27FC236}">
                <a16:creationId xmlns:a16="http://schemas.microsoft.com/office/drawing/2014/main" id="{2FC43B1D-2952-4C1F-721B-6E2FAF86A6AB}"/>
              </a:ext>
            </a:extLst>
          </p:cNvPr>
          <p:cNvPicPr>
            <a:picLocks noChangeAspect="1"/>
          </p:cNvPicPr>
          <p:nvPr/>
        </p:nvPicPr>
        <p:blipFill>
          <a:blip r:embed="rId4"/>
          <a:stretch>
            <a:fillRect/>
          </a:stretch>
        </p:blipFill>
        <p:spPr>
          <a:xfrm>
            <a:off x="315768" y="5856865"/>
            <a:ext cx="876725" cy="774184"/>
          </a:xfrm>
          <a:prstGeom prst="rect">
            <a:avLst/>
          </a:prstGeom>
        </p:spPr>
      </p:pic>
    </p:spTree>
    <p:extLst>
      <p:ext uri="{BB962C8B-B14F-4D97-AF65-F5344CB8AC3E}">
        <p14:creationId xmlns:p14="http://schemas.microsoft.com/office/powerpoint/2010/main" val="18112010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1121</TotalTime>
  <Words>821</Words>
  <Application>Microsoft Office PowerPoint</Application>
  <PresentationFormat>Widescreen</PresentationFormat>
  <Paragraphs>43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Open Sans</vt:lpstr>
      <vt:lpstr>Söhne</vt:lpstr>
      <vt:lpstr>Söhne Mono</vt:lpstr>
      <vt:lpstr>Tema de Office</vt:lpstr>
      <vt:lpstr>PowerPoint Presentation</vt:lpstr>
      <vt:lpstr>COMPONENTES</vt:lpstr>
      <vt:lpstr>PowerPoint Presentation</vt:lpstr>
      <vt:lpstr>PowerPoint Presentation</vt:lpstr>
      <vt:lpstr>ORGANIZACIÓN Y JERARQUIA DE COMPONENTES</vt:lpstr>
      <vt:lpstr>COMPONENTES PADRES Y COMPONENTES HIJOS</vt:lpstr>
      <vt:lpstr>PowerPoint Presentation</vt:lpstr>
      <vt:lpstr>COMUNICACIÓN ENTRE COMPONENTES</vt:lpstr>
      <vt:lpstr>Directiva @Input</vt:lpstr>
      <vt:lpstr>PowerPoint Presentation</vt:lpstr>
      <vt:lpstr>Directiva @Output (dato de hijo a padre)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Lucia Merino Lázaro</dc:creator>
  <cp:lastModifiedBy>Farriol Cristian</cp:lastModifiedBy>
  <cp:revision>4</cp:revision>
  <dcterms:created xsi:type="dcterms:W3CDTF">2023-06-21T09:11:13Z</dcterms:created>
  <dcterms:modified xsi:type="dcterms:W3CDTF">2024-01-25T09:17:34Z</dcterms:modified>
</cp:coreProperties>
</file>