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9144000" cy="6858000" type="screen4x3"/>
  <p:notesSz cx="7077075" cy="93821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85800" y="3579856"/>
            <a:ext cx="7772400" cy="15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371600"/>
            <a:ext cx="8229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831C-F2D5-44B7-8037-827FE3CACACC}" type="datetimeFigureOut">
              <a:rPr lang="en-US" smtClean="0"/>
              <a:pPr/>
              <a:t>12/11/12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A2C8-3B29-46EE-AF15-4232ACE199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YLogo_Orange.tif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953000"/>
            <a:ext cx="2164080" cy="16400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mailto:mike@calymca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pPr>
              <a:tabLst>
                <a:tab pos="515938" algn="l"/>
              </a:tabLst>
            </a:pPr>
            <a:r>
              <a:rPr lang="en-US" sz="3200" dirty="0" smtClean="0"/>
              <a:t>All delegations created different…</a:t>
            </a:r>
            <a:br>
              <a:rPr lang="en-US" sz="3200" dirty="0" smtClean="0"/>
            </a:br>
            <a:r>
              <a:rPr lang="en-US" sz="3200" dirty="0" smtClean="0"/>
              <a:t>But all start with a plan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71800"/>
            <a:ext cx="7848600" cy="533400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Customized Recruitment Guide</a:t>
            </a:r>
            <a:r>
              <a:rPr lang="en-US" sz="2000" i="1" dirty="0" smtClean="0"/>
              <a:t>!</a:t>
            </a:r>
            <a:endParaRPr lang="en-US" sz="2000" i="1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38100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Troy Nichols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0" lang="en-US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Program Director YMCA Youth &amp; Government</a:t>
            </a: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friends</a:t>
            </a:r>
          </a:p>
          <a:p>
            <a:endParaRPr lang="en-US" dirty="0" smtClean="0"/>
          </a:p>
          <a:p>
            <a:r>
              <a:rPr lang="en-US" dirty="0" smtClean="0"/>
              <a:t>Acquaintances</a:t>
            </a:r>
          </a:p>
          <a:p>
            <a:endParaRPr lang="en-US" dirty="0" smtClean="0"/>
          </a:p>
          <a:p>
            <a:r>
              <a:rPr lang="en-US" dirty="0" smtClean="0"/>
              <a:t>Affiliates</a:t>
            </a:r>
          </a:p>
          <a:p>
            <a:endParaRPr lang="en-US" dirty="0" smtClean="0"/>
          </a:p>
          <a:p>
            <a:r>
              <a:rPr lang="en-US" dirty="0" smtClean="0"/>
              <a:t>Friends of Friends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9601" y="6059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List influential's that meet the criteria listed above </a:t>
            </a:r>
          </a:p>
          <a:p>
            <a:r>
              <a:rPr lang="en-US" i="1" dirty="0" smtClean="0">
                <a:latin typeface="Baskerville Old Face" pitchFamily="18" charset="0"/>
              </a:rPr>
              <a:t>for this category of relationship.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YMCA Relationships </a:t>
            </a:r>
            <a:r>
              <a:rPr lang="en-US" sz="2000" dirty="0" smtClean="0">
                <a:latin typeface="Baskerville Old Face" pitchFamily="18" charset="0"/>
              </a:rPr>
              <a:t>(Organization </a:t>
            </a:r>
            <a:r>
              <a:rPr lang="en-US" sz="2000" dirty="0">
                <a:latin typeface="Baskerville Old Face" pitchFamily="18" charset="0"/>
              </a:rPr>
              <a:t>Affiliation)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friends</a:t>
            </a:r>
          </a:p>
          <a:p>
            <a:endParaRPr lang="en-US" dirty="0" smtClean="0"/>
          </a:p>
          <a:p>
            <a:r>
              <a:rPr lang="en-US" dirty="0" smtClean="0"/>
              <a:t>Acquaintances</a:t>
            </a:r>
          </a:p>
          <a:p>
            <a:endParaRPr lang="en-US" dirty="0" smtClean="0"/>
          </a:p>
          <a:p>
            <a:r>
              <a:rPr lang="en-US" dirty="0" smtClean="0"/>
              <a:t>Affiliates</a:t>
            </a:r>
          </a:p>
          <a:p>
            <a:endParaRPr lang="en-US" dirty="0" smtClean="0"/>
          </a:p>
          <a:p>
            <a:r>
              <a:rPr lang="en-US" dirty="0" smtClean="0"/>
              <a:t>Friends of Friends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1" y="6059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List influential's that meet the criteria listed above </a:t>
            </a:r>
          </a:p>
          <a:p>
            <a:r>
              <a:rPr lang="en-US" i="1" dirty="0" smtClean="0">
                <a:latin typeface="Baskerville Old Face" pitchFamily="18" charset="0"/>
              </a:rPr>
              <a:t>for this category of relationship.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&amp; G Relationships </a:t>
            </a:r>
            <a:r>
              <a:rPr lang="en-US" sz="2400" dirty="0" smtClean="0">
                <a:latin typeface="Baskerville Old Face" pitchFamily="18" charset="0"/>
              </a:rPr>
              <a:t>(Program Affiliation)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friends</a:t>
            </a:r>
          </a:p>
          <a:p>
            <a:endParaRPr lang="en-US" dirty="0" smtClean="0"/>
          </a:p>
          <a:p>
            <a:r>
              <a:rPr lang="en-US" dirty="0" smtClean="0"/>
              <a:t>Acquaintances</a:t>
            </a:r>
          </a:p>
          <a:p>
            <a:endParaRPr lang="en-US" dirty="0" smtClean="0"/>
          </a:p>
          <a:p>
            <a:r>
              <a:rPr lang="en-US" dirty="0" smtClean="0"/>
              <a:t>Affiliates</a:t>
            </a:r>
          </a:p>
          <a:p>
            <a:endParaRPr lang="en-US" dirty="0" smtClean="0"/>
          </a:p>
          <a:p>
            <a:r>
              <a:rPr lang="en-US" dirty="0" smtClean="0"/>
              <a:t>Friends of Friends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1" y="6059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List influential's that meet the criteria listed above </a:t>
            </a:r>
          </a:p>
          <a:p>
            <a:r>
              <a:rPr lang="en-US" i="1" dirty="0" smtClean="0">
                <a:latin typeface="Baskerville Old Face" pitchFamily="18" charset="0"/>
              </a:rPr>
              <a:t>for this category of relationship.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Organizational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Close friends</a:t>
            </a:r>
          </a:p>
          <a:p>
            <a:endParaRPr lang="en-US" dirty="0" smtClean="0"/>
          </a:p>
          <a:p>
            <a:r>
              <a:rPr lang="en-US" dirty="0" smtClean="0"/>
              <a:t>Acquaintances</a:t>
            </a:r>
          </a:p>
          <a:p>
            <a:endParaRPr lang="en-US" dirty="0" smtClean="0"/>
          </a:p>
          <a:p>
            <a:r>
              <a:rPr lang="en-US" dirty="0" smtClean="0"/>
              <a:t>Affiliates</a:t>
            </a:r>
          </a:p>
          <a:p>
            <a:endParaRPr lang="en-US" dirty="0" smtClean="0"/>
          </a:p>
          <a:p>
            <a:r>
              <a:rPr lang="en-US" dirty="0" smtClean="0"/>
              <a:t>Friends of Friends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1" y="60592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List influential's that meet the criteria listed above </a:t>
            </a:r>
          </a:p>
          <a:p>
            <a:r>
              <a:rPr lang="en-US" i="1" dirty="0" smtClean="0">
                <a:latin typeface="Baskerville Old Face" pitchFamily="18" charset="0"/>
              </a:rPr>
              <a:t>for this category of relationship.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29400" y="4343400"/>
            <a:ext cx="25146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My Graph</a:t>
            </a:r>
            <a:endParaRPr lang="en-US" dirty="0"/>
          </a:p>
        </p:txBody>
      </p:sp>
      <p:grpSp>
        <p:nvGrpSpPr>
          <p:cNvPr id="4" name="Group 21"/>
          <p:cNvGrpSpPr/>
          <p:nvPr/>
        </p:nvGrpSpPr>
        <p:grpSpPr>
          <a:xfrm>
            <a:off x="2133600" y="1676400"/>
            <a:ext cx="4953000" cy="4953000"/>
            <a:chOff x="1828800" y="838200"/>
            <a:chExt cx="5638800" cy="5638800"/>
          </a:xfrm>
        </p:grpSpPr>
        <p:sp>
          <p:nvSpPr>
            <p:cNvPr id="5" name="Oval 4"/>
            <p:cNvSpPr/>
            <p:nvPr/>
          </p:nvSpPr>
          <p:spPr>
            <a:xfrm>
              <a:off x="1828800" y="838200"/>
              <a:ext cx="5638800" cy="5638800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1371600"/>
              <a:ext cx="4572000" cy="4572000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57500" y="1866900"/>
              <a:ext cx="3581400" cy="3581400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438400"/>
              <a:ext cx="2438400" cy="2438400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3048000"/>
              <a:ext cx="1219200" cy="1219200"/>
            </a:xfrm>
            <a:prstGeom prst="ellips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33400" y="6260068"/>
            <a:ext cx="2209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YMCA Relationships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6868" y="1600200"/>
            <a:ext cx="22863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Personal Relationships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05600" y="1611868"/>
            <a:ext cx="20047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Y &amp; G Relationships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800" y="6260068"/>
            <a:ext cx="203042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Other Relationships</a:t>
            </a:r>
            <a:endParaRPr lang="en-US" dirty="0"/>
          </a:p>
        </p:txBody>
      </p:sp>
      <p:cxnSp>
        <p:nvCxnSpPr>
          <p:cNvPr id="14" name="Straight Connector 13"/>
          <p:cNvCxnSpPr>
            <a:stCxn id="5" idx="0"/>
            <a:endCxn id="5" idx="4"/>
          </p:cNvCxnSpPr>
          <p:nvPr/>
        </p:nvCxnSpPr>
        <p:spPr>
          <a:xfrm rot="16200000" flipH="1">
            <a:off x="2133600" y="4152900"/>
            <a:ext cx="4953000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5" idx="6"/>
          </p:cNvCxnSpPr>
          <p:nvPr/>
        </p:nvCxnSpPr>
        <p:spPr>
          <a:xfrm rot="10800000" flipH="1">
            <a:off x="2133600" y="4152900"/>
            <a:ext cx="4953000" cy="158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91400" y="3974068"/>
            <a:ext cx="13933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Close friends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9000" y="4431268"/>
            <a:ext cx="1551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Acquaintances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72400" y="4888468"/>
            <a:ext cx="10033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Affiliates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5334000"/>
            <a:ext cx="185820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Friends of Friends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0" y="5802868"/>
            <a:ext cx="11776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Unknowns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74345" y="3505200"/>
            <a:ext cx="497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781800" y="43434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Math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676400"/>
            <a:ext cx="8229600" cy="2057400"/>
            <a:chOff x="609600" y="1600200"/>
            <a:chExt cx="8001000" cy="2057400"/>
          </a:xfrm>
        </p:grpSpPr>
        <p:sp>
          <p:nvSpPr>
            <p:cNvPr id="5" name="Rectangle 4"/>
            <p:cNvSpPr/>
            <p:nvPr/>
          </p:nvSpPr>
          <p:spPr>
            <a:xfrm>
              <a:off x="609600" y="1600200"/>
              <a:ext cx="8001000" cy="2057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524000" y="1783140"/>
              <a:ext cx="22127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algn="r">
                <a:buNone/>
              </a:pP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Goal</a:t>
              </a:r>
            </a:p>
            <a:p>
              <a:pPr lvl="1" algn="r">
                <a:buFontTx/>
                <a:buChar char="-"/>
              </a:pPr>
              <a:r>
                <a:rPr lang="en-US" sz="3200" u="sng" dirty="0" smtClean="0">
                  <a:latin typeface="Times New Roman" pitchFamily="18" charset="0"/>
                  <a:cs typeface="Times New Roman" pitchFamily="18" charset="0"/>
                </a:rPr>
                <a:t> Current </a:t>
              </a:r>
            </a:p>
            <a:p>
              <a:pPr lvl="1" algn="r">
                <a:buNone/>
              </a:pP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Recruit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7200" y="4038600"/>
            <a:ext cx="8229600" cy="2057400"/>
            <a:chOff x="609600" y="3962400"/>
            <a:chExt cx="8001000" cy="2057400"/>
          </a:xfrm>
        </p:grpSpPr>
        <p:sp>
          <p:nvSpPr>
            <p:cNvPr id="8" name="Rectangle 7"/>
            <p:cNvSpPr/>
            <p:nvPr/>
          </p:nvSpPr>
          <p:spPr>
            <a:xfrm>
              <a:off x="609600" y="3962400"/>
              <a:ext cx="8001000" cy="2057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2000" y="4191000"/>
              <a:ext cx="309751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buNone/>
              </a:pP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Recruit /</a:t>
              </a:r>
            </a:p>
            <a:p>
              <a:pPr algn="r">
                <a:buNone/>
              </a:pPr>
              <a:r>
                <a:rPr lang="en-US" sz="3200" u="sng" dirty="0" smtClean="0">
                  <a:latin typeface="Times New Roman" pitchFamily="18" charset="0"/>
                  <a:cs typeface="Times New Roman" pitchFamily="18" charset="0"/>
                </a:rPr>
                <a:t>Influential Target</a:t>
              </a:r>
              <a:endParaRPr lang="en-US" sz="32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buNone/>
              </a:pP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Influential’s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9601" y="6248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Baskerville Old Face" pitchFamily="18" charset="0"/>
              </a:rPr>
              <a:t>Fill in the blank’s. Influential target should be less than 5 in most cases.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Key Influential's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674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skerville Old Face" pitchFamily="18" charset="0"/>
              </a:rPr>
              <a:t>Select names from your plotted graph, </a:t>
            </a:r>
          </a:p>
          <a:p>
            <a:r>
              <a:rPr lang="en-US" sz="2000" i="1" dirty="0" smtClean="0">
                <a:latin typeface="Baskerville Old Face" pitchFamily="18" charset="0"/>
              </a:rPr>
              <a:t>working from the center out.</a:t>
            </a:r>
            <a:endParaRPr lang="en-US" sz="2000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Steps…</a:t>
            </a:r>
            <a:br>
              <a:rPr lang="en-US" dirty="0" smtClean="0"/>
            </a:br>
            <a:r>
              <a:rPr lang="en-US" sz="2400" dirty="0" smtClean="0">
                <a:latin typeface="Baskerville Old Face" pitchFamily="18" charset="0"/>
              </a:rPr>
              <a:t>It’s about Relationship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Ask close influential's to help first.</a:t>
            </a:r>
          </a:p>
          <a:p>
            <a:pPr marL="914400" lvl="1" indent="-514350">
              <a:buNone/>
            </a:pPr>
            <a:r>
              <a:rPr lang="en-US" dirty="0" smtClean="0"/>
              <a:t>	</a:t>
            </a:r>
            <a:r>
              <a:rPr lang="en-US" i="1" dirty="0" smtClean="0"/>
              <a:t>Who would you ask to help you move? Remember,  you are asking influential’s to “help you move.”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should they be “asked?”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2484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skerville Old Face" pitchFamily="18" charset="0"/>
              </a:rPr>
              <a:t>Note the best ways your peers share to ask for influential's help.</a:t>
            </a:r>
            <a:endParaRPr lang="en-US" sz="2000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81800" y="43434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 59-Minute Guide to </a:t>
            </a:r>
          </a:p>
          <a:p>
            <a:pPr marL="0" indent="0">
              <a:buNone/>
            </a:pPr>
            <a:r>
              <a:rPr lang="en-US" b="1" i="1" dirty="0" smtClean="0"/>
              <a:t>Everything Board Members</a:t>
            </a:r>
          </a:p>
          <a:p>
            <a:pPr marL="0" indent="0">
              <a:buNone/>
            </a:pPr>
            <a:r>
              <a:rPr lang="en-US" b="1" i="1" dirty="0" smtClean="0"/>
              <a:t>Volunteers, and Staff Must </a:t>
            </a:r>
          </a:p>
          <a:p>
            <a:pPr marL="0" indent="0">
              <a:buNone/>
            </a:pPr>
            <a:r>
              <a:rPr lang="en-US" b="1" i="1" dirty="0" smtClean="0"/>
              <a:t>Know to Secure the Gift</a:t>
            </a:r>
          </a:p>
          <a:p>
            <a:pPr marL="0" indent="0">
              <a:buNone/>
            </a:pPr>
            <a:r>
              <a:rPr lang="en-US" dirty="0" smtClean="0"/>
              <a:t>by Jerold Panas</a:t>
            </a:r>
          </a:p>
        </p:txBody>
      </p:sp>
      <p:pic>
        <p:nvPicPr>
          <p:cNvPr id="4" name="Picture 2" descr="C:\Documents and Settings\Mike McFadden\Desktop\51H8TQ0H89L._BO2,204,203,200_PIsitb-sticker-arrow-click,TopRight,35,-76_AA240_SH20_OU01_.jpg"/>
          <p:cNvPicPr>
            <a:picLocks noChangeAspect="1" noChangeArrowheads="1"/>
          </p:cNvPicPr>
          <p:nvPr/>
        </p:nvPicPr>
        <p:blipFill>
          <a:blip r:embed="rId2" cstate="print"/>
          <a:srcRect l="14840" r="16357"/>
          <a:stretch>
            <a:fillRect/>
          </a:stretch>
        </p:blipFill>
        <p:spPr bwMode="auto">
          <a:xfrm>
            <a:off x="5486400" y="1645584"/>
            <a:ext cx="3429000" cy="4983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they be “asked?”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 smtClean="0"/>
              <a:t>Ask in person, during a dedicated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Layout the “issue or problem”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Ask for their help (be specific)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Outline their duties (set a goal &amp; timeline)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 smtClean="0"/>
              <a:t>Give them the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Thank them for their commitment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 smtClean="0"/>
              <a:t>Follow up consciously and consistently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Encourage their continued involvement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Continue thanking</a:t>
            </a:r>
            <a:r>
              <a:rPr lang="en-US" sz="2800" baseline="0" dirty="0" smtClean="0"/>
              <a:t> them as they                              participate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Target?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906869"/>
            <a:ext cx="5633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Write your desired delegation size as large and as possible, </a:t>
            </a:r>
          </a:p>
          <a:p>
            <a:r>
              <a:rPr lang="en-US" i="1" dirty="0" smtClean="0">
                <a:latin typeface="Baskerville Old Face" pitchFamily="18" charset="0"/>
              </a:rPr>
              <a:t>in the middle of this sheet.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I’ll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5309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Baskerville Old Face" pitchFamily="18" charset="0"/>
              </a:rPr>
              <a:t>Note the tools you will use to help influential's tell your story.</a:t>
            </a:r>
            <a:endParaRPr lang="en-US" sz="2000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value not cost</a:t>
            </a:r>
            <a:endParaRPr lang="en-US" baseline="0" dirty="0" smtClean="0"/>
          </a:p>
          <a:p>
            <a:r>
              <a:rPr lang="en-US" baseline="0" dirty="0" smtClean="0"/>
              <a:t>Focus on groups of friends</a:t>
            </a:r>
          </a:p>
          <a:p>
            <a:r>
              <a:rPr lang="en-US" baseline="0" dirty="0" smtClean="0"/>
              <a:t>Appointment cards</a:t>
            </a:r>
          </a:p>
          <a:p>
            <a:r>
              <a:rPr lang="en-US" baseline="0" dirty="0" smtClean="0"/>
              <a:t>Follow </a:t>
            </a:r>
            <a:r>
              <a:rPr lang="en-US" baseline="0" dirty="0" smtClean="0"/>
              <a:t>up often</a:t>
            </a:r>
            <a:r>
              <a:rPr lang="en-US" dirty="0" smtClean="0"/>
              <a:t> and friendly </a:t>
            </a:r>
          </a:p>
          <a:p>
            <a:r>
              <a:rPr lang="en-US" dirty="0" smtClean="0"/>
              <a:t>Not now doesn’t mean never</a:t>
            </a:r>
          </a:p>
          <a:p>
            <a:r>
              <a:rPr lang="en-US" dirty="0" smtClean="0"/>
              <a:t>Allow parents to help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324600" y="43434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Let Them Fall Out of the Sieve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Build </a:t>
            </a:r>
            <a:r>
              <a:rPr lang="en-US" u="sng" dirty="0" smtClean="0"/>
              <a:t>immediate and intentional </a:t>
            </a:r>
          </a:p>
          <a:p>
            <a:pPr marL="0" indent="0" algn="ctr">
              <a:buNone/>
            </a:pPr>
            <a:r>
              <a:rPr lang="en-US" dirty="0" smtClean="0"/>
              <a:t>relationships with new recruits.</a:t>
            </a:r>
          </a:p>
        </p:txBody>
      </p:sp>
      <p:sp>
        <p:nvSpPr>
          <p:cNvPr id="4" name="Isosceles Triangle 3"/>
          <p:cNvSpPr/>
          <p:nvPr/>
        </p:nvSpPr>
        <p:spPr>
          <a:xfrm rot="10800000">
            <a:off x="533401" y="2819400"/>
            <a:ext cx="4343399" cy="3810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3733800"/>
            <a:ext cx="1144223" cy="800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Mass </a:t>
            </a:r>
          </a:p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6" name="Trapezoid 5"/>
          <p:cNvSpPr/>
          <p:nvPr/>
        </p:nvSpPr>
        <p:spPr>
          <a:xfrm rot="10800000">
            <a:off x="7086600" y="2819400"/>
            <a:ext cx="1143000" cy="3733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3657600"/>
            <a:ext cx="2036135" cy="8002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Relationship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Marketing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0400" y="6477000"/>
            <a:ext cx="3962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3048000"/>
            <a:ext cx="2133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10200" y="2814935"/>
            <a:ext cx="119237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Recruits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458745" y="6243935"/>
            <a:ext cx="14086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Delegates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Set my goal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Set my timeframe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Identify my network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Identify the influential's within my network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Determine my need and yield </a:t>
            </a:r>
            <a:r>
              <a:rPr lang="en-US" dirty="0" smtClean="0">
                <a:solidFill>
                  <a:srgbClr val="FF0000"/>
                </a:solidFill>
              </a:rPr>
              <a:t>- 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Develop the tools</a:t>
            </a:r>
          </a:p>
          <a:p>
            <a:pPr marL="514350" indent="-51435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– DEADLINE _____________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Ask close influential's to help first, then branch out </a:t>
            </a:r>
          </a:p>
          <a:p>
            <a:pPr marL="514350" indent="-51435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– DEADLINE _____________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Follow up constantly and consistently 	</a:t>
            </a:r>
          </a:p>
          <a:p>
            <a:pPr marL="514350" indent="-51435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– DEADLINE _____________</a:t>
            </a:r>
          </a:p>
          <a:p>
            <a:pPr marL="514350" indent="-514350">
              <a:buFont typeface="Wingdings" pitchFamily="2" charset="2"/>
              <a:buChar char="q"/>
            </a:pPr>
            <a:r>
              <a:rPr lang="en-US" dirty="0" smtClean="0"/>
              <a:t>Build immediate and intentional relationships                                           with new recruits </a:t>
            </a:r>
          </a:p>
          <a:p>
            <a:pPr marL="514350" indent="-514350">
              <a:buNone/>
            </a:pPr>
            <a:r>
              <a:rPr lang="en-US" sz="3400" dirty="0" smtClean="0">
                <a:solidFill>
                  <a:srgbClr val="FF0000"/>
                </a:solidFill>
              </a:rPr>
              <a:t>	– DEADLINE _____________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luck!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this information was helpful.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4253" y="5105400"/>
            <a:ext cx="415254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Troy Nichols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 Director for Youth &amp; Government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troy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@calymca.org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Cell: 916.756.0230 ext. 103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Call or email anytime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</a:t>
            </a:r>
            <a:r>
              <a:rPr lang="en-US" sz="2800" dirty="0" smtClean="0"/>
              <a:t>Do I Need </a:t>
            </a:r>
            <a:r>
              <a:rPr lang="en-US" sz="2800" dirty="0"/>
              <a:t>to </a:t>
            </a:r>
            <a:r>
              <a:rPr lang="en-US" sz="2800" dirty="0" smtClean="0"/>
              <a:t>Achieve My Goal?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67400"/>
            <a:ext cx="5820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Write the date you need to achieve your goal by in large print,</a:t>
            </a:r>
          </a:p>
          <a:p>
            <a:r>
              <a:rPr lang="en-US" i="1" dirty="0">
                <a:latin typeface="Baskerville Old Face" pitchFamily="18" charset="0"/>
              </a:rPr>
              <a:t>i</a:t>
            </a:r>
            <a:r>
              <a:rPr lang="en-US" i="1" dirty="0" smtClean="0">
                <a:latin typeface="Baskerville Old Face" pitchFamily="18" charset="0"/>
              </a:rPr>
              <a:t>n the middle of this sheet.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dirty="0" smtClean="0"/>
              <a:t>Do I Feel About Recruitment?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3" y="5943600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List the four main adjectives that come to mind </a:t>
            </a:r>
          </a:p>
          <a:p>
            <a:r>
              <a:rPr lang="en-US" i="1" dirty="0" smtClean="0">
                <a:latin typeface="Baskerville Old Face" pitchFamily="18" charset="0"/>
              </a:rPr>
              <a:t>when thinking about recruitment.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Numbers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“It’s not your job to do everything, it’s your job to get everything done.” </a:t>
            </a:r>
            <a:r>
              <a:rPr lang="en-US" sz="2000" i="1" dirty="0" smtClean="0"/>
              <a:t>– Rolf Davidson</a:t>
            </a:r>
            <a:endParaRPr lang="en-US" i="1" dirty="0"/>
          </a:p>
          <a:p>
            <a:r>
              <a:rPr lang="en-US" dirty="0" smtClean="0"/>
              <a:t>This recruitment strategy is based upon: </a:t>
            </a:r>
          </a:p>
          <a:p>
            <a:pPr lvl="1"/>
            <a:r>
              <a:rPr lang="en-US" dirty="0" smtClean="0"/>
              <a:t>My experience</a:t>
            </a:r>
          </a:p>
          <a:p>
            <a:pPr lvl="1"/>
            <a:r>
              <a:rPr lang="en-US" dirty="0" smtClean="0"/>
              <a:t>The “Membership Model” for YMCA Membership</a:t>
            </a:r>
            <a:endParaRPr lang="en-US" dirty="0"/>
          </a:p>
          <a:p>
            <a:pPr lvl="1"/>
            <a:r>
              <a:rPr lang="en-US" dirty="0" smtClean="0"/>
              <a:t>The “Red Book” model for Campaigning</a:t>
            </a:r>
            <a:endParaRPr lang="en-US" dirty="0"/>
          </a:p>
          <a:p>
            <a:pPr lvl="1"/>
            <a:r>
              <a:rPr lang="en-US" dirty="0" smtClean="0"/>
              <a:t>Relationship Building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Set your goal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Set your 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Identify your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Identify the influential's within your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Determine your need and yield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Develop the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Ask close influential's to help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Follow up constantly and consistently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/>
              <a:t>Build immediate and intentional                            relationships with new recruits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Influential's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100" i="1" dirty="0" smtClean="0">
                <a:latin typeface="Baskerville Old Face" pitchFamily="18" charset="0"/>
              </a:rPr>
              <a:t>A person who exerts or can exert strong influence.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Influence is the power or capacity of causing an effect in indirect or intangible ways.</a:t>
            </a:r>
          </a:p>
          <a:p>
            <a:r>
              <a:rPr lang="en-US" dirty="0" smtClean="0"/>
              <a:t>For recruitment purposes, we are looking for people who have influence over </a:t>
            </a:r>
            <a:r>
              <a:rPr lang="en-US" i="1" dirty="0" smtClean="0"/>
              <a:t>what</a:t>
            </a:r>
            <a:r>
              <a:rPr lang="en-US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Baskerville Old Face" pitchFamily="18" charset="0"/>
              </a:rPr>
              <a:t>Note what makes a good influential in the context of Y &amp; G.</a:t>
            </a:r>
            <a:endParaRPr lang="en-US" i="1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81800" y="43434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52600" y="1600200"/>
            <a:ext cx="5029200" cy="5029200"/>
            <a:chOff x="1828800" y="838200"/>
            <a:chExt cx="5638800" cy="5638800"/>
          </a:xfrm>
        </p:grpSpPr>
        <p:sp>
          <p:nvSpPr>
            <p:cNvPr id="5" name="Oval 4"/>
            <p:cNvSpPr/>
            <p:nvPr/>
          </p:nvSpPr>
          <p:spPr>
            <a:xfrm>
              <a:off x="1828800" y="838200"/>
              <a:ext cx="5638800" cy="563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1371600"/>
              <a:ext cx="4572000" cy="45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57500" y="1866900"/>
              <a:ext cx="3581400" cy="3581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438400"/>
              <a:ext cx="2438400" cy="243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30480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Line Callout 1 9"/>
          <p:cNvSpPr/>
          <p:nvPr/>
        </p:nvSpPr>
        <p:spPr>
          <a:xfrm>
            <a:off x="685800" y="3810000"/>
            <a:ext cx="2446639" cy="838200"/>
          </a:xfrm>
          <a:prstGeom prst="borderCallout1">
            <a:avLst>
              <a:gd name="adj1" fmla="val 43750"/>
              <a:gd name="adj2" fmla="val 99775"/>
              <a:gd name="adj3" fmla="val 39774"/>
              <a:gd name="adj4" fmla="val 140045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closest friends and self ; people who would help you move</a:t>
            </a:r>
            <a:endParaRPr lang="en-US" dirty="0"/>
          </a:p>
        </p:txBody>
      </p:sp>
      <p:sp>
        <p:nvSpPr>
          <p:cNvPr id="11" name="Line Callout 1 10"/>
          <p:cNvSpPr/>
          <p:nvPr/>
        </p:nvSpPr>
        <p:spPr>
          <a:xfrm>
            <a:off x="4419600" y="2461054"/>
            <a:ext cx="2514600" cy="815546"/>
          </a:xfrm>
          <a:prstGeom prst="borderCallout1">
            <a:avLst>
              <a:gd name="adj1" fmla="val 46023"/>
              <a:gd name="adj2" fmla="val 758"/>
              <a:gd name="adj3" fmla="val 96957"/>
              <a:gd name="adj4" fmla="val -1569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Acquaintances; Co-workers, Friends you see every once in a while</a:t>
            </a:r>
            <a:endParaRPr lang="en-US" dirty="0"/>
          </a:p>
        </p:txBody>
      </p:sp>
      <p:sp>
        <p:nvSpPr>
          <p:cNvPr id="12" name="Line Callout 1 11"/>
          <p:cNvSpPr/>
          <p:nvPr/>
        </p:nvSpPr>
        <p:spPr>
          <a:xfrm>
            <a:off x="5867400" y="3426941"/>
            <a:ext cx="2590800" cy="611659"/>
          </a:xfrm>
          <a:prstGeom prst="borderCallout1">
            <a:avLst>
              <a:gd name="adj1" fmla="val 51219"/>
              <a:gd name="adj2" fmla="val 758"/>
              <a:gd name="adj3" fmla="val 53626"/>
              <a:gd name="adj4" fmla="val -1149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Affiliates; Facebook friends you never talk to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6629400" y="4191000"/>
            <a:ext cx="2286000" cy="339812"/>
          </a:xfrm>
          <a:prstGeom prst="borderCallout1">
            <a:avLst>
              <a:gd name="adj1" fmla="val 40569"/>
              <a:gd name="adj2" fmla="val -1061"/>
              <a:gd name="adj3" fmla="val 10681"/>
              <a:gd name="adj4" fmla="val -2233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Friends of friends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7086600" y="4724400"/>
            <a:ext cx="1219200" cy="304799"/>
          </a:xfrm>
          <a:prstGeom prst="borderCallout1">
            <a:avLst>
              <a:gd name="adj1" fmla="val 59659"/>
              <a:gd name="adj2" fmla="val 758"/>
              <a:gd name="adj3" fmla="val 62500"/>
              <a:gd name="adj4" fmla="val -57651"/>
            </a:avLst>
          </a:prstGeom>
          <a:ln>
            <a:tailEnd type="triangle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6781800" y="4343400"/>
            <a:ext cx="2362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376999" y="1905000"/>
            <a:ext cx="4724400" cy="4724400"/>
            <a:chOff x="1828800" y="838200"/>
            <a:chExt cx="5638800" cy="5638800"/>
          </a:xfrm>
        </p:grpSpPr>
        <p:sp>
          <p:nvSpPr>
            <p:cNvPr id="5" name="Oval 4"/>
            <p:cNvSpPr/>
            <p:nvPr/>
          </p:nvSpPr>
          <p:spPr>
            <a:xfrm>
              <a:off x="1828800" y="838200"/>
              <a:ext cx="5638800" cy="5638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362200" y="1371600"/>
              <a:ext cx="4572000" cy="4572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857500" y="1866900"/>
              <a:ext cx="3581400" cy="3581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2438400"/>
              <a:ext cx="2438400" cy="2438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038600" y="3048000"/>
              <a:ext cx="1219200" cy="1219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62599" y="5241492"/>
            <a:ext cx="21706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Your YMCA Relationships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2041092"/>
            <a:ext cx="231075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Your Personal Relationships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86999" y="2052760"/>
            <a:ext cx="207485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Your Y &amp; G Relationships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39399" y="5241492"/>
            <a:ext cx="1701168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Other Relationships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376999" y="4267200"/>
            <a:ext cx="4724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H="1">
            <a:off x="2376999" y="4267200"/>
            <a:ext cx="47244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712</Words>
  <Application>Microsoft Macintosh PowerPoint</Application>
  <PresentationFormat>On-screen Show (4:3)</PresentationFormat>
  <Paragraphs>180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All delegations created different… But all start with a plan</vt:lpstr>
      <vt:lpstr>What is My Target?</vt:lpstr>
      <vt:lpstr>When Do I Need to Achieve My Goal?</vt:lpstr>
      <vt:lpstr>How Do I Feel About Recruitment?</vt:lpstr>
      <vt:lpstr>It’s a Numbers Game</vt:lpstr>
      <vt:lpstr>Steps</vt:lpstr>
      <vt:lpstr>Influential's A person who exerts or can exert strong influence.</vt:lpstr>
      <vt:lpstr>Identify Your Network</vt:lpstr>
      <vt:lpstr>Identify Your Network</vt:lpstr>
      <vt:lpstr>Personal Relationships</vt:lpstr>
      <vt:lpstr>YMCA Relationships (Organization Affiliation)</vt:lpstr>
      <vt:lpstr>Y &amp; G Relationships (Program Affiliation)</vt:lpstr>
      <vt:lpstr>Other Organizational Relationships</vt:lpstr>
      <vt:lpstr>Plot My Graph</vt:lpstr>
      <vt:lpstr>Do the Math</vt:lpstr>
      <vt:lpstr>My Key Influential's</vt:lpstr>
      <vt:lpstr>Next Steps… It’s about Relationship Building</vt:lpstr>
      <vt:lpstr>Asking</vt:lpstr>
      <vt:lpstr>How should they be “asked?”</vt:lpstr>
      <vt:lpstr>Tools I’ll Use</vt:lpstr>
      <vt:lpstr>Additional Ideas</vt:lpstr>
      <vt:lpstr>Don’t Let Them Fall Out of the Sieve</vt:lpstr>
      <vt:lpstr>My Timeline</vt:lpstr>
      <vt:lpstr>Good luck!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McFadden</dc:creator>
  <cp:lastModifiedBy>Troy Nichols</cp:lastModifiedBy>
  <cp:revision>34</cp:revision>
  <dcterms:created xsi:type="dcterms:W3CDTF">2009-09-10T19:37:09Z</dcterms:created>
  <dcterms:modified xsi:type="dcterms:W3CDTF">2012-12-12T00:11:29Z</dcterms:modified>
</cp:coreProperties>
</file>