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0CEE7EDC-AA7F-4E80-85FA-FA1A2469E13E}" type="datetimeFigureOut">
              <a:rPr lang="es-CO" smtClean="0"/>
              <a:t>24/09/2020</a:t>
            </a:fld>
            <a:endParaRPr lang="es-CO"/>
          </a:p>
        </p:txBody>
      </p:sp>
      <p:sp>
        <p:nvSpPr>
          <p:cNvPr id="5" name="Footer Placeholder 4"/>
          <p:cNvSpPr>
            <a:spLocks noGrp="1"/>
          </p:cNvSpPr>
          <p:nvPr>
            <p:ph type="ftr" sz="quarter" idx="11"/>
          </p:nvPr>
        </p:nvSpPr>
        <p:spPr>
          <a:xfrm>
            <a:off x="1174044" y="5357592"/>
            <a:ext cx="5034845" cy="365125"/>
          </a:xfrm>
        </p:spPr>
        <p:txBody>
          <a:bodyPr/>
          <a:lstStyle/>
          <a:p>
            <a:endParaRPr lang="es-CO"/>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4D481953-1DAD-400F-BCCF-AD34CB1085AD}"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CEE7EDC-AA7F-4E80-85FA-FA1A2469E13E}" type="datetimeFigureOut">
              <a:rPr lang="es-CO" smtClean="0"/>
              <a:t>24/09/2020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D481953-1DAD-400F-BCCF-AD34CB1085AD}"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CEE7EDC-AA7F-4E80-85FA-FA1A2469E13E}" type="datetimeFigureOut">
              <a:rPr lang="es-CO" smtClean="0"/>
              <a:t>24/09/2020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D481953-1DAD-400F-BCCF-AD34CB1085AD}"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CEE7EDC-AA7F-4E80-85FA-FA1A2469E13E}" type="datetimeFigureOut">
              <a:rPr lang="es-CO" smtClean="0"/>
              <a:t>24/09/2020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D481953-1DAD-400F-BCCF-AD34CB1085AD}"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CEE7EDC-AA7F-4E80-85FA-FA1A2469E13E}" type="datetimeFigureOut">
              <a:rPr lang="es-CO" smtClean="0"/>
              <a:t>24/09/2020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D481953-1DAD-400F-BCCF-AD34CB1085AD}"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0CEE7EDC-AA7F-4E80-85FA-FA1A2469E13E}" type="datetimeFigureOut">
              <a:rPr lang="es-CO" smtClean="0"/>
              <a:t>24/09/2020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D481953-1DAD-400F-BCCF-AD34CB1085AD}" type="slidenum">
              <a:rPr lang="es-CO" smtClean="0"/>
              <a:t>‹Nº›</a:t>
            </a:fld>
            <a:endParaRPr lang="es-CO"/>
          </a:p>
        </p:txBody>
      </p:sp>
      <p:sp>
        <p:nvSpPr>
          <p:cNvPr id="9" name="Content Placeholder 8"/>
          <p:cNvSpPr>
            <a:spLocks noGrp="1"/>
          </p:cNvSpPr>
          <p:nvPr>
            <p:ph sz="quarter" idx="13"/>
          </p:nvPr>
        </p:nvSpPr>
        <p:spPr>
          <a:xfrm>
            <a:off x="1298448" y="2121407"/>
            <a:ext cx="3200400" cy="360273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0CEE7EDC-AA7F-4E80-85FA-FA1A2469E13E}" type="datetimeFigureOut">
              <a:rPr lang="es-CO" smtClean="0"/>
              <a:t>24/09/2020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4D481953-1DAD-400F-BCCF-AD34CB1085AD}" type="slidenum">
              <a:rPr lang="es-CO" smtClean="0"/>
              <a:t>‹Nº›</a:t>
            </a:fld>
            <a:endParaRPr lang="es-CO"/>
          </a:p>
        </p:txBody>
      </p:sp>
      <p:sp>
        <p:nvSpPr>
          <p:cNvPr id="11" name="Content Placeholder 10"/>
          <p:cNvSpPr>
            <a:spLocks noGrp="1"/>
          </p:cNvSpPr>
          <p:nvPr>
            <p:ph sz="quarter" idx="13"/>
          </p:nvPr>
        </p:nvSpPr>
        <p:spPr>
          <a:xfrm>
            <a:off x="1298448" y="2944368"/>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CEE7EDC-AA7F-4E80-85FA-FA1A2469E13E}" type="datetimeFigureOut">
              <a:rPr lang="es-CO" smtClean="0"/>
              <a:t>24/09/2020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D481953-1DAD-400F-BCCF-AD34CB1085AD}"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E7EDC-AA7F-4E80-85FA-FA1A2469E13E}" type="datetimeFigureOut">
              <a:rPr lang="es-CO" smtClean="0"/>
              <a:t>24/09/2020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D481953-1DAD-400F-BCCF-AD34CB1085AD}"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1698" y="5885672"/>
            <a:ext cx="1213821" cy="365125"/>
          </a:xfrm>
        </p:spPr>
        <p:txBody>
          <a:bodyPr/>
          <a:lstStyle/>
          <a:p>
            <a:fld id="{0CEE7EDC-AA7F-4E80-85FA-FA1A2469E13E}" type="datetimeFigureOut">
              <a:rPr lang="es-CO" smtClean="0"/>
              <a:t>24/09/2020</a:t>
            </a:fld>
            <a:endParaRPr lang="es-CO"/>
          </a:p>
        </p:txBody>
      </p:sp>
      <p:sp>
        <p:nvSpPr>
          <p:cNvPr id="6" name="Footer Placeholder 5"/>
          <p:cNvSpPr>
            <a:spLocks noGrp="1"/>
          </p:cNvSpPr>
          <p:nvPr>
            <p:ph type="ftr" sz="quarter" idx="11"/>
          </p:nvPr>
        </p:nvSpPr>
        <p:spPr>
          <a:xfrm rot="-60000">
            <a:off x="914554" y="5829261"/>
            <a:ext cx="3522607" cy="365125"/>
          </a:xfrm>
        </p:spPr>
        <p:txBody>
          <a:bodyPr/>
          <a:lstStyle/>
          <a:p>
            <a:endParaRPr lang="es-CO"/>
          </a:p>
        </p:txBody>
      </p:sp>
      <p:sp>
        <p:nvSpPr>
          <p:cNvPr id="7" name="Slide Number Placeholder 6"/>
          <p:cNvSpPr>
            <a:spLocks noGrp="1"/>
          </p:cNvSpPr>
          <p:nvPr>
            <p:ph type="sldNum" sz="quarter" idx="12"/>
          </p:nvPr>
        </p:nvSpPr>
        <p:spPr>
          <a:xfrm rot="60000">
            <a:off x="7557313" y="5896961"/>
            <a:ext cx="554023" cy="365125"/>
          </a:xfrm>
        </p:spPr>
        <p:txBody>
          <a:bodyPr/>
          <a:lstStyle/>
          <a:p>
            <a:fld id="{4D481953-1DAD-400F-BCCF-AD34CB1085AD}" type="slidenum">
              <a:rPr lang="es-CO" smtClean="0"/>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5936" y="5888737"/>
            <a:ext cx="1213821" cy="365125"/>
          </a:xfrm>
        </p:spPr>
        <p:txBody>
          <a:bodyPr/>
          <a:lstStyle/>
          <a:p>
            <a:fld id="{0CEE7EDC-AA7F-4E80-85FA-FA1A2469E13E}" type="datetimeFigureOut">
              <a:rPr lang="es-CO" smtClean="0"/>
              <a:t>24/09/2020</a:t>
            </a:fld>
            <a:endParaRPr lang="es-CO"/>
          </a:p>
        </p:txBody>
      </p:sp>
      <p:sp>
        <p:nvSpPr>
          <p:cNvPr id="6" name="Footer Placeholder 5"/>
          <p:cNvSpPr>
            <a:spLocks noGrp="1"/>
          </p:cNvSpPr>
          <p:nvPr>
            <p:ph type="ftr" sz="quarter" idx="11"/>
          </p:nvPr>
        </p:nvSpPr>
        <p:spPr>
          <a:xfrm rot="-60000">
            <a:off x="914569" y="5831037"/>
            <a:ext cx="3319043" cy="365125"/>
          </a:xfrm>
        </p:spPr>
        <p:txBody>
          <a:bodyPr/>
          <a:lstStyle/>
          <a:p>
            <a:endParaRPr lang="es-CO"/>
          </a:p>
        </p:txBody>
      </p:sp>
      <p:sp>
        <p:nvSpPr>
          <p:cNvPr id="7" name="Slide Number Placeholder 6"/>
          <p:cNvSpPr>
            <a:spLocks noGrp="1"/>
          </p:cNvSpPr>
          <p:nvPr>
            <p:ph type="sldNum" sz="quarter" idx="12"/>
          </p:nvPr>
        </p:nvSpPr>
        <p:spPr>
          <a:xfrm rot="60000">
            <a:off x="7562089" y="5900026"/>
            <a:ext cx="554023" cy="365125"/>
          </a:xfrm>
        </p:spPr>
        <p:txBody>
          <a:bodyPr/>
          <a:lstStyle/>
          <a:p>
            <a:fld id="{4D481953-1DAD-400F-BCCF-AD34CB1085AD}"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0CEE7EDC-AA7F-4E80-85FA-FA1A2469E13E}" type="datetimeFigureOut">
              <a:rPr lang="es-CO" smtClean="0"/>
              <a:t>24/09/2020</a:t>
            </a:fld>
            <a:endParaRPr lang="es-CO"/>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s-CO"/>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4D481953-1DAD-400F-BCCF-AD34CB1085AD}"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na.m.m.1924@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glishlive.ef.com/es-mx/test-de-ingles/" TargetMode="External"/><Relationship Id="rId2" Type="http://schemas.openxmlformats.org/officeDocument/2006/relationships/hyperlink" Target="https://learnenglish.britishcouncil.org/online-english-level-te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19672" y="3501008"/>
            <a:ext cx="5723468" cy="864096"/>
          </a:xfrm>
        </p:spPr>
        <p:txBody>
          <a:bodyPr>
            <a:normAutofit fontScale="90000"/>
          </a:bodyPr>
          <a:lstStyle/>
          <a:p>
            <a:r>
              <a:rPr lang="es-CO" dirty="0" smtClean="0"/>
              <a:t/>
            </a:r>
            <a:br>
              <a:rPr lang="es-CO" dirty="0" smtClean="0"/>
            </a:br>
            <a:r>
              <a:rPr lang="es-CO" dirty="0"/>
              <a:t/>
            </a:r>
            <a:br>
              <a:rPr lang="es-CO" dirty="0"/>
            </a:br>
            <a:r>
              <a:rPr lang="es-CO" dirty="0" smtClean="0"/>
              <a:t/>
            </a:r>
            <a:br>
              <a:rPr lang="es-CO" dirty="0" smtClean="0"/>
            </a:br>
            <a:r>
              <a:rPr lang="es-CO" sz="5300" dirty="0" smtClean="0"/>
              <a:t>MISION </a:t>
            </a:r>
            <a:r>
              <a:rPr lang="es-CO" sz="5300" dirty="0" smtClean="0"/>
              <a:t>TIC </a:t>
            </a:r>
            <a:r>
              <a:rPr lang="es-CO" sz="5300" dirty="0"/>
              <a:t>2022</a:t>
            </a:r>
            <a:br>
              <a:rPr lang="es-CO" sz="5300" dirty="0"/>
            </a:br>
            <a:r>
              <a:rPr lang="es-CO" sz="5300" dirty="0"/>
              <a:t>ENGLISH COURSE</a:t>
            </a:r>
            <a:br>
              <a:rPr lang="es-CO" sz="5300" dirty="0"/>
            </a:br>
            <a:r>
              <a:rPr lang="es-CO" sz="5300" dirty="0"/>
              <a:t>LEVEL </a:t>
            </a:r>
            <a:r>
              <a:rPr lang="es-CO" sz="5300" dirty="0" smtClean="0"/>
              <a:t>1 </a:t>
            </a:r>
            <a:r>
              <a:rPr lang="es-CO" sz="2700" dirty="0" smtClean="0"/>
              <a:t>(Sept. 24th-Oct. 16th)</a:t>
            </a:r>
            <a:r>
              <a:rPr lang="es-CO" dirty="0"/>
              <a:t/>
            </a:r>
            <a:br>
              <a:rPr lang="es-CO" dirty="0"/>
            </a:br>
            <a:endParaRPr lang="es-CO" dirty="0"/>
          </a:p>
        </p:txBody>
      </p:sp>
      <p:sp>
        <p:nvSpPr>
          <p:cNvPr id="3" name="2 Subtítulo"/>
          <p:cNvSpPr>
            <a:spLocks noGrp="1"/>
          </p:cNvSpPr>
          <p:nvPr>
            <p:ph type="subTitle" idx="1"/>
          </p:nvPr>
        </p:nvSpPr>
        <p:spPr>
          <a:xfrm>
            <a:off x="1727200" y="3861048"/>
            <a:ext cx="5712179" cy="1872208"/>
          </a:xfrm>
        </p:spPr>
        <p:txBody>
          <a:bodyPr>
            <a:normAutofit fontScale="85000" lnSpcReduction="10000"/>
          </a:bodyPr>
          <a:lstStyle/>
          <a:p>
            <a:pPr algn="l"/>
            <a:r>
              <a:rPr lang="es-CO" sz="1900" b="1" dirty="0" smtClean="0">
                <a:solidFill>
                  <a:schemeClr val="bg2">
                    <a:lumMod val="50000"/>
                  </a:schemeClr>
                </a:solidFill>
              </a:rPr>
              <a:t>Johanna </a:t>
            </a:r>
            <a:r>
              <a:rPr lang="es-CO" sz="1900" b="1" dirty="0">
                <a:solidFill>
                  <a:schemeClr val="bg2">
                    <a:lumMod val="50000"/>
                  </a:schemeClr>
                </a:solidFill>
              </a:rPr>
              <a:t>Montaño Moreno</a:t>
            </a:r>
          </a:p>
          <a:p>
            <a:pPr algn="l"/>
            <a:r>
              <a:rPr lang="es-CO" sz="1900" dirty="0"/>
              <a:t>Lic. Filología e Idiomas-Universidad Nacional de Colombia</a:t>
            </a:r>
          </a:p>
          <a:p>
            <a:pPr algn="l"/>
            <a:r>
              <a:rPr lang="es-CO" sz="1900" dirty="0"/>
              <a:t>M.A. Enseñanza de Lenguas Extranjeras- Universidad Pedagógica Nacional</a:t>
            </a:r>
          </a:p>
          <a:p>
            <a:pPr algn="l"/>
            <a:r>
              <a:rPr lang="es-CO" sz="1900" dirty="0"/>
              <a:t>Docente Universidad Pedagógica Nacional</a:t>
            </a:r>
          </a:p>
          <a:p>
            <a:pPr algn="l"/>
            <a:r>
              <a:rPr lang="es-CO" sz="1900" dirty="0"/>
              <a:t>Docente </a:t>
            </a:r>
            <a:r>
              <a:rPr lang="es-CO" sz="1900" dirty="0" smtClean="0"/>
              <a:t>Universidad Nacional-Extensión</a:t>
            </a:r>
            <a:endParaRPr lang="es-CO" sz="1900" dirty="0"/>
          </a:p>
          <a:p>
            <a:pPr algn="l"/>
            <a:r>
              <a:rPr lang="es-CO" sz="1900" dirty="0">
                <a:hlinkClick r:id="rId2"/>
              </a:rPr>
              <a:t>nana.m.m.1924@gmail.com</a:t>
            </a:r>
            <a:endParaRPr lang="es-CO" sz="1900" dirty="0"/>
          </a:p>
          <a:p>
            <a:endParaRPr lang="es-CO" dirty="0"/>
          </a:p>
        </p:txBody>
      </p:sp>
    </p:spTree>
    <p:extLst>
      <p:ext uri="{BB962C8B-B14F-4D97-AF65-F5344CB8AC3E}">
        <p14:creationId xmlns:p14="http://schemas.microsoft.com/office/powerpoint/2010/main" val="2032256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OBJECTIVES </a:t>
            </a:r>
            <a:endParaRPr lang="es-CO" dirty="0"/>
          </a:p>
        </p:txBody>
      </p:sp>
      <p:sp>
        <p:nvSpPr>
          <p:cNvPr id="3" name="2 Marcador de contenido"/>
          <p:cNvSpPr>
            <a:spLocks noGrp="1"/>
          </p:cNvSpPr>
          <p:nvPr>
            <p:ph idx="1"/>
          </p:nvPr>
        </p:nvSpPr>
        <p:spPr/>
        <p:txBody>
          <a:bodyPr>
            <a:normAutofit/>
          </a:bodyPr>
          <a:lstStyle/>
          <a:p>
            <a:pPr lvl="0"/>
            <a:r>
              <a:rPr lang="en-US" dirty="0" smtClean="0"/>
              <a:t>Provide students with some training in English as a foreign language. </a:t>
            </a:r>
          </a:p>
          <a:p>
            <a:pPr lvl="0"/>
            <a:r>
              <a:rPr lang="en-US" dirty="0" smtClean="0"/>
              <a:t>Provide </a:t>
            </a:r>
            <a:r>
              <a:rPr lang="en-US" dirty="0"/>
              <a:t>reading comprehension strategies</a:t>
            </a:r>
            <a:r>
              <a:rPr lang="en-US" dirty="0" smtClean="0"/>
              <a:t>.</a:t>
            </a:r>
          </a:p>
          <a:p>
            <a:pPr lvl="0"/>
            <a:r>
              <a:rPr lang="en-US" dirty="0" smtClean="0"/>
              <a:t> </a:t>
            </a:r>
            <a:r>
              <a:rPr lang="en-US" dirty="0"/>
              <a:t>Develop reading skills. </a:t>
            </a:r>
            <a:endParaRPr lang="en-US" dirty="0" smtClean="0"/>
          </a:p>
          <a:p>
            <a:pPr lvl="0"/>
            <a:r>
              <a:rPr lang="en-US" dirty="0" smtClean="0"/>
              <a:t>Practice </a:t>
            </a:r>
            <a:r>
              <a:rPr lang="en-US" dirty="0"/>
              <a:t>and acquire new vocabulary related to technology</a:t>
            </a:r>
            <a:r>
              <a:rPr lang="en-US" dirty="0" smtClean="0"/>
              <a:t>.</a:t>
            </a:r>
          </a:p>
          <a:p>
            <a:endParaRPr lang="es-CO" dirty="0"/>
          </a:p>
        </p:txBody>
      </p:sp>
    </p:spTree>
    <p:extLst>
      <p:ext uri="{BB962C8B-B14F-4D97-AF65-F5344CB8AC3E}">
        <p14:creationId xmlns:p14="http://schemas.microsoft.com/office/powerpoint/2010/main" val="2566327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Methodology </a:t>
            </a:r>
            <a:endParaRPr lang="es-CO" dirty="0"/>
          </a:p>
        </p:txBody>
      </p:sp>
      <p:sp>
        <p:nvSpPr>
          <p:cNvPr id="3" name="2 Marcador de contenido"/>
          <p:cNvSpPr>
            <a:spLocks noGrp="1"/>
          </p:cNvSpPr>
          <p:nvPr>
            <p:ph idx="1"/>
          </p:nvPr>
        </p:nvSpPr>
        <p:spPr>
          <a:xfrm>
            <a:off x="1331640" y="1988840"/>
            <a:ext cx="6696744" cy="4032447"/>
          </a:xfrm>
        </p:spPr>
        <p:txBody>
          <a:bodyPr>
            <a:normAutofit fontScale="92500" lnSpcReduction="10000"/>
          </a:bodyPr>
          <a:lstStyle/>
          <a:p>
            <a:r>
              <a:rPr lang="en-US" dirty="0"/>
              <a:t>E</a:t>
            </a:r>
            <a:r>
              <a:rPr lang="en-US" dirty="0" smtClean="0"/>
              <a:t>mphasis on reading and, thematically, the content will be related mostly to technology. </a:t>
            </a:r>
          </a:p>
          <a:p>
            <a:r>
              <a:rPr lang="en-US" dirty="0" smtClean="0"/>
              <a:t>The course will be divided into three levels </a:t>
            </a:r>
          </a:p>
          <a:p>
            <a:r>
              <a:rPr lang="en-US" dirty="0" smtClean="0"/>
              <a:t>Each level corresponds to a 25-hour course and will be divided into eight thematic units corresponding to various topics such as social networks, the digital world, the internet, online commerce, and technology and the environment, among others. </a:t>
            </a:r>
          </a:p>
          <a:p>
            <a:r>
              <a:rPr lang="en-US" dirty="0" smtClean="0"/>
              <a:t>Each thematic unit will be developed around readings that help strengthen reading skills and strategies, as well as help students to reinforce and acquire vocabulary related to technology.</a:t>
            </a:r>
          </a:p>
          <a:p>
            <a:pPr marL="0" indent="0">
              <a:buNone/>
            </a:pPr>
            <a:endParaRPr lang="es-CO" dirty="0"/>
          </a:p>
        </p:txBody>
      </p:sp>
    </p:spTree>
    <p:extLst>
      <p:ext uri="{BB962C8B-B14F-4D97-AF65-F5344CB8AC3E}">
        <p14:creationId xmlns:p14="http://schemas.microsoft.com/office/powerpoint/2010/main" val="1745547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Material </a:t>
            </a:r>
            <a:endParaRPr lang="es-CO" dirty="0"/>
          </a:p>
        </p:txBody>
      </p:sp>
      <p:sp>
        <p:nvSpPr>
          <p:cNvPr id="3" name="2 Marcador de contenido"/>
          <p:cNvSpPr>
            <a:spLocks noGrp="1"/>
          </p:cNvSpPr>
          <p:nvPr>
            <p:ph idx="1"/>
          </p:nvPr>
        </p:nvSpPr>
        <p:spPr/>
        <p:txBody>
          <a:bodyPr>
            <a:normAutofit fontScale="92500"/>
          </a:bodyPr>
          <a:lstStyle/>
          <a:p>
            <a:r>
              <a:rPr lang="en-US" dirty="0" smtClean="0"/>
              <a:t>You will receive support material consisting of authentic texts taken from different sources, a component that will be supported by other tools that teachers consider pertinent</a:t>
            </a:r>
          </a:p>
          <a:p>
            <a:r>
              <a:rPr lang="en-US" dirty="0" smtClean="0"/>
              <a:t>As stated above, the course will focus on reading comprehension and will be divided into eight units. Each unit will have six readings with a variety of topics and different types of questions that will strengthen reading skills and strategies. </a:t>
            </a:r>
            <a:endParaRPr lang="es-CO" dirty="0"/>
          </a:p>
        </p:txBody>
      </p:sp>
    </p:spTree>
    <p:extLst>
      <p:ext uri="{BB962C8B-B14F-4D97-AF65-F5344CB8AC3E}">
        <p14:creationId xmlns:p14="http://schemas.microsoft.com/office/powerpoint/2010/main" val="59271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b="1" dirty="0" err="1" smtClean="0"/>
              <a:t>Evaluation</a:t>
            </a:r>
            <a:r>
              <a:rPr lang="es-CO" dirty="0" smtClean="0"/>
              <a:t/>
            </a:r>
            <a:br>
              <a:rPr lang="es-CO" dirty="0" smtClean="0"/>
            </a:br>
            <a:endParaRPr lang="es-CO" dirty="0"/>
          </a:p>
        </p:txBody>
      </p:sp>
      <p:sp>
        <p:nvSpPr>
          <p:cNvPr id="3" name="2 Marcador de contenido"/>
          <p:cNvSpPr>
            <a:spLocks noGrp="1"/>
          </p:cNvSpPr>
          <p:nvPr>
            <p:ph idx="1"/>
          </p:nvPr>
        </p:nvSpPr>
        <p:spPr/>
        <p:txBody>
          <a:bodyPr>
            <a:normAutofit/>
          </a:bodyPr>
          <a:lstStyle/>
          <a:p>
            <a:r>
              <a:rPr lang="en-US" dirty="0"/>
              <a:t>T</a:t>
            </a:r>
            <a:r>
              <a:rPr lang="en-US" dirty="0" smtClean="0"/>
              <a:t>he course will be evaluated through a final exam (100% of the course grade) in which reading comprehension and vocabulary are evaluated through multiple-choice questions.</a:t>
            </a:r>
          </a:p>
          <a:p>
            <a:r>
              <a:rPr lang="en-US" dirty="0" smtClean="0"/>
              <a:t>The exam will be uploaded to a Google Forms for students to solve it in the last hour of the course</a:t>
            </a:r>
            <a:r>
              <a:rPr lang="es-CO" dirty="0"/>
              <a:t> </a:t>
            </a:r>
          </a:p>
          <a:p>
            <a:endParaRPr lang="es-CO" dirty="0"/>
          </a:p>
        </p:txBody>
      </p:sp>
    </p:spTree>
    <p:extLst>
      <p:ext uri="{BB962C8B-B14F-4D97-AF65-F5344CB8AC3E}">
        <p14:creationId xmlns:p14="http://schemas.microsoft.com/office/powerpoint/2010/main" val="346328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THINK ABOUT…</a:t>
            </a:r>
            <a:endParaRPr lang="es-CO" dirty="0"/>
          </a:p>
        </p:txBody>
      </p:sp>
      <p:sp>
        <p:nvSpPr>
          <p:cNvPr id="3" name="2 Marcador de contenido"/>
          <p:cNvSpPr>
            <a:spLocks noGrp="1"/>
          </p:cNvSpPr>
          <p:nvPr>
            <p:ph idx="1"/>
          </p:nvPr>
        </p:nvSpPr>
        <p:spPr>
          <a:xfrm>
            <a:off x="1463040" y="2564903"/>
            <a:ext cx="6196405" cy="3158165"/>
          </a:xfrm>
        </p:spPr>
        <p:txBody>
          <a:bodyPr/>
          <a:lstStyle/>
          <a:p>
            <a:r>
              <a:rPr lang="es-CO" dirty="0" err="1" smtClean="0"/>
              <a:t>Why</a:t>
            </a:r>
            <a:r>
              <a:rPr lang="es-CO" dirty="0" smtClean="0"/>
              <a:t> do </a:t>
            </a:r>
            <a:r>
              <a:rPr lang="es-CO" dirty="0" err="1" smtClean="0"/>
              <a:t>you</a:t>
            </a:r>
            <a:r>
              <a:rPr lang="es-CO" dirty="0" smtClean="0"/>
              <a:t> </a:t>
            </a:r>
            <a:r>
              <a:rPr lang="es-CO" dirty="0" err="1" smtClean="0"/>
              <a:t>think</a:t>
            </a:r>
            <a:r>
              <a:rPr lang="es-CO" dirty="0" smtClean="0"/>
              <a:t> </a:t>
            </a:r>
            <a:r>
              <a:rPr lang="es-CO" dirty="0" err="1" smtClean="0"/>
              <a:t>learning</a:t>
            </a:r>
            <a:r>
              <a:rPr lang="es-CO" dirty="0" smtClean="0"/>
              <a:t> English </a:t>
            </a:r>
            <a:r>
              <a:rPr lang="es-CO" dirty="0" err="1" smtClean="0"/>
              <a:t>is</a:t>
            </a:r>
            <a:r>
              <a:rPr lang="es-CO" dirty="0" smtClean="0"/>
              <a:t> so </a:t>
            </a:r>
            <a:r>
              <a:rPr lang="es-CO" dirty="0" err="1" smtClean="0"/>
              <a:t>important</a:t>
            </a:r>
            <a:r>
              <a:rPr lang="es-CO" dirty="0" smtClean="0"/>
              <a:t> </a:t>
            </a:r>
            <a:r>
              <a:rPr lang="es-CO" dirty="0" err="1" smtClean="0"/>
              <a:t>nowadays</a:t>
            </a:r>
            <a:r>
              <a:rPr lang="es-CO" dirty="0" smtClean="0"/>
              <a:t>?</a:t>
            </a:r>
          </a:p>
          <a:p>
            <a:endParaRPr lang="es-CO" dirty="0" smtClean="0"/>
          </a:p>
          <a:p>
            <a:r>
              <a:rPr lang="es-CO" dirty="0" err="1" smtClean="0"/>
              <a:t>How</a:t>
            </a:r>
            <a:r>
              <a:rPr lang="es-CO" dirty="0" smtClean="0"/>
              <a:t> are English and </a:t>
            </a:r>
            <a:r>
              <a:rPr lang="es-CO" dirty="0" err="1" smtClean="0"/>
              <a:t>technology</a:t>
            </a:r>
            <a:r>
              <a:rPr lang="es-CO" dirty="0" smtClean="0"/>
              <a:t> </a:t>
            </a:r>
            <a:r>
              <a:rPr lang="es-CO" dirty="0" err="1" smtClean="0"/>
              <a:t>connected</a:t>
            </a:r>
            <a:r>
              <a:rPr lang="es-CO" dirty="0" smtClean="0"/>
              <a:t>?</a:t>
            </a:r>
            <a:endParaRPr lang="es-CO" dirty="0"/>
          </a:p>
        </p:txBody>
      </p:sp>
    </p:spTree>
    <p:extLst>
      <p:ext uri="{BB962C8B-B14F-4D97-AF65-F5344CB8AC3E}">
        <p14:creationId xmlns:p14="http://schemas.microsoft.com/office/powerpoint/2010/main" val="202971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Test </a:t>
            </a:r>
            <a:r>
              <a:rPr lang="es-CO" dirty="0" err="1" smtClean="0"/>
              <a:t>Your</a:t>
            </a:r>
            <a:r>
              <a:rPr lang="es-CO" dirty="0" smtClean="0"/>
              <a:t> English</a:t>
            </a:r>
            <a:endParaRPr lang="es-CO" dirty="0"/>
          </a:p>
        </p:txBody>
      </p:sp>
      <p:sp>
        <p:nvSpPr>
          <p:cNvPr id="3" name="2 Marcador de contenido"/>
          <p:cNvSpPr>
            <a:spLocks noGrp="1"/>
          </p:cNvSpPr>
          <p:nvPr>
            <p:ph idx="1"/>
          </p:nvPr>
        </p:nvSpPr>
        <p:spPr/>
        <p:txBody>
          <a:bodyPr/>
          <a:lstStyle/>
          <a:p>
            <a:r>
              <a:rPr lang="en-US" dirty="0"/>
              <a:t/>
            </a:r>
            <a:br>
              <a:rPr lang="en-US" dirty="0"/>
            </a:br>
            <a:r>
              <a:rPr lang="en-US" dirty="0"/>
              <a:t>British Council:  </a:t>
            </a:r>
            <a:r>
              <a:rPr lang="en-US" dirty="0">
                <a:hlinkClick r:id="rId2"/>
              </a:rPr>
              <a:t>https://learnenglish.britishcouncil.org/online-english-level-test</a:t>
            </a:r>
            <a:r>
              <a:rPr lang="en-US" dirty="0"/>
              <a:t/>
            </a:r>
            <a:br>
              <a:rPr lang="en-US" dirty="0"/>
            </a:br>
            <a:r>
              <a:rPr lang="en-US" dirty="0"/>
              <a:t>EF:  </a:t>
            </a:r>
            <a:r>
              <a:rPr lang="en-US" dirty="0">
                <a:hlinkClick r:id="rId3"/>
              </a:rPr>
              <a:t>https://englishlive.ef.com/es-mx/test-de-ingles/</a:t>
            </a:r>
            <a:endParaRPr lang="en-US" dirty="0"/>
          </a:p>
          <a:p>
            <a:endParaRPr lang="es-CO" dirty="0"/>
          </a:p>
        </p:txBody>
      </p:sp>
    </p:spTree>
    <p:extLst>
      <p:ext uri="{BB962C8B-B14F-4D97-AF65-F5344CB8AC3E}">
        <p14:creationId xmlns:p14="http://schemas.microsoft.com/office/powerpoint/2010/main" val="9940939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hincheta">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hincheta">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ncheta">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234</TotalTime>
  <Words>304</Words>
  <Application>Microsoft Office PowerPoint</Application>
  <PresentationFormat>Presentación en pantalla (4:3)</PresentationFormat>
  <Paragraphs>29</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Chincheta</vt:lpstr>
      <vt:lpstr>   MISION TIC 2022 ENGLISH COURSE LEVEL 1 (Sept. 24th-Oct. 16th) </vt:lpstr>
      <vt:lpstr>OBJECTIVES </vt:lpstr>
      <vt:lpstr>Methodology </vt:lpstr>
      <vt:lpstr>Material </vt:lpstr>
      <vt:lpstr>Evaluation </vt:lpstr>
      <vt:lpstr>THINK ABOUT…</vt:lpstr>
      <vt:lpstr>Test Your English</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MISION TIC 2022</dc:title>
  <dc:creator>WALTER CAB</dc:creator>
  <cp:lastModifiedBy>WALTER CAB</cp:lastModifiedBy>
  <cp:revision>11</cp:revision>
  <dcterms:created xsi:type="dcterms:W3CDTF">2020-09-24T00:28:30Z</dcterms:created>
  <dcterms:modified xsi:type="dcterms:W3CDTF">2020-09-24T13:31:50Z</dcterms:modified>
</cp:coreProperties>
</file>