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82" r:id="rId12"/>
    <p:sldId id="284" r:id="rId13"/>
    <p:sldId id="265" r:id="rId14"/>
    <p:sldId id="283" r:id="rId15"/>
    <p:sldId id="274" r:id="rId16"/>
    <p:sldId id="288" r:id="rId17"/>
    <p:sldId id="285" r:id="rId18"/>
    <p:sldId id="281" r:id="rId19"/>
    <p:sldId id="275" r:id="rId20"/>
    <p:sldId id="268" r:id="rId21"/>
    <p:sldId id="280" r:id="rId22"/>
    <p:sldId id="269" r:id="rId23"/>
    <p:sldId id="270" r:id="rId24"/>
    <p:sldId id="273" r:id="rId25"/>
    <p:sldId id="272" r:id="rId26"/>
    <p:sldId id="271" r:id="rId27"/>
    <p:sldId id="276" r:id="rId28"/>
    <p:sldId id="277" r:id="rId29"/>
    <p:sldId id="279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83" d="100"/>
          <a:sy n="83" d="100"/>
        </p:scale>
        <p:origin x="-1267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4831-78E9-44EA-AC2F-4054EAE2F7FD}" type="datetimeFigureOut">
              <a:rPr lang="en-US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5A20A-D9D2-455F-836F-01AD139424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9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6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8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7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3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5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4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3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7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56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8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1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4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1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5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1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1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4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A20A-D9D2-455F-836F-01AD1394245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11/10/2015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ocalhost/CFSummit2015/Demo/Demo1/TestThreeActivities.cfm" TargetMode="Externa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emf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shirakavakian@gmail.co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calhost/CFSummit2015/Demo/Demo2/signed_pdf.cfm" TargetMode="External"/><Relationship Id="rId5" Type="http://schemas.openxmlformats.org/officeDocument/2006/relationships/hyperlink" Target="http://localhost/CFSummit2015/Demo/Demo2/index.cfm" TargetMode="Externa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ocalhost/CFSummit2015/BecomeBroker/index.cfm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adobepress.com/articles/article.asp?p=1708161&amp;seqNum=4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elp.adobe.com/en_US/acrobat/X/pro/using/WSAC8084C2-14F7-4841-9EF8-92106D22C3DB.w.html" TargetMode="External"/><Relationship Id="rId5" Type="http://schemas.openxmlformats.org/officeDocument/2006/relationships/hyperlink" Target="https://www.digisigner.com/" TargetMode="Externa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inspirationalstories.com/quotes/having-seen-a-non-market-economy-i-suddenly-of-esther-dyson-quote/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1" y="3429000"/>
            <a:ext cx="8762999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ColdFusion Workflow with PDF, digital signature, &amp; Directory Watcher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261296"/>
            <a:ext cx="3130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Presented by Shirak Avakian</a:t>
            </a:r>
            <a:endParaRPr lang="en-US" dirty="0"/>
          </a:p>
        </p:txBody>
      </p:sp>
      <p:pic>
        <p:nvPicPr>
          <p:cNvPr id="1031" name="Picture 7" descr="C:\Users\Shirak\Google Drive\CFSummit2015\work\presentation\assets\workflo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1"/>
            <a:ext cx="4868500" cy="2895600"/>
          </a:xfrm>
          <a:prstGeom prst="rect">
            <a:avLst/>
          </a:prstGeom>
          <a:noFill/>
          <a:ln w="25400" cmpd="sng"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0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90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9" y="245954"/>
            <a:ext cx="7873661" cy="592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9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Workflow in ColdFusion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2453499"/>
            <a:ext cx="50068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1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41148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http://localhost/CFSummit2015/Demo/Demo1/TestThreeActivities.cfm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31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33400" y="3381712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5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5" y="1828800"/>
            <a:ext cx="7759767" cy="431911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715895" y="1143000"/>
            <a:ext cx="3096883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Digital signature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234538" y="1143000"/>
            <a:ext cx="4265566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90681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676400"/>
            <a:ext cx="6248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digital signature</a:t>
            </a:r>
            <a:r>
              <a:rPr lang="en-US" dirty="0"/>
              <a:t> is a mathematical scheme for demonstrating the authenticity of a digital message or document. A valid digital signature gives a recipient reason to believe that the message was created by a known </a:t>
            </a:r>
            <a:r>
              <a:rPr lang="en-US" dirty="0" smtClean="0"/>
              <a:t>sender.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200" y="1143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Digital signature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3" y="1676400"/>
            <a:ext cx="731520" cy="99060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533400" y="3381712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Key Infrastructure (PKI)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906" y="3962400"/>
            <a:ext cx="8036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 of people, policies, procedures, hardware, and software used in creating, distributing, managing, and using the digital IDs that contain the </a:t>
            </a:r>
            <a:r>
              <a:rPr lang="en-US" dirty="0" smtClean="0">
                <a:solidFill>
                  <a:srgbClr val="FFC000"/>
                </a:solidFill>
              </a:rPr>
              <a:t>public/private key</a:t>
            </a:r>
            <a:r>
              <a:rPr lang="en-US" dirty="0" smtClean="0"/>
              <a:t> pairs used when signing a PDF.</a:t>
            </a:r>
            <a:br>
              <a:rPr lang="en-US" dirty="0" smtClean="0"/>
            </a:br>
            <a:r>
              <a:rPr lang="en-US" dirty="0" smtClean="0"/>
              <a:t>PKI generally refers to the digital ID issuers, users, administrators, and any hardware software used in those workflows.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5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0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676400"/>
            <a:ext cx="6248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electronic representation of data, based on the ITU-T X.509 v3 standard, associated with a person or entity. It is stored in password-protected file on a computer or network. A Digital ID contains a public key certificate, a private key, and other data.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200" y="1143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Digital ID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3" y="1676400"/>
            <a:ext cx="731520" cy="99060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533400" y="32004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Key Certificate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906" y="3733800"/>
            <a:ext cx="8036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file that contains the numeric public key portion of public-private key pair along with associated extensions and attributes used to define the certificates owner, validity period, and usage.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533400" y="47244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Key Certificate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334" y="5172670"/>
            <a:ext cx="8036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secret key in a PKI system, used to validate incoming messages and sign outgoing ones. A private key is always paired with its public key during those key generations.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7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38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4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1219200"/>
            <a:ext cx="302514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143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are you talking about?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24542" y="2895600"/>
            <a:ext cx="4299857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worries I promise to explain it!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24543" y="4537444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Special Safe box example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51" y="4038600"/>
            <a:ext cx="2279095" cy="1676332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2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06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4800" y="1295400"/>
            <a:ext cx="8534400" cy="4572000"/>
          </a:xfrm>
          <a:prstGeom prst="roundRect">
            <a:avLst/>
          </a:prstGeom>
        </p:spPr>
        <p:style>
          <a:lnRef idx="2">
            <a:schemeClr val="accent2"/>
          </a:lnRef>
          <a:fillRef idx="1003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52033"/>
            <a:ext cx="1587392" cy="1167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6544"/>
            <a:ext cx="1927680" cy="1299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12" y="2804485"/>
            <a:ext cx="982980" cy="6954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2" y="2804486"/>
            <a:ext cx="982980" cy="6954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28275"/>
            <a:ext cx="762000" cy="95812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314700" y="3634404"/>
            <a:ext cx="2438400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88" y="4607173"/>
            <a:ext cx="759854" cy="9554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21210" y="2435154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Key Certificate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5678424" y="2355411"/>
            <a:ext cx="29718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Key Certificate</a:t>
            </a: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771976" y="5436848"/>
            <a:ext cx="3815424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Key Infrastructure (PKI)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26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 txBox="1">
            <a:spLocks/>
          </p:cNvSpPr>
          <p:nvPr/>
        </p:nvSpPr>
        <p:spPr>
          <a:xfrm>
            <a:off x="3429000" y="1420896"/>
            <a:ext cx="2209800" cy="342636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Digital signature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Notched Right Arrow 37"/>
          <p:cNvSpPr/>
          <p:nvPr/>
        </p:nvSpPr>
        <p:spPr>
          <a:xfrm rot="18816758">
            <a:off x="3195727" y="2037011"/>
            <a:ext cx="914400" cy="298011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otched Right Arrow 38"/>
          <p:cNvSpPr/>
          <p:nvPr/>
        </p:nvSpPr>
        <p:spPr>
          <a:xfrm rot="13502848">
            <a:off x="4905529" y="2028893"/>
            <a:ext cx="914400" cy="298011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21" grpId="0"/>
      <p:bldP spid="28" grpId="0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1153054" cy="1504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4" y="3004274"/>
            <a:ext cx="1489225" cy="187252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464138" y="2590799"/>
            <a:ext cx="3860462" cy="7757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>
            <a:off x="3675321" y="1905000"/>
            <a:ext cx="1066800" cy="2133600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371600"/>
            <a:ext cx="1295400" cy="13813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20" y="1895320"/>
            <a:ext cx="982980" cy="6954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14" y="1826873"/>
            <a:ext cx="982980" cy="6954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978656"/>
            <a:ext cx="1489225" cy="18725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53" y="1176004"/>
            <a:ext cx="724915" cy="1208191"/>
          </a:xfrm>
          <a:prstGeom prst="rect">
            <a:avLst/>
          </a:prstGeom>
        </p:spPr>
      </p:pic>
      <p:sp>
        <p:nvSpPr>
          <p:cNvPr id="19" name="Multiply 18"/>
          <p:cNvSpPr/>
          <p:nvPr/>
        </p:nvSpPr>
        <p:spPr>
          <a:xfrm>
            <a:off x="6858000" y="3380690"/>
            <a:ext cx="1469951" cy="13437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561130" y="1893381"/>
            <a:ext cx="593740" cy="6718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21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923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PDF </a:t>
            </a:r>
            <a:r>
              <a:rPr lang="en-US" sz="4400" dirty="0"/>
              <a:t>Digital Signatures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228600" y="1752600"/>
            <a:ext cx="3322094" cy="457200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Symmetric key algorithm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28600" y="3581400"/>
            <a:ext cx="3496277" cy="457200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Asymmetric key algorithm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694" y="1292297"/>
            <a:ext cx="5440906" cy="35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11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24543" y="928856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to generate digital certificate?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342072"/>
            <a:ext cx="4679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Adobe Acrobat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source tools like </a:t>
            </a:r>
            <a:r>
              <a:rPr lang="en-US" dirty="0" err="1"/>
              <a:t>openssl</a:t>
            </a:r>
            <a:r>
              <a:rPr lang="en-US" dirty="0"/>
              <a:t> or </a:t>
            </a:r>
            <a:r>
              <a:rPr lang="en-US" dirty="0" err="1" smtClean="0"/>
              <a:t>keytool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DigiSigner</a:t>
            </a:r>
            <a:r>
              <a:rPr lang="en-US" dirty="0"/>
              <a:t> certificate </a:t>
            </a:r>
            <a:r>
              <a:rPr lang="en-US" dirty="0" smtClean="0"/>
              <a:t>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IIS Server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09900"/>
            <a:ext cx="8397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3962400"/>
            <a:ext cx="83978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my_keystore.pfx</a:t>
            </a:r>
            <a:r>
              <a:rPr lang="en-US" dirty="0"/>
              <a:t> is the key store </a:t>
            </a:r>
            <a:r>
              <a:rPr lang="en-US" dirty="0" smtClean="0"/>
              <a:t>file.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my_password</a:t>
            </a:r>
            <a:r>
              <a:rPr lang="en-US" dirty="0"/>
              <a:t> is the </a:t>
            </a:r>
            <a:r>
              <a:rPr lang="en-US" dirty="0" smtClean="0"/>
              <a:t>password.</a:t>
            </a:r>
            <a:r>
              <a:rPr lang="en-US" dirty="0"/>
              <a:t> </a:t>
            </a:r>
            <a:br>
              <a:rPr lang="en-US" dirty="0"/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validity</a:t>
            </a:r>
            <a:r>
              <a:rPr lang="en-US" dirty="0"/>
              <a:t> is the number of days your certificate will stay valid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RSA</a:t>
            </a:r>
            <a:r>
              <a:rPr lang="en-US" dirty="0"/>
              <a:t> is the algorithm used to generate the cryptographic </a:t>
            </a:r>
            <a:r>
              <a:rPr lang="en-US" dirty="0" smtClean="0"/>
              <a:t>keys.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2048</a:t>
            </a:r>
            <a:r>
              <a:rPr lang="en-US" dirty="0"/>
              <a:t> is the length of the cryptographic keys. 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pkcs</a:t>
            </a:r>
            <a:r>
              <a:rPr lang="en-US" b="1" dirty="0"/>
              <a:t>12</a:t>
            </a:r>
            <a:r>
              <a:rPr lang="en-US" dirty="0"/>
              <a:t> is the format of the key store file. </a:t>
            </a:r>
          </a:p>
        </p:txBody>
      </p:sp>
    </p:spTree>
    <p:extLst>
      <p:ext uri="{BB962C8B-B14F-4D97-AF65-F5344CB8AC3E}">
        <p14:creationId xmlns:p14="http://schemas.microsoft.com/office/powerpoint/2010/main" val="18005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0" y="457200"/>
            <a:ext cx="3053868" cy="12538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Who am I?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34000" y="1676400"/>
            <a:ext cx="3505200" cy="16764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Shirak Avakian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Senior Web </a:t>
            </a:r>
            <a:r>
              <a:rPr lang="en-US" sz="2000" dirty="0" smtClean="0"/>
              <a:t>Architect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Century-National 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CFFlex Technology, INC.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4875"/>
          <a:stretch>
            <a:fillRect/>
          </a:stretch>
        </p:blipFill>
        <p:spPr/>
      </p:pic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5334000" y="4419600"/>
            <a:ext cx="3657600" cy="11430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Tx/>
              <a:buNone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Tx/>
              <a:buNone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@</a:t>
            </a:r>
            <a:r>
              <a:rPr lang="en-US" sz="2000" dirty="0" err="1" smtClean="0"/>
              <a:t>ShirakAvakian</a:t>
            </a: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6"/>
              </a:rPr>
              <a:t>shirakavakian@gmail.com</a:t>
            </a: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http://cf-click.blogspot.com/</a:t>
            </a: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5334000" y="3543744"/>
            <a:ext cx="3053868" cy="872808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Connect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92" y="4416552"/>
            <a:ext cx="385308" cy="385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16552"/>
            <a:ext cx="395176" cy="384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416552"/>
            <a:ext cx="418656" cy="3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73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PDF </a:t>
            </a:r>
            <a:r>
              <a:rPr lang="en-US" sz="4400" dirty="0"/>
              <a:t>Digital Signatures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50" y="5872230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Enter </a:t>
            </a:r>
            <a:r>
              <a:rPr lang="en-US" dirty="0">
                <a:solidFill>
                  <a:srgbClr val="FFC000"/>
                </a:solidFill>
              </a:rPr>
              <a:t>key password for &lt;demo&gt; </a:t>
            </a:r>
          </a:p>
          <a:p>
            <a:r>
              <a:rPr lang="en-US" dirty="0"/>
              <a:t>(RETURN if same as </a:t>
            </a:r>
            <a:r>
              <a:rPr lang="en-US" dirty="0" err="1"/>
              <a:t>keystore</a:t>
            </a:r>
            <a:r>
              <a:rPr lang="en-US" dirty="0"/>
              <a:t> password):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50" y="864129"/>
            <a:ext cx="455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Enter </a:t>
            </a:r>
            <a:r>
              <a:rPr lang="en-US" dirty="0" err="1">
                <a:solidFill>
                  <a:srgbClr val="FFC000"/>
                </a:solidFill>
              </a:rPr>
              <a:t>keystore</a:t>
            </a:r>
            <a:r>
              <a:rPr lang="en-US" dirty="0">
                <a:solidFill>
                  <a:srgbClr val="FFC000"/>
                </a:solidFill>
              </a:rPr>
              <a:t> password: </a:t>
            </a:r>
          </a:p>
          <a:p>
            <a:r>
              <a:rPr lang="en-US" dirty="0">
                <a:solidFill>
                  <a:srgbClr val="FFC000"/>
                </a:solidFill>
              </a:rPr>
              <a:t>Re-enter new password: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50" y="14555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your first and last name? </a:t>
            </a:r>
          </a:p>
          <a:p>
            <a:r>
              <a:rPr lang="en-US" dirty="0"/>
              <a:t>[Unknown]: Shirak </a:t>
            </a:r>
            <a:r>
              <a:rPr lang="en-US" dirty="0" err="1"/>
              <a:t>Avakian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50" y="2046905"/>
            <a:ext cx="5539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name of your organizational unit? </a:t>
            </a:r>
          </a:p>
          <a:p>
            <a:r>
              <a:rPr lang="en-US" dirty="0"/>
              <a:t>[Unknown]: IT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50" y="26382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name of your organization? </a:t>
            </a:r>
          </a:p>
          <a:p>
            <a:r>
              <a:rPr lang="en-US" dirty="0"/>
              <a:t>[Unknown]: </a:t>
            </a:r>
            <a:r>
              <a:rPr lang="en-US" dirty="0" err="1"/>
              <a:t>CFFlex</a:t>
            </a:r>
            <a:r>
              <a:rPr lang="en-US" dirty="0"/>
              <a:t> Technology, INC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50" y="32296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name of your City or Locality? </a:t>
            </a:r>
          </a:p>
          <a:p>
            <a:r>
              <a:rPr lang="en-US" dirty="0"/>
              <a:t>[Unknown]: Glendale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9550" y="3821069"/>
            <a:ext cx="5518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name of your State or Province? </a:t>
            </a:r>
          </a:p>
          <a:p>
            <a:r>
              <a:rPr lang="en-US" dirty="0"/>
              <a:t>[Unknown]: CA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9550" y="4412457"/>
            <a:ext cx="5341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two-letter country code for this unit? </a:t>
            </a:r>
          </a:p>
          <a:p>
            <a:r>
              <a:rPr lang="en-US" dirty="0"/>
              <a:t>[Unknown]: US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50" y="5003845"/>
            <a:ext cx="886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Is CN=Bruno Specimen, OU=IT, O=</a:t>
            </a:r>
            <a:r>
              <a:rPr lang="en-US" dirty="0" err="1">
                <a:solidFill>
                  <a:srgbClr val="FFC000"/>
                </a:solidFill>
              </a:rPr>
              <a:t>iText</a:t>
            </a:r>
            <a:r>
              <a:rPr lang="en-US" dirty="0">
                <a:solidFill>
                  <a:srgbClr val="FFC000"/>
                </a:solidFill>
              </a:rPr>
              <a:t> Software, L=Ghent, ST=OVL, C=BE correct? </a:t>
            </a:r>
          </a:p>
          <a:p>
            <a:r>
              <a:rPr lang="en-US" dirty="0"/>
              <a:t>[no]: yes </a:t>
            </a:r>
          </a:p>
        </p:txBody>
      </p:sp>
    </p:spTree>
    <p:extLst>
      <p:ext uri="{BB962C8B-B14F-4D97-AF65-F5344CB8AC3E}">
        <p14:creationId xmlns:p14="http://schemas.microsoft.com/office/powerpoint/2010/main" val="367126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5" grpId="0"/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87906" y="1143000"/>
            <a:ext cx="8122694" cy="609600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ColdFusion 11 has added the following new attributes to the &lt;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cfpdf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9276" y="204607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readsignaturefields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99276" y="4501736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signaturefieldname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99276" y="325874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unsignall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99276" y="2613188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unsign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99276" y="3892187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validatesignature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99276" y="517710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keystore</a:t>
            </a:r>
            <a:endParaRPr lang="en-US" sz="2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237086" y="204607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keystorepassword</a:t>
            </a:r>
            <a:endParaRPr lang="en-US" sz="20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237086" y="2613188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keyalias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237086" y="3258742"/>
            <a:ext cx="1863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author</a:t>
            </a:r>
            <a:endParaRPr lang="en-US" sz="20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237086" y="3892187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height</a:t>
            </a:r>
            <a:endParaRPr lang="en-US" sz="20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237086" y="4501736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width</a:t>
            </a:r>
            <a:endParaRPr lang="en-US" sz="2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237086" y="517710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position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0154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0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3" y="1828800"/>
            <a:ext cx="6369187" cy="1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3" y="3274406"/>
            <a:ext cx="6702880" cy="106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1213" y="1371600"/>
            <a:ext cx="6593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Reads all the signature fields and returns a query object in the </a:t>
            </a:r>
            <a:r>
              <a:rPr lang="en-US" sz="1600" dirty="0" smtClean="0"/>
              <a:t>variable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41213" y="2935852"/>
            <a:ext cx="6088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Result of </a:t>
            </a:r>
            <a:r>
              <a:rPr lang="en-US" sz="1600" b="1" dirty="0" smtClean="0"/>
              <a:t>unsigned</a:t>
            </a:r>
            <a:r>
              <a:rPr lang="en-US" sz="1600" dirty="0" smtClean="0"/>
              <a:t> PDF signature read is query as shown below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213" y="4509386"/>
            <a:ext cx="5838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Result of </a:t>
            </a:r>
            <a:r>
              <a:rPr lang="en-US" sz="1600" b="1" dirty="0" smtClean="0"/>
              <a:t>signed</a:t>
            </a:r>
            <a:r>
              <a:rPr lang="en-US" sz="1600" dirty="0" smtClean="0"/>
              <a:t> PDF signature read is query as shown below</a:t>
            </a:r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3" y="4847940"/>
            <a:ext cx="6582799" cy="101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702942" y="928856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Action =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readsignaturefileds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06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08"/>
            <a:ext cx="85344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702942" y="1170193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Action =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sign,unsign,unsignall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3" y="2313193"/>
            <a:ext cx="795671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60278"/>
            <a:ext cx="4591609" cy="193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048001" y="4141993"/>
            <a:ext cx="2779247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70000">
              <a:schemeClr val="dk1">
                <a:tint val="30000"/>
                <a:shade val="95000"/>
                <a:satMod val="300000"/>
                <a:alpha val="5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38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52400"/>
            <a:ext cx="8512629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02770" y="1143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Auther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571" y="2293315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1-Verify document authenticity – confirm the identity of person who signed the document.</a:t>
            </a:r>
          </a:p>
          <a:p>
            <a:r>
              <a:rPr lang="en-US" dirty="0" smtClean="0"/>
              <a:t>2-Verify document integrity – confirm that the document has not been altered in transit.</a:t>
            </a:r>
          </a:p>
          <a:p>
            <a:r>
              <a:rPr lang="en-US" dirty="0" smtClean="0"/>
              <a:t>Author-based signatures provide both of these security services.</a:t>
            </a:r>
            <a:br>
              <a:rPr lang="en-US" dirty="0" smtClean="0"/>
            </a:br>
            <a:r>
              <a:rPr lang="en-US" dirty="0" smtClean="0"/>
              <a:t>(ColdFusion Documentation)</a:t>
            </a:r>
          </a:p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0" y="4724400"/>
            <a:ext cx="398215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337457" y="4088725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Auther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false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" y="1620723"/>
            <a:ext cx="8309090" cy="51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88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213" y="1219200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Sign predefined signature field</a:t>
            </a:r>
            <a:endParaRPr lang="en-US" sz="16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702942" y="762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Action = sign,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signaturefieldname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7754"/>
            <a:ext cx="8782609" cy="179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28" y="2514600"/>
            <a:ext cx="325188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6723" y="3395246"/>
            <a:ext cx="521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Adobe Acrobat to create pre defined signature field</a:t>
            </a:r>
            <a:endParaRPr lang="en-US" sz="1600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664021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Action =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validatesignature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87750"/>
            <a:ext cx="7280688" cy="9240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3210"/>
            <a:ext cx="290523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>
            <a:endCxn id="27" idx="3"/>
          </p:cNvCxnSpPr>
          <p:nvPr/>
        </p:nvCxnSpPr>
        <p:spPr>
          <a:xfrm flipH="1">
            <a:off x="3286231" y="5580689"/>
            <a:ext cx="1627414" cy="232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4913645" y="521856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of Invalid signatures names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>
            <a:off x="3162300" y="5950021"/>
            <a:ext cx="1891653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053953" y="5626855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value “yes” “true” if all </a:t>
            </a:r>
            <a:br>
              <a:rPr lang="en-US" dirty="0" smtClean="0"/>
            </a:br>
            <a:r>
              <a:rPr lang="en-US" dirty="0" smtClean="0"/>
              <a:t>signature fields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53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4" grpId="0"/>
      <p:bldP spid="25" grpId="0"/>
      <p:bldP spid="29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7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057400" y="2590800"/>
            <a:ext cx="50068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2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9700" y="4502420"/>
            <a:ext cx="5922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http://localhost/CFSummit2015/Demo/Demo2/index.cfm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22332" y="5117592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http://localhost/CFSummit2015/Demo/Demo2/signed_pdf.cfm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25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5526" y="152400"/>
            <a:ext cx="76962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Directory Watcher</a:t>
            </a:r>
            <a:endParaRPr lang="en-US" sz="4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6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342" y="1404432"/>
            <a:ext cx="653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internal, one way, gateway. It has a single thread that periodically checks </a:t>
            </a:r>
            <a:r>
              <a:rPr lang="en-US" dirty="0" smtClean="0"/>
              <a:t>a </a:t>
            </a:r>
            <a:r>
              <a:rPr lang="en-US" dirty="0"/>
              <a:t>local directory and sends a message to a CFC when the directory contents change. </a:t>
            </a:r>
            <a:r>
              <a:rPr lang="en-US" dirty="0" smtClean="0"/>
              <a:t>(ColdFusion Docs)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74342" y="976144"/>
            <a:ext cx="2573658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Directory Watcher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21" y="1292442"/>
            <a:ext cx="1147309" cy="1147309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474342" y="2428865"/>
            <a:ext cx="4402458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to setup directory watcher?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1" y="5530299"/>
            <a:ext cx="17907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1894" y="2891512"/>
            <a:ext cx="41473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ColdFusion Admin – Event Gateway</a:t>
            </a:r>
          </a:p>
          <a:p>
            <a:endParaRPr lang="en-US" dirty="0" smtClean="0"/>
          </a:p>
          <a:p>
            <a:r>
              <a:rPr lang="en-US" dirty="0" smtClean="0"/>
              <a:t>2- Enable Event Gateway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3- Create new gateway instance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89" y="3886199"/>
            <a:ext cx="3986213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70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5526" y="152400"/>
            <a:ext cx="76962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Directory Watcher</a:t>
            </a:r>
            <a:endParaRPr lang="en-US" sz="4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6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6789737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9971" y="3429000"/>
            <a:ext cx="7256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Gateway ID : Gateway Name</a:t>
            </a:r>
          </a:p>
          <a:p>
            <a:r>
              <a:rPr lang="en-US" dirty="0" smtClean="0"/>
              <a:t>Gateway Type : Select Directory Watcher gateway</a:t>
            </a:r>
          </a:p>
          <a:p>
            <a:r>
              <a:rPr lang="en-US" dirty="0" smtClean="0"/>
              <a:t>CFC Path : ColdFusion Component that will handle the events</a:t>
            </a:r>
          </a:p>
          <a:p>
            <a:r>
              <a:rPr lang="en-US" dirty="0" smtClean="0"/>
              <a:t>Configuration File: Configuring how to handle directory watcher events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Copy </a:t>
            </a:r>
            <a:r>
              <a:rPr lang="en-US" dirty="0" smtClean="0"/>
              <a:t>directory-</a:t>
            </a:r>
            <a:r>
              <a:rPr lang="en-US" dirty="0" err="1" smtClean="0"/>
              <a:t>watcher.cfg</a:t>
            </a:r>
            <a:r>
              <a:rPr lang="en-US" dirty="0"/>
              <a:t> from </a:t>
            </a:r>
            <a:r>
              <a:rPr lang="en-US" dirty="0" err="1" smtClean="0"/>
              <a:t>cfusion</a:t>
            </a:r>
            <a:r>
              <a:rPr lang="en-US" dirty="0" smtClean="0"/>
              <a:t>\gateway\</a:t>
            </a:r>
            <a:r>
              <a:rPr lang="en-US" dirty="0" err="1" smtClean="0"/>
              <a:t>config</a:t>
            </a:r>
            <a:r>
              <a:rPr lang="en-US" dirty="0" smtClean="0"/>
              <a:t> to your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1847631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7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04800" y="914400"/>
            <a:ext cx="8428831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Putting </a:t>
            </a:r>
            <a:r>
              <a:rPr lang="en-US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ll together </a:t>
            </a:r>
            <a:b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3</a:t>
            </a:r>
            <a:b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Become Broker</a:t>
            </a:r>
            <a:endParaRPr 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19072" y="5105400"/>
            <a:ext cx="594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http://localhost/CFSummit2015/BecomeBroker/index.cfm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46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1"/>
            <a:ext cx="6629400" cy="762000"/>
          </a:xfrm>
        </p:spPr>
        <p:txBody>
          <a:bodyPr/>
          <a:lstStyle/>
          <a:p>
            <a:r>
              <a:rPr lang="en-US" dirty="0" smtClean="0"/>
              <a:t>Subjects To Cover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6600"/>
            <a:ext cx="1012874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89" y="1844976"/>
            <a:ext cx="2041712" cy="1332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509286" y="1219200"/>
            <a:ext cx="5891514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Workflow in ColdFusion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671519" y="2653937"/>
            <a:ext cx="4110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PDF Digital Signatures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9286" y="3846732"/>
            <a:ext cx="3394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Directory Watcher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19600"/>
            <a:ext cx="1555122" cy="1247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6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984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6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767" y="457200"/>
            <a:ext cx="6629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8272" y="4105154"/>
            <a:ext cx="8581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://www.digisigner.com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84757" y="13716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Adobe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799" y="1909999"/>
            <a:ext cx="8648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help.adobe.com/en_US/acrobat/X/pro/using/WSAC8084C2-14F7-4841-9EF8-92106D22C3DB.w.html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www.adobepress.com/articles/article.asp?p=1708161&amp;seqNum=4</a:t>
            </a:r>
            <a:endParaRPr lang="en-US" dirty="0" smtClean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397767" y="272935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Microsoft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767" y="3160968"/>
            <a:ext cx="8077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https://technet.microsoft.com/en-us/library/cc545901(v=office.12).aspx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84757" y="3657122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Digisigner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26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2" grpId="0"/>
      <p:bldP spid="16" grpId="0"/>
      <p:bldP spid="15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6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381000" y="457200"/>
            <a:ext cx="6629400" cy="914400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200" b="1" kern="1200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Q/A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7664" y="204400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364272" y="3505200"/>
            <a:ext cx="8246327" cy="1219200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Don’t leave hold of your common sense. Think about what  you’re doing and how the technology can enhance it. Don’t  think about technology first. (</a:t>
            </a:r>
            <a:r>
              <a:rPr lang="en-US" dirty="0">
                <a:hlinkClick r:id="rId5"/>
              </a:rPr>
              <a:t>Esther </a:t>
            </a:r>
            <a:r>
              <a:rPr lang="en-US" dirty="0" smtClean="0">
                <a:hlinkClick r:id="rId5"/>
              </a:rPr>
              <a:t>Dyson</a:t>
            </a:r>
            <a:r>
              <a:rPr lang="en-US" dirty="0" smtClean="0">
                <a:solidFill>
                  <a:srgbClr val="F9E98E"/>
                </a:solidFill>
              </a:rPr>
              <a:t>)</a:t>
            </a:r>
            <a:endParaRPr lang="en-US" b="1" dirty="0">
              <a:solidFill>
                <a:srgbClr val="F9E9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8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Workflow in ColdFusion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892327"/>
            <a:ext cx="5638800" cy="42828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there ColdFusion workflow service?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914400"/>
            <a:ext cx="28956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a workflow?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371600"/>
            <a:ext cx="6324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 </a:t>
            </a:r>
            <a:r>
              <a:rPr lang="en-US" sz="1600" b="1" dirty="0"/>
              <a:t>workflow</a:t>
            </a:r>
            <a:r>
              <a:rPr lang="en-US" sz="1600" dirty="0"/>
              <a:t> consists of an orchestrated and repeatable pattern of business activity </a:t>
            </a:r>
            <a:r>
              <a:rPr lang="en-US" sz="1600" dirty="0" smtClean="0"/>
              <a:t>enabled </a:t>
            </a:r>
            <a:r>
              <a:rPr lang="en-US" sz="1600" dirty="0"/>
              <a:t>by the systematic organization of resources into processes that transform </a:t>
            </a:r>
            <a:r>
              <a:rPr lang="en-US" sz="1600" dirty="0" smtClean="0"/>
              <a:t>materials</a:t>
            </a:r>
            <a:r>
              <a:rPr lang="en-US" sz="1600" dirty="0"/>
              <a:t>, provide services, or process information</a:t>
            </a:r>
            <a:r>
              <a:rPr lang="en-US" sz="1600" dirty="0" smtClean="0"/>
              <a:t>.</a:t>
            </a:r>
            <a:r>
              <a:rPr lang="en-US" sz="1600" dirty="0"/>
              <a:t> </a:t>
            </a:r>
            <a:r>
              <a:rPr lang="en-US" sz="1600" dirty="0" smtClean="0"/>
              <a:t>(</a:t>
            </a:r>
            <a:r>
              <a:rPr lang="en-US" sz="1600" b="1" dirty="0" smtClean="0"/>
              <a:t>Wikipedia)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34" y="3879888"/>
            <a:ext cx="1676400" cy="1295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2149644" y="4551801"/>
            <a:ext cx="1279356" cy="92333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85" y="1371600"/>
            <a:ext cx="2182715" cy="1429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5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95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Workflow in ColdFusion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98" y="2743200"/>
            <a:ext cx="3429000" cy="28416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4917" y="1219200"/>
            <a:ext cx="732648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What are we trying </a:t>
            </a:r>
          </a:p>
          <a:p>
            <a:pPr algn="ctr"/>
            <a:r>
              <a:rPr lang="en-US" sz="4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to </a:t>
            </a:r>
            <a:r>
              <a:rPr 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</a:t>
            </a:r>
            <a:r>
              <a:rPr lang="en-US" sz="4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ccomplish with a workflow?</a:t>
            </a:r>
            <a:endParaRPr 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96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Workflow in ColdFusion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5360"/>
            <a:ext cx="7543800" cy="4861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063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Workflow in ColdFusion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9" y="1004505"/>
            <a:ext cx="7543161" cy="4862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20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Workflow in ColdFusion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1114966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 fontScale="85000" lnSpcReduction="100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do I need to know before creating workflow?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779" y="19050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Business Requirements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06" y="1676400"/>
            <a:ext cx="2858697" cy="2858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779" y="249694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779" y="3088886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779" y="3680829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779" y="4272772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Availability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87233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421285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9" grpId="0"/>
      <p:bldP spid="10" grpId="0"/>
      <p:bldP spid="11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Workflow in ColdFusion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1114966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 Create workflow in ColdFusion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Download </a:t>
            </a:r>
            <a:r>
              <a:rPr lang="en-US" sz="2400" dirty="0" err="1"/>
              <a:t>CFWorkflow</a:t>
            </a:r>
            <a:r>
              <a:rPr lang="en-US" sz="2400" dirty="0"/>
              <a:t> from </a:t>
            </a:r>
            <a:r>
              <a:rPr lang="en-US" sz="2400" dirty="0" err="1" smtClean="0"/>
              <a:t>Github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https://github.com/cfclick/CFWorkflow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 new Component following specific name convention {name}</a:t>
            </a:r>
            <a:r>
              <a:rPr lang="en-US" sz="2400" dirty="0" err="1" smtClean="0"/>
              <a:t>Activity.cfc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Extend from </a:t>
            </a:r>
            <a:r>
              <a:rPr lang="en-US" sz="2400" dirty="0" err="1" smtClean="0"/>
              <a:t>BaseActivity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Implement </a:t>
            </a:r>
            <a:r>
              <a:rPr lang="en-US" sz="2400" dirty="0" err="1" smtClean="0"/>
              <a:t>IActivity</a:t>
            </a:r>
            <a:endParaRPr lang="en-US" sz="2400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2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03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18121</TotalTime>
  <Words>940</Words>
  <Application>Microsoft Office PowerPoint</Application>
  <PresentationFormat>On-screen Show (4:3)</PresentationFormat>
  <Paragraphs>258</Paragraphs>
  <Slides>31</Slides>
  <Notes>28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Technic</vt:lpstr>
      <vt:lpstr>Building ColdFusion Workflow with PDF, digital signature, &amp; Directory Watcher</vt:lpstr>
      <vt:lpstr>Who am I?</vt:lpstr>
      <vt:lpstr>Subjects To Cover</vt:lpstr>
      <vt:lpstr>Workflow in ColdFusion </vt:lpstr>
      <vt:lpstr>Workflow in ColdFusion </vt:lpstr>
      <vt:lpstr>Workflow in ColdFusion </vt:lpstr>
      <vt:lpstr>Workflow in ColdFusion </vt:lpstr>
      <vt:lpstr>Workflow in ColdFusion </vt:lpstr>
      <vt:lpstr>Workflow in ColdFusion </vt:lpstr>
      <vt:lpstr>PowerPoint Presentation</vt:lpstr>
      <vt:lpstr>Workflow in ColdFusion </vt:lpstr>
      <vt:lpstr>PDF Digital Signatures</vt:lpstr>
      <vt:lpstr>PDF Digital Signatures</vt:lpstr>
      <vt:lpstr>PDF Digital Signatures</vt:lpstr>
      <vt:lpstr>PDF Digital Signatures</vt:lpstr>
      <vt:lpstr>PDF Digital Signatures</vt:lpstr>
      <vt:lpstr>PDF Digital Signatures</vt:lpstr>
      <vt:lpstr>PDF Digital Signatures</vt:lpstr>
      <vt:lpstr>PDF Digital Signatures</vt:lpstr>
      <vt:lpstr>PDF Digital Signatures</vt:lpstr>
      <vt:lpstr>ColdFusion PDF Digital Signatures</vt:lpstr>
      <vt:lpstr>ColdFusion PDF Digital Signatures</vt:lpstr>
      <vt:lpstr>ColdFusion PDF Digital Signatures</vt:lpstr>
      <vt:lpstr>ColdFusion PDF Digital Signatures</vt:lpstr>
      <vt:lpstr>ColdFusion PDF Digital Signatures</vt:lpstr>
      <vt:lpstr>PowerPoint Presentation</vt:lpstr>
      <vt:lpstr>ColdFusion Directory Watcher</vt:lpstr>
      <vt:lpstr>ColdFusion Directory Watcher</vt:lpstr>
      <vt:lpstr>PowerPoint Presentation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ColdFusion Workflow with  PDF, Digital Signature, and Directory Watcher</dc:title>
  <dc:creator>Shirak Avakian</dc:creator>
  <cp:lastModifiedBy>My License</cp:lastModifiedBy>
  <cp:revision>113</cp:revision>
  <dcterms:created xsi:type="dcterms:W3CDTF">2015-08-03T06:45:38Z</dcterms:created>
  <dcterms:modified xsi:type="dcterms:W3CDTF">2015-11-10T21:40:02Z</dcterms:modified>
</cp:coreProperties>
</file>