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64" r:id="rId3"/>
    <p:sldId id="276" r:id="rId4"/>
    <p:sldId id="266" r:id="rId5"/>
    <p:sldId id="281" r:id="rId6"/>
    <p:sldId id="282" r:id="rId7"/>
    <p:sldId id="283" r:id="rId8"/>
    <p:sldId id="284" r:id="rId9"/>
    <p:sldId id="285" r:id="rId10"/>
    <p:sldId id="290" r:id="rId11"/>
    <p:sldId id="286" r:id="rId12"/>
    <p:sldId id="287" r:id="rId13"/>
    <p:sldId id="291" r:id="rId14"/>
    <p:sldId id="288" r:id="rId15"/>
    <p:sldId id="289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77" r:id="rId24"/>
    <p:sldId id="278" r:id="rId25"/>
    <p:sldId id="279" r:id="rId26"/>
    <p:sldId id="268" r:id="rId27"/>
    <p:sldId id="269" r:id="rId28"/>
    <p:sldId id="270" r:id="rId29"/>
    <p:sldId id="280" r:id="rId30"/>
    <p:sldId id="27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93" d="100"/>
          <a:sy n="93" d="100"/>
        </p:scale>
        <p:origin x="102" y="30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19-4304-A2A3-17AD817DA0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19-4304-A2A3-17AD817DA0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19-4304-A2A3-17AD817DA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891256"/>
        <c:axId val="603890080"/>
      </c:lineChart>
      <c:catAx>
        <c:axId val="60389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0080"/>
        <c:crosses val="autoZero"/>
        <c:auto val="1"/>
        <c:lblAlgn val="ctr"/>
        <c:lblOffset val="100"/>
        <c:noMultiLvlLbl val="0"/>
      </c:catAx>
      <c:valAx>
        <c:axId val="6038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900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Group A</a:t>
          </a:r>
          <a:endParaRPr lang="en-US" sz="3100" kern="1200" dirty="0"/>
        </a:p>
      </dsp:txBody>
      <dsp:txXfrm>
        <a:off x="36296" y="65303"/>
        <a:ext cx="4904221" cy="670943"/>
      </dsp:txXfrm>
    </dsp:sp>
    <dsp:sp modelId="{CD5F6E02-AD43-4E7A-935B-DDF5D6C74800}">
      <dsp:nvSpPr>
        <dsp:cNvPr id="0" name=""/>
        <dsp:cNvSpPr/>
      </dsp:nvSpPr>
      <dsp:spPr>
        <a:xfrm>
          <a:off x="0" y="772542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2</a:t>
          </a:r>
        </a:p>
      </dsp:txBody>
      <dsp:txXfrm>
        <a:off x="0" y="772542"/>
        <a:ext cx="4976813" cy="834210"/>
      </dsp:txXfrm>
    </dsp:sp>
    <dsp:sp modelId="{81203336-F3DE-4B3A-BCF4-0F68C23AC2BB}">
      <dsp:nvSpPr>
        <dsp:cNvPr id="0" name=""/>
        <dsp:cNvSpPr/>
      </dsp:nvSpPr>
      <dsp:spPr>
        <a:xfrm>
          <a:off x="0" y="1606752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Group B</a:t>
          </a:r>
        </a:p>
      </dsp:txBody>
      <dsp:txXfrm>
        <a:off x="36296" y="1643048"/>
        <a:ext cx="4904221" cy="670943"/>
      </dsp:txXfrm>
    </dsp:sp>
    <dsp:sp modelId="{782956A5-ADC8-4959-B856-589B9D9B9635}">
      <dsp:nvSpPr>
        <dsp:cNvPr id="0" name=""/>
        <dsp:cNvSpPr/>
      </dsp:nvSpPr>
      <dsp:spPr>
        <a:xfrm>
          <a:off x="0" y="2350287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2</a:t>
          </a:r>
        </a:p>
      </dsp:txBody>
      <dsp:txXfrm>
        <a:off x="0" y="2350287"/>
        <a:ext cx="4976813" cy="834210"/>
      </dsp:txXfrm>
    </dsp:sp>
    <dsp:sp modelId="{D64CB5D5-837D-47FC-9E42-A26D800BC695}">
      <dsp:nvSpPr>
        <dsp:cNvPr id="0" name=""/>
        <dsp:cNvSpPr/>
      </dsp:nvSpPr>
      <dsp:spPr>
        <a:xfrm>
          <a:off x="0" y="318449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Group C</a:t>
          </a:r>
        </a:p>
      </dsp:txBody>
      <dsp:txXfrm>
        <a:off x="36296" y="3220793"/>
        <a:ext cx="4904221" cy="670943"/>
      </dsp:txXfrm>
    </dsp:sp>
    <dsp:sp modelId="{08B7B17B-8600-44B0-B235-389E5D71D804}">
      <dsp:nvSpPr>
        <dsp:cNvPr id="0" name=""/>
        <dsp:cNvSpPr/>
      </dsp:nvSpPr>
      <dsp:spPr>
        <a:xfrm>
          <a:off x="0" y="3928032"/>
          <a:ext cx="4976813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</dsp:txBody>
      <dsp:txXfrm>
        <a:off x="0" y="3928032"/>
        <a:ext cx="4976813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8/29/2016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8/29/2016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8/29/2016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8/29/2016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zxing/zxing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0788" y="-152400"/>
            <a:ext cx="7543800" cy="754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5298" y="1524000"/>
            <a:ext cx="6006914" cy="3298825"/>
          </a:xfrm>
        </p:spPr>
        <p:txBody>
          <a:bodyPr/>
          <a:lstStyle/>
          <a:p>
            <a:r>
              <a:rPr lang="en-US" b="1" dirty="0"/>
              <a:t>Don't Just PDF, "Smart" PDF!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1498" y="4882832"/>
            <a:ext cx="6387914" cy="1244600"/>
          </a:xfrm>
        </p:spPr>
        <p:txBody>
          <a:bodyPr/>
          <a:lstStyle/>
          <a:p>
            <a:r>
              <a:rPr lang="en-US" dirty="0"/>
              <a:t>Move your PDF to next level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Exporting and importing metadata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684420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Metadata</a:t>
            </a:r>
            <a:br>
              <a:rPr lang="en-US" dirty="0"/>
            </a:br>
            <a:r>
              <a:rPr lang="en-US" dirty="0"/>
              <a:t>Includes information about the document and its contents, such as the author’s name, keywords, and copyright information, that can be used by search utilities.</a:t>
            </a:r>
          </a:p>
          <a:p>
            <a:pPr marL="0" indent="0">
              <a:buNone/>
            </a:pPr>
            <a:r>
              <a:rPr lang="en-US" b="1" dirty="0"/>
              <a:t>XMP</a:t>
            </a:r>
            <a:br>
              <a:rPr lang="en-US" dirty="0"/>
            </a:br>
            <a:r>
              <a:rPr lang="en-US" dirty="0"/>
              <a:t>The Extensible Metadata Platform (XMP) provides Adobe applications with a common XML framework that standardizes the creation, processing, and interchange of document metadata across publishing workflows.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4495800"/>
            <a:ext cx="1200057" cy="126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49" y="1981200"/>
            <a:ext cx="1552381" cy="1666667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9828212" y="3647867"/>
            <a:ext cx="390572" cy="84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Exporting and importing metadata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1057800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Export</a:t>
            </a:r>
            <a:br>
              <a:rPr lang="en-US" dirty="0"/>
            </a:br>
            <a:r>
              <a:rPr lang="en-US" dirty="0"/>
              <a:t>Specify the source of the PDF and destination of the XMP file.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cfpdf</a:t>
            </a:r>
            <a:r>
              <a:rPr lang="en-US" sz="2000" dirty="0"/>
              <a:t> action=“export” type=“metadata” source = “file.pdf” </a:t>
            </a:r>
            <a:r>
              <a:rPr lang="en-US" sz="2000" dirty="0" err="1"/>
              <a:t>exportTo</a:t>
            </a:r>
            <a:r>
              <a:rPr lang="en-US" sz="2000" dirty="0"/>
              <a:t> =“</a:t>
            </a:r>
            <a:r>
              <a:rPr lang="en-US" sz="2000" dirty="0" err="1"/>
              <a:t>file.xmp</a:t>
            </a:r>
            <a:r>
              <a:rPr lang="en-US" sz="2000" dirty="0"/>
              <a:t>”/&gt;</a:t>
            </a:r>
          </a:p>
          <a:p>
            <a:pPr marL="0" indent="0">
              <a:buNone/>
            </a:pPr>
            <a:r>
              <a:rPr lang="en-US" b="1" dirty="0"/>
              <a:t>Import</a:t>
            </a:r>
            <a:br>
              <a:rPr lang="en-US" dirty="0"/>
            </a:br>
            <a:r>
              <a:rPr lang="en-US" dirty="0"/>
              <a:t>Specify the source of the PDF, the source of XMP file and the destination for the file to be placed.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cfpdf</a:t>
            </a:r>
            <a:r>
              <a:rPr lang="en-US" sz="2000" dirty="0"/>
              <a:t> action=“import” type=“metadata” source=“file.pdf” </a:t>
            </a:r>
            <a:r>
              <a:rPr lang="en-US" sz="2000" dirty="0" err="1"/>
              <a:t>importFrom</a:t>
            </a:r>
            <a:r>
              <a:rPr lang="en-US" sz="2000" dirty="0"/>
              <a:t>=“</a:t>
            </a:r>
            <a:r>
              <a:rPr lang="en-US" sz="2000" dirty="0" err="1"/>
              <a:t>file.xmp</a:t>
            </a:r>
            <a:r>
              <a:rPr lang="en-US" sz="2000" dirty="0"/>
              <a:t>” destination=“PDF output file pathname” </a:t>
            </a:r>
            <a:r>
              <a:rPr lang="en-US" sz="1800" dirty="0"/>
              <a:t>/or </a:t>
            </a:r>
            <a:r>
              <a:rPr lang="en-US" sz="2000" dirty="0"/>
              <a:t>name=“PDF document variable name”/&gt;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516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46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Sanitization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989012" y="1752600"/>
            <a:ext cx="10896600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Sanitize</a:t>
            </a:r>
            <a:br>
              <a:rPr lang="en-US" dirty="0"/>
            </a:br>
            <a:r>
              <a:rPr lang="en-US" dirty="0"/>
              <a:t>Removes metadata from your PDF </a:t>
            </a:r>
            <a:br>
              <a:rPr lang="en-US" dirty="0"/>
            </a:br>
            <a:r>
              <a:rPr lang="en-US" dirty="0"/>
              <a:t>document so that sensitive information </a:t>
            </a:r>
            <a:br>
              <a:rPr lang="en-US" dirty="0"/>
            </a:br>
            <a:r>
              <a:rPr lang="en-US" dirty="0"/>
              <a:t>is not inadvertently passed along when </a:t>
            </a:r>
            <a:br>
              <a:rPr lang="en-US" dirty="0"/>
            </a:br>
            <a:r>
              <a:rPr lang="en-US" dirty="0"/>
              <a:t>you publish your PDF.</a:t>
            </a:r>
            <a:br>
              <a:rPr lang="en-US" dirty="0"/>
            </a:br>
            <a:r>
              <a:rPr lang="en-US" dirty="0"/>
              <a:t>Sanitize removes the following: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989012" y="4114800"/>
            <a:ext cx="46762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Attached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Review and comment data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7412" y="4267200"/>
            <a:ext cx="45272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Obscured text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Unreferenced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Actions and </a:t>
            </a:r>
            <a:r>
              <a:rPr lang="en-US" dirty="0" err="1"/>
              <a:t>javascripts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Overlapping objects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59" y="1326392"/>
            <a:ext cx="2695305" cy="26121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698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86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84548"/>
            <a:ext cx="10157354" cy="10159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912812" y="1333209"/>
            <a:ext cx="107442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 </a:t>
            </a:r>
            <a:r>
              <a:rPr lang="en-US" sz="2000" b="1" dirty="0"/>
              <a:t>barcode</a:t>
            </a:r>
            <a:r>
              <a:rPr lang="en-US" sz="2000" dirty="0"/>
              <a:t> is an optical, machine-readable, representation of data; the data usually describes something about the object that carries the barcode. (Wikipedia)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12812" y="2726035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3187700"/>
            <a:ext cx="5965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Systematically represent data by varying the </a:t>
            </a:r>
          </a:p>
          <a:p>
            <a:r>
              <a:rPr lang="en-US" sz="2000" dirty="0"/>
              <a:t>widths and </a:t>
            </a:r>
            <a:r>
              <a:rPr lang="en-US" sz="2000" dirty="0" err="1"/>
              <a:t>spacings</a:t>
            </a:r>
            <a:r>
              <a:rPr lang="en-US" sz="2000" dirty="0"/>
              <a:t> of parallel lines, and may </a:t>
            </a:r>
          </a:p>
          <a:p>
            <a:r>
              <a:rPr lang="en-US" sz="2000" dirty="0"/>
              <a:t>be referred to as linear or one-dimensional.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590800"/>
            <a:ext cx="2235200" cy="171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/>
          <p:cNvSpPr txBox="1"/>
          <p:nvPr/>
        </p:nvSpPr>
        <p:spPr>
          <a:xfrm>
            <a:off x="912812" y="457978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2812" y="5041453"/>
            <a:ext cx="67585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Systematically represent data using two-dimensional </a:t>
            </a:r>
          </a:p>
          <a:p>
            <a:r>
              <a:rPr lang="en-US" sz="2000" dirty="0"/>
              <a:t>symbols and shapes. They are similar to a linear </a:t>
            </a:r>
          </a:p>
          <a:p>
            <a:r>
              <a:rPr lang="en-US" sz="2000" dirty="0"/>
              <a:t>1D barcode, but can represent more data </a:t>
            </a:r>
          </a:p>
          <a:p>
            <a:r>
              <a:rPr lang="en-US" sz="2000" dirty="0"/>
              <a:t>per unit area.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05" y="4778875"/>
            <a:ext cx="1603407" cy="1603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197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341" y="64738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787" y="1028971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1" y="2156886"/>
            <a:ext cx="1867546" cy="1435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934341" y="2156886"/>
            <a:ext cx="335059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ITF (Interleaved 2 OF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GS1 DATABAR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MSI PLESSEY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707" y="373240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UPC CODE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11" y="4299636"/>
            <a:ext cx="1757545" cy="175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Rectangle 14"/>
          <p:cNvSpPr/>
          <p:nvPr/>
        </p:nvSpPr>
        <p:spPr>
          <a:xfrm>
            <a:off x="6172707" y="614240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CODE 39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79" y="2141072"/>
            <a:ext cx="2051214" cy="1555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angle 16"/>
          <p:cNvSpPr/>
          <p:nvPr/>
        </p:nvSpPr>
        <p:spPr>
          <a:xfrm>
            <a:off x="8419337" y="3720822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ITF (Interleaved 2 OF 5)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5" y="4299636"/>
            <a:ext cx="1678867" cy="1678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8792464" y="6100941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MSI PLESSEY</a:t>
            </a:r>
          </a:p>
        </p:txBody>
      </p:sp>
    </p:spTree>
    <p:extLst>
      <p:ext uri="{BB962C8B-B14F-4D97-AF65-F5344CB8AC3E}">
        <p14:creationId xmlns:p14="http://schemas.microsoft.com/office/powerpoint/2010/main" val="422011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3090" y="89466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345" y="5424380"/>
            <a:ext cx="308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DATAMATRIX CODE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26882" y="1594973"/>
            <a:ext cx="166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QR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345" y="3493208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PDF417</a:t>
            </a:r>
            <a:endParaRPr lang="en-US" sz="1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89" y="3493208"/>
            <a:ext cx="1905000" cy="1905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50" y="1533115"/>
            <a:ext cx="1905000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6882" y="1905454"/>
            <a:ext cx="8483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tracking and marketing. Free to use, flexible in size, have a high fault tolerance, and have fast readability, though they can’t be read with a laser scanner. Support four different modes of data: numeric, alphanumeric, byte/binary, and Kanji. They are public domain and free to use.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3090" y="3810000"/>
            <a:ext cx="8507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Used in applications that require the storage of huge amounts of data, </a:t>
            </a:r>
          </a:p>
          <a:p>
            <a:r>
              <a:rPr lang="en-US" sz="1800" dirty="0"/>
              <a:t>such as photographs, fingerprints, signatures, text, numbers, and graphics. </a:t>
            </a:r>
          </a:p>
          <a:p>
            <a:r>
              <a:rPr lang="en-US" sz="1800" dirty="0"/>
              <a:t>They can hold over 1.1 kilobytes of machine-readable data, making them </a:t>
            </a:r>
          </a:p>
          <a:p>
            <a:r>
              <a:rPr lang="en-US" sz="1800" dirty="0"/>
              <a:t>much more powerful than other 2D barcodes. Like QR codes, PDF417 </a:t>
            </a:r>
          </a:p>
          <a:p>
            <a:r>
              <a:rPr lang="en-US" sz="1800" dirty="0"/>
              <a:t>barcodes are public domain and free to use.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8351" y="6008794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AZTEC</a:t>
            </a:r>
          </a:p>
        </p:txBody>
      </p:sp>
    </p:spTree>
    <p:extLst>
      <p:ext uri="{BB962C8B-B14F-4D97-AF65-F5344CB8AC3E}">
        <p14:creationId xmlns:p14="http://schemas.microsoft.com/office/powerpoint/2010/main" val="27346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3090" y="89466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45961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How to generate/read QR Barcode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3090" y="1894076"/>
            <a:ext cx="109825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</a:t>
            </a:r>
            <a:r>
              <a:rPr lang="en-US" sz="2000" dirty="0" err="1"/>
              <a:t>ZXing</a:t>
            </a:r>
            <a:r>
              <a:rPr lang="en-US" sz="2000" dirty="0"/>
              <a:t> ("zebra crossing") is an open-source, multi-format 1D/2D barcode image processing library implemented in Java. </a:t>
            </a:r>
            <a:r>
              <a:rPr lang="en-US" sz="2000" dirty="0">
                <a:hlinkClick r:id="rId2"/>
              </a:rPr>
              <a:t>https://github.com/zxing/zxing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the library in your ColdFusion class path C:\{cfserverhome}\{cfusion}\wwwroot\WEB-INF\lib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Restart ColdFusion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3505200"/>
            <a:ext cx="9601527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2302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Shirak Avakian</a:t>
            </a:r>
          </a:p>
          <a:p>
            <a:r>
              <a:rPr lang="en-US" dirty="0"/>
              <a:t>Enterprise Solution Architect</a:t>
            </a:r>
          </a:p>
          <a:p>
            <a:r>
              <a:rPr lang="en-US" dirty="0"/>
              <a:t>QBI LLC</a:t>
            </a:r>
          </a:p>
          <a:p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r>
              <a:rPr lang="en-US" dirty="0"/>
              <a:t>ShirakAvakian@gmail.com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323012" y="1060391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3090" y="89466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434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How to generate PDF417 Barcode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05" y="2003810"/>
            <a:ext cx="10720111" cy="37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509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 </a:t>
            </a:r>
          </a:p>
        </p:txBody>
      </p:sp>
      <p:graphicFrame>
        <p:nvGraphicFramePr>
          <p:cNvPr id="7" name="Content Placeholder 6" descr="Line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020898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4813373"/>
              </p:ext>
            </p:extLst>
          </p:nvPr>
        </p:nvGraphicFramePr>
        <p:xfrm>
          <a:off x="6297613" y="1701800"/>
          <a:ext cx="4976811" cy="2413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3007413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36613" y="533400"/>
            <a:ext cx="4495800" cy="609600"/>
          </a:xfrm>
        </p:spPr>
        <p:txBody>
          <a:bodyPr>
            <a:noAutofit/>
          </a:bodyPr>
          <a:lstStyle/>
          <a:p>
            <a:r>
              <a:rPr lang="en-US" sz="3600" dirty="0"/>
              <a:t>What is 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612" y="1295400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3811012"/>
            <a:ext cx="65229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the International </a:t>
            </a:r>
          </a:p>
          <a:p>
            <a:r>
              <a:rPr lang="en-US" sz="2000" dirty="0"/>
              <a:t>     Organization for Standardization (ISO).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836612" y="3207960"/>
            <a:ext cx="6400800" cy="83820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Some Facts About PDF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4470400"/>
          </a:xfrm>
        </p:spPr>
        <p:txBody>
          <a:bodyPr/>
          <a:lstStyle/>
          <a:p>
            <a:r>
              <a:rPr lang="en-US" sz="2000" dirty="0"/>
              <a:t>In 1991, Adobe cofounder Dr. John Warnock launched the paper-to-digital revolution with an idea he called The Camelot Project. </a:t>
            </a:r>
          </a:p>
          <a:p>
            <a:r>
              <a:rPr lang="en-US" sz="2000" dirty="0"/>
              <a:t>By 1992, Camelot had developed into PDF. Today, it is the format trusted by businesses </a:t>
            </a:r>
            <a:r>
              <a:rPr lang="en-US" dirty="0"/>
              <a:t>around the </a:t>
            </a:r>
            <a:r>
              <a:rPr lang="en-US" sz="2000" dirty="0"/>
              <a:t>world.</a:t>
            </a:r>
          </a:p>
          <a:p>
            <a:r>
              <a:rPr lang="en-US" sz="2000" dirty="0"/>
              <a:t>Today, Warnock's vision is alive, well, and evolving. Adobe PDFs preserve all the data in the original file - even when text, graphics, spreadsheets, and more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7018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576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2870200"/>
          </a:xfrm>
        </p:spPr>
        <p:txBody>
          <a:bodyPr/>
          <a:lstStyle/>
          <a:p>
            <a:r>
              <a:rPr lang="en-US" sz="2000" dirty="0"/>
              <a:t>Password protect your PDF </a:t>
            </a:r>
          </a:p>
          <a:p>
            <a:r>
              <a:rPr lang="en-US" sz="2000" dirty="0"/>
              <a:t>Redact </a:t>
            </a:r>
            <a:r>
              <a:rPr lang="en-US" dirty="0"/>
              <a:t>sensitive information</a:t>
            </a:r>
            <a:endParaRPr lang="en-US" sz="2000" dirty="0"/>
          </a:p>
          <a:p>
            <a:r>
              <a:rPr lang="en-US" sz="2000" dirty="0"/>
              <a:t>Sanitization—Remove hidden data from PDF</a:t>
            </a:r>
          </a:p>
          <a:p>
            <a:r>
              <a:rPr lang="en-US" sz="2000" dirty="0"/>
              <a:t>Digitally sign the PDF using private/public key pair 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828800"/>
            <a:ext cx="2284922" cy="2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3708400"/>
          </a:xfrm>
        </p:spPr>
        <p:txBody>
          <a:bodyPr>
            <a:normAutofit/>
          </a:bodyPr>
          <a:lstStyle/>
          <a:p>
            <a:r>
              <a:rPr lang="en-US" sz="2000" dirty="0"/>
              <a:t>If you can share &amp; reduce physical occupation of 1000 books to 1000 PDF digital files resting in your lap. </a:t>
            </a:r>
          </a:p>
          <a:p>
            <a:r>
              <a:rPr lang="en-US" sz="2000" dirty="0"/>
              <a:t>If you can search for files, pages within seconds</a:t>
            </a:r>
          </a:p>
          <a:p>
            <a:r>
              <a:rPr lang="en-US" sz="2000" dirty="0"/>
              <a:t>If you can sign, edit, comment, stamp PDF</a:t>
            </a:r>
          </a:p>
          <a:p>
            <a:r>
              <a:rPr lang="en-US" sz="2000" dirty="0"/>
              <a:t>If you can secure a PDF</a:t>
            </a:r>
          </a:p>
          <a:p>
            <a:r>
              <a:rPr lang="en-US" sz="2000" dirty="0"/>
              <a:t>If all above can be done by a PDF, shouldn’t we call it SMART?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99" y="1701800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3" y="19050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/>
          <a:lstStyle/>
          <a:p>
            <a:pPr algn="ctr"/>
            <a:r>
              <a:rPr lang="en-US" sz="3600" dirty="0"/>
              <a:t>Not yet, until we make it smarter by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827212" y="3581400"/>
            <a:ext cx="6248400" cy="2743200"/>
          </a:xfrm>
        </p:spPr>
        <p:txBody>
          <a:bodyPr>
            <a:normAutofit/>
          </a:bodyPr>
          <a:lstStyle/>
          <a:p>
            <a:r>
              <a:rPr lang="en-US" sz="2000" dirty="0"/>
              <a:t>Custom Properties</a:t>
            </a:r>
          </a:p>
          <a:p>
            <a:r>
              <a:rPr lang="en-US" dirty="0"/>
              <a:t>Exporting and importing metadata</a:t>
            </a:r>
          </a:p>
          <a:p>
            <a:r>
              <a:rPr lang="en-US" sz="2000" dirty="0"/>
              <a:t>Sanitization</a:t>
            </a:r>
          </a:p>
          <a:p>
            <a:r>
              <a:rPr lang="en-US" sz="2000" dirty="0"/>
              <a:t>Barcode</a:t>
            </a:r>
          </a:p>
          <a:p>
            <a:r>
              <a:rPr lang="en-US" sz="2000" dirty="0"/>
              <a:t>All together to create PDF workflow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4489" y="1823134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Predefining workflow</a:t>
            </a:r>
          </a:p>
        </p:txBody>
      </p:sp>
    </p:spTree>
    <p:extLst>
      <p:ext uri="{BB962C8B-B14F-4D97-AF65-F5344CB8AC3E}">
        <p14:creationId xmlns:p14="http://schemas.microsoft.com/office/powerpoint/2010/main" val="30617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/>
          <a:lstStyle/>
          <a:p>
            <a:r>
              <a:rPr lang="en-US" sz="3600" dirty="0"/>
              <a:t>PDF Custom Properties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6006008" cy="3505200"/>
          </a:xfrm>
        </p:spPr>
        <p:txBody>
          <a:bodyPr>
            <a:normAutofit/>
          </a:bodyPr>
          <a:lstStyle/>
          <a:p>
            <a:r>
              <a:rPr lang="en-US" sz="2000" dirty="0"/>
              <a:t>Ability to add custom properties to store specific data</a:t>
            </a:r>
          </a:p>
          <a:p>
            <a:r>
              <a:rPr lang="en-US" sz="2000" dirty="0"/>
              <a:t>ColdFusion can only read custom properties as of 2016 release</a:t>
            </a:r>
          </a:p>
          <a:p>
            <a:r>
              <a:rPr lang="en-US" sz="2000" dirty="0"/>
              <a:t>To Create custom properties we will use JAVA</a:t>
            </a:r>
          </a:p>
          <a:p>
            <a:r>
              <a:rPr lang="en-US" sz="2000" dirty="0"/>
              <a:t>No need to load extra library ColdFusion already has </a:t>
            </a:r>
            <a:r>
              <a:rPr lang="en-US" sz="2000" dirty="0" err="1"/>
              <a:t>iText</a:t>
            </a:r>
            <a:r>
              <a:rPr lang="en-US" sz="2000" dirty="0"/>
              <a:t> java library pre-loaded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2053572"/>
            <a:ext cx="3733800" cy="2800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195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155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625</Words>
  <Application>Microsoft Office PowerPoint</Application>
  <PresentationFormat>Custom</PresentationFormat>
  <Paragraphs>149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Century Gothic</vt:lpstr>
      <vt:lpstr>Books 16x9</vt:lpstr>
      <vt:lpstr>Don't Just PDF, "Smart" PDF!</vt:lpstr>
      <vt:lpstr>Who am I</vt:lpstr>
      <vt:lpstr>What is PDF</vt:lpstr>
      <vt:lpstr>History</vt:lpstr>
      <vt:lpstr>Security</vt:lpstr>
      <vt:lpstr>Conclusion</vt:lpstr>
      <vt:lpstr>Not yet, until we make it smarter by</vt:lpstr>
      <vt:lpstr>PDF Custom Properties</vt:lpstr>
      <vt:lpstr>PowerPoint Presentation</vt:lpstr>
      <vt:lpstr>Exporting and importing metadata</vt:lpstr>
      <vt:lpstr>Exporting and importing metadata</vt:lpstr>
      <vt:lpstr>PowerPoint Presentation</vt:lpstr>
      <vt:lpstr>Sanitization</vt:lpstr>
      <vt:lpstr>PowerPoint Presentation</vt:lpstr>
      <vt:lpstr>Barcode</vt:lpstr>
      <vt:lpstr>Barcode</vt:lpstr>
      <vt:lpstr>Barcode</vt:lpstr>
      <vt:lpstr>Barcode</vt:lpstr>
      <vt:lpstr>PowerPoint Presentation</vt:lpstr>
      <vt:lpstr>Barcode</vt:lpstr>
      <vt:lpstr>PowerPoint Presentation</vt:lpstr>
      <vt:lpstr>Title and Content Layout with Chart </vt:lpstr>
      <vt:lpstr>Two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  <vt:lpstr>+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2016-08-29T16:30:40Z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