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8"/>
  </p:notesMasterIdLst>
  <p:handoutMasterIdLst>
    <p:handoutMasterId r:id="rId29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234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10/1/2016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Export_Import/index.c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Sanitization/index.cf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irakavakian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VoteRegistration/Admin/index.cf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customProperty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37013" y="5334000"/>
            <a:ext cx="7924800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lean" panose="020B0503020404020204" pitchFamily="34" charset="0"/>
              </a:rPr>
              <a:t>Don’t Just PDF, “Smart” PDF!</a:t>
            </a:r>
          </a:p>
        </p:txBody>
      </p:sp>
    </p:spTree>
    <p:extLst>
      <p:ext uri="{BB962C8B-B14F-4D97-AF65-F5344CB8AC3E}">
        <p14:creationId xmlns:p14="http://schemas.microsoft.com/office/powerpoint/2010/main" val="11261561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02804" y="1905000"/>
            <a:ext cx="6844208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Metadata</a:t>
            </a:r>
            <a:br>
              <a:rPr lang="en-US" dirty="0"/>
            </a:br>
            <a:r>
              <a:rPr lang="en-US" sz="2000" dirty="0"/>
              <a:t>Includes information about the document and its contents, such as the author’s name, keywords, and copyright information, that can be used by search utilities.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XMP</a:t>
            </a:r>
            <a:br>
              <a:rPr lang="en-US" dirty="0"/>
            </a:br>
            <a:r>
              <a:rPr lang="en-US" sz="2000" dirty="0"/>
              <a:t>The Extensible Metadata Platform (XMP) provides Adobe applications with a common XML framework that standardizes the creation, processing, and interchange of document metadata across publishing workflows.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084" y="1981200"/>
            <a:ext cx="1120092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Export</a:t>
            </a:r>
            <a:br>
              <a:rPr lang="en-US" sz="2400" dirty="0"/>
            </a:br>
            <a:r>
              <a:rPr lang="en-US" sz="2400" dirty="0"/>
              <a:t>Specify the source of the PDF and destination of the XMP file.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action=“export” type=“metadata” source = “file.pdf” </a:t>
            </a:r>
            <a:r>
              <a:rPr lang="en-US" sz="2400" dirty="0" err="1"/>
              <a:t>exportTo</a:t>
            </a:r>
            <a:r>
              <a:rPr lang="en-US" sz="2400" dirty="0"/>
              <a:t> =“</a:t>
            </a:r>
            <a:r>
              <a:rPr lang="en-US" sz="2400" dirty="0" err="1"/>
              <a:t>file.xmp</a:t>
            </a:r>
            <a:r>
              <a:rPr lang="en-US" sz="2400" dirty="0"/>
              <a:t>”/&gt;</a:t>
            </a:r>
          </a:p>
          <a:p>
            <a:pPr algn="l"/>
            <a:r>
              <a:rPr lang="en-US" sz="2400" b="1" dirty="0"/>
              <a:t>Import</a:t>
            </a:r>
            <a:br>
              <a:rPr lang="en-US" sz="2400" dirty="0"/>
            </a:br>
            <a:r>
              <a:rPr lang="en-US" sz="2400" dirty="0"/>
              <a:t>Specify the source of the PDF, the source of XMP file and the destination for the file to be placed.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action=“import” type=“metadata” source=“file.pdf” </a:t>
            </a:r>
            <a:r>
              <a:rPr lang="en-US" sz="2400" dirty="0" err="1"/>
              <a:t>importFrom</a:t>
            </a:r>
            <a:r>
              <a:rPr lang="en-US" sz="2400" dirty="0"/>
              <a:t>=“</a:t>
            </a:r>
            <a:r>
              <a:rPr lang="en-US" sz="2400" dirty="0" err="1"/>
              <a:t>file.xmp</a:t>
            </a:r>
            <a:r>
              <a:rPr lang="en-US" sz="2400" dirty="0"/>
              <a:t>” destination=“PDF output file pathname” </a:t>
            </a:r>
            <a:r>
              <a:rPr lang="en-US" sz="2000" dirty="0"/>
              <a:t>/or </a:t>
            </a:r>
            <a:r>
              <a:rPr lang="en-US" sz="2400" dirty="0"/>
              <a:t>name=“PDF document variable name”/&gt;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77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Demo-Export-Import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Sanitization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89012" y="17526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Sanitize</a:t>
            </a:r>
            <a:br>
              <a:rPr lang="en-US" dirty="0"/>
            </a:br>
            <a:r>
              <a:rPr lang="en-US" sz="2000" dirty="0"/>
              <a:t>Removes metadata from your PDF document so that sensitive information is not inadvertently passed along when you publish your PDF.</a:t>
            </a:r>
            <a:br>
              <a:rPr lang="en-US" sz="2000" dirty="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1279" y="3665083"/>
            <a:ext cx="33046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 and comment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459" y="3722101"/>
            <a:ext cx="3023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Actions and </a:t>
            </a:r>
            <a:r>
              <a:rPr lang="en-US" sz="2000" dirty="0" err="1"/>
              <a:t>javascripts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Overlapping objects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2201337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1001279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Sanitize removes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370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Demo-Sanitize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74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5612" y="1583629"/>
            <a:ext cx="10744200" cy="78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479" y="2685577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2" y="3147242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by varying the 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be referred to as linear or one-dimensional.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530657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442479" y="45682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479" y="5029963"/>
            <a:ext cx="711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using two-dimensional symbols and shapes. They are similar to a linear 1D barcode, but can represent more data per unit area.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953000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661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Barcode-1D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61" y="1708252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TextBox 18"/>
          <p:cNvSpPr txBox="1"/>
          <p:nvPr/>
        </p:nvSpPr>
        <p:spPr>
          <a:xfrm>
            <a:off x="550878" y="2315962"/>
            <a:ext cx="29556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Rectangle 21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Rectangle 23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33928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052" y="159697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5616534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5092" y="2388847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76" y="3840383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4159876"/>
            <a:ext cx="1640549" cy="1640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2133599"/>
            <a:ext cx="1643477" cy="16434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9" name="TextBox 28"/>
          <p:cNvSpPr txBox="1"/>
          <p:nvPr/>
        </p:nvSpPr>
        <p:spPr>
          <a:xfrm>
            <a:off x="461888" y="2826778"/>
            <a:ext cx="914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876" y="421379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applications that require the storage of huge amounts of data, 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much more powerful than other 2D barcodes. Like QR codes, PDF417 barcodes are public domain and free to use.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92" y="615677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495096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Barcode-2D-QR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412" y="1493966"/>
            <a:ext cx="458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generate/read QR Barcode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12" y="1955631"/>
            <a:ext cx="10982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05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7161212" y="1869708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05437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Barcode-2D-PDF417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212" y="1511366"/>
            <a:ext cx="445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 PDF417 Barcode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" y="2057400"/>
            <a:ext cx="11627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588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412" y="1579538"/>
            <a:ext cx="2753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Projected</a:t>
            </a:r>
            <a:r>
              <a:rPr lang="en-US" b="1" dirty="0"/>
              <a:t> </a:t>
            </a:r>
            <a:r>
              <a:rPr lang="en-US" sz="2800" b="1" dirty="0"/>
              <a:t>subject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412" y="2041203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Managing the LiveCycle of a PDF starting from creating to final signature and storage.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Combining previously discussed actions we can track and manage a PDF.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Electronically received PDFs are much easier to manage than mailed in PDFs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43778281"/>
              </p:ext>
            </p:extLst>
          </p:nvPr>
        </p:nvGraphicFramePr>
        <p:xfrm>
          <a:off x="4875212" y="157953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9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1548733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Custom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78" y="2133459"/>
            <a:ext cx="4991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pair value( </a:t>
            </a:r>
            <a:r>
              <a:rPr lang="en-US" sz="2000" dirty="0" err="1"/>
              <a:t>TrackingNumber</a:t>
            </a:r>
            <a:r>
              <a:rPr lang="en-US" sz="2000" dirty="0"/>
              <a:t>, </a:t>
            </a:r>
            <a:r>
              <a:rPr lang="en-US" sz="2000" dirty="0" err="1"/>
              <a:t>WorkflowID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TrackingNumber</a:t>
            </a:r>
            <a:r>
              <a:rPr lang="en-US" sz="2000" dirty="0"/>
              <a:t>: unique ID (</a:t>
            </a:r>
            <a:r>
              <a:rPr lang="en-US" sz="2000" dirty="0" err="1"/>
              <a:t>CreateUUID</a:t>
            </a:r>
            <a:r>
              <a:rPr lang="en-US" sz="2000" dirty="0"/>
              <a:t>) to validate the PDF by embedding inside the barcode.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WorkflowID</a:t>
            </a:r>
            <a:r>
              <a:rPr lang="en-US" sz="2000" dirty="0"/>
              <a:t>: unique ID (Database ID)definition to tell the PDF what to do next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47158" y="1493966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Export</a:t>
            </a:r>
            <a:r>
              <a:rPr lang="en-US" sz="2000" b="1" dirty="0"/>
              <a:t> XMP (The Metadata)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412" y="1941932"/>
            <a:ext cx="449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Export the metadata (XMP) file to folder </a:t>
            </a:r>
            <a:r>
              <a:rPr lang="en-US" sz="1800" dirty="0"/>
              <a:t>structure </a:t>
            </a:r>
            <a:r>
              <a:rPr lang="en-US" sz="2000" dirty="0"/>
              <a:t>by</a:t>
            </a:r>
            <a:r>
              <a:rPr lang="en-US" sz="1800" dirty="0"/>
              <a:t> </a:t>
            </a:r>
            <a:r>
              <a:rPr lang="en-US" sz="2000" dirty="0"/>
              <a:t>making the file name same as tracking number</a:t>
            </a:r>
          </a:p>
          <a:p>
            <a:r>
              <a:rPr lang="en-US" sz="2000" dirty="0"/>
              <a:t>D:\DMS\xmp\{trackingNumber}.xmp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separate drive for your filing system and make sure to tighten your security by only allowing CF account to manage the drive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206885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7612" y="6248400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Demo-Vote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01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999" b="1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2" y="2660126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Resources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5613" y="5004871"/>
            <a:ext cx="472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Code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https://github.com/cfclick/CFSummit2016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8429" y="1602089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5340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Definitions &amp; Facts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379412" y="15240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What is 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914" y="2105638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14" y="4170598"/>
            <a:ext cx="729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Organization for </a:t>
            </a:r>
          </a:p>
          <a:p>
            <a:r>
              <a:rPr lang="en-US" sz="2000" dirty="0"/>
              <a:t>     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11" name="Title 12"/>
          <p:cNvSpPr txBox="1">
            <a:spLocks/>
          </p:cNvSpPr>
          <p:nvPr/>
        </p:nvSpPr>
        <p:spPr>
          <a:xfrm>
            <a:off x="370897" y="3655060"/>
            <a:ext cx="6400800" cy="61214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Some Facts About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6400"/>
            <a:ext cx="4690118" cy="4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History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8012" y="2667000"/>
            <a:ext cx="6172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1992, Camelot had developed into PDF. Today, it is the format trusted by businesses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194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7157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1412" y="2743200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 protect your PDF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Redact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Sanitization—Remove hidden data from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146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Conclusion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98933" y="2590800"/>
            <a:ext cx="5891504" cy="281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share &amp; reduce physical occupation of 1000 books to 1000 digital files resting in your lap.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search for files, pages within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sign, edit, comment, stamp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secure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6" y="2379083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25908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012" y="152400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Not yet, until we make it smarter by</a:t>
            </a:r>
            <a:br>
              <a:rPr lang="en-IN" dirty="0">
                <a:latin typeface="Adobe Clean" panose="020B0503020404020204" pitchFamily="34" charset="0"/>
              </a:rPr>
            </a:br>
            <a:r>
              <a:rPr lang="en-IN" dirty="0">
                <a:latin typeface="Adobe Clean" panose="020B0503020404020204" pitchFamily="34" charset="0"/>
              </a:rPr>
              <a:t>predefining the workflow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2412" y="3429000"/>
            <a:ext cx="62484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 Properties.</a:t>
            </a:r>
          </a:p>
          <a:p>
            <a:r>
              <a:rPr lang="en-US" sz="2400" dirty="0"/>
              <a:t>Exporting and importing metadata.</a:t>
            </a:r>
          </a:p>
          <a:p>
            <a:r>
              <a:rPr lang="en-US" sz="2400" dirty="0"/>
              <a:t>Sanitization.</a:t>
            </a:r>
          </a:p>
          <a:p>
            <a:r>
              <a:rPr lang="en-US" sz="2400" dirty="0"/>
              <a:t>Barcode.</a:t>
            </a:r>
          </a:p>
          <a:p>
            <a:r>
              <a:rPr lang="en-US" sz="2400" dirty="0"/>
              <a:t>All together to create PDF workflow.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249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00"/>
                </a:solidFill>
                <a:latin typeface="Adobe Clean" panose="020B0503020404020204" pitchFamily="34" charset="0"/>
              </a:rPr>
              <a:t>PDF Custom Properties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4212" y="2438400"/>
            <a:ext cx="647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Ability to add custom properties to store specific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ColdFusion can only read custom properties as of 2016 release.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Create custom properties we will use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need to load extra library ColdFusion already has </a:t>
            </a:r>
            <a:r>
              <a:rPr lang="en-US" sz="2400" dirty="0" err="1"/>
              <a:t>iText</a:t>
            </a:r>
            <a:r>
              <a:rPr lang="en-US" sz="2400" dirty="0"/>
              <a:t> java library pre-loaded.</a:t>
            </a:r>
          </a:p>
          <a:p>
            <a:pPr algn="l"/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18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306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43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795</Words>
  <Application>Microsoft Office PowerPoint</Application>
  <PresentationFormat>Custom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Clean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yet, until we make it smarter by predefining the workflow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2016-10-02T05:18:18Z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