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2" r:id="rId9"/>
    <p:sldId id="263" r:id="rId10"/>
    <p:sldId id="264" r:id="rId11"/>
    <p:sldId id="265" r:id="rId12"/>
    <p:sldId id="282" r:id="rId13"/>
    <p:sldId id="280" r:id="rId14"/>
    <p:sldId id="284" r:id="rId15"/>
    <p:sldId id="279" r:id="rId16"/>
    <p:sldId id="266" r:id="rId17"/>
    <p:sldId id="267" r:id="rId18"/>
    <p:sldId id="268" r:id="rId19"/>
    <p:sldId id="269" r:id="rId20"/>
    <p:sldId id="270" r:id="rId21"/>
    <p:sldId id="271" r:id="rId22"/>
    <p:sldId id="272" r:id="rId23"/>
    <p:sldId id="283" r:id="rId24"/>
    <p:sldId id="274" r:id="rId25"/>
    <p:sldId id="285" r:id="rId26"/>
    <p:sldId id="275" r:id="rId27"/>
    <p:sldId id="278" r:id="rId28"/>
    <p:sldId id="287" r:id="rId29"/>
    <p:sldId id="286"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70" autoAdjust="0"/>
  </p:normalViewPr>
  <p:slideViewPr>
    <p:cSldViewPr showGuides="1">
      <p:cViewPr varScale="1">
        <p:scale>
          <a:sx n="114" d="100"/>
          <a:sy n="114" d="100"/>
        </p:scale>
        <p:origin x="414" y="10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11/15/2017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11/15/2017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11/15/2017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11/15/2017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11/15/2017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jpeg"/><Relationship Id="rId7"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s.itextpdf.com/" TargetMode="External"/><Relationship Id="rId2" Type="http://schemas.openxmlformats.org/officeDocument/2006/relationships/hyperlink" Target="https://acrobat.adob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Keep Control of your PDF Files</a:t>
            </a:r>
          </a:p>
        </p:txBody>
      </p:sp>
      <p:sp>
        <p:nvSpPr>
          <p:cNvPr id="3" name="Content Placeholder 2"/>
          <p:cNvSpPr>
            <a:spLocks noGrp="1"/>
          </p:cNvSpPr>
          <p:nvPr>
            <p:ph type="subTitle" idx="1"/>
          </p:nvPr>
        </p:nvSpPr>
        <p:spPr/>
        <p:txBody>
          <a:bodyPr/>
          <a:lstStyle/>
          <a:p>
            <a:r>
              <a:rPr lang="en-US" b="1" dirty="0"/>
              <a:t>ColdFusion solutions for today and tomorrow</a:t>
            </a:r>
          </a:p>
          <a:p>
            <a:endParaRPr lang="en-US" b="1"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 and password protection</a:t>
            </a:r>
          </a:p>
        </p:txBody>
      </p:sp>
      <p:sp>
        <p:nvSpPr>
          <p:cNvPr id="3" name="Content Placeholder 2"/>
          <p:cNvSpPr>
            <a:spLocks noGrp="1"/>
          </p:cNvSpPr>
          <p:nvPr>
            <p:ph idx="1"/>
          </p:nvPr>
        </p:nvSpPr>
        <p:spPr>
          <a:xfrm>
            <a:off x="1065212" y="1828800"/>
            <a:ext cx="6553200" cy="4724400"/>
          </a:xfrm>
        </p:spPr>
        <p:txBody>
          <a:bodyPr>
            <a:normAutofit/>
          </a:bodyPr>
          <a:lstStyle/>
          <a:p>
            <a:r>
              <a:rPr lang="en-US" b="1" dirty="0"/>
              <a:t>Owner Password</a:t>
            </a:r>
            <a:br>
              <a:rPr lang="en-US" dirty="0"/>
            </a:br>
            <a:br>
              <a:rPr lang="en-US" dirty="0"/>
            </a:br>
            <a:endParaRPr lang="en-US" dirty="0"/>
          </a:p>
          <a:p>
            <a:pPr marL="45720" indent="0">
              <a:buNone/>
            </a:pPr>
            <a:endParaRPr lang="en-US" b="1" dirty="0"/>
          </a:p>
          <a:p>
            <a:endParaRPr lang="en-US" b="1" dirty="0"/>
          </a:p>
          <a:p>
            <a:r>
              <a:rPr lang="en-US" b="1" dirty="0"/>
              <a:t>User Password</a:t>
            </a:r>
            <a:br>
              <a:rPr lang="en-US" dirty="0"/>
            </a:br>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
        <p:nvSpPr>
          <p:cNvPr id="7" name="TextBox 6">
            <a:extLst>
              <a:ext uri="{FF2B5EF4-FFF2-40B4-BE49-F238E27FC236}">
                <a16:creationId xmlns:a16="http://schemas.microsoft.com/office/drawing/2014/main" id="{A47A4CBA-AE4B-419E-A531-66C18ED8527B}"/>
              </a:ext>
            </a:extLst>
          </p:cNvPr>
          <p:cNvSpPr txBox="1"/>
          <p:nvPr/>
        </p:nvSpPr>
        <p:spPr>
          <a:xfrm>
            <a:off x="8185718" y="2133600"/>
            <a:ext cx="3132589" cy="3693319"/>
          </a:xfrm>
          <a:prstGeom prst="rect">
            <a:avLst/>
          </a:prstGeom>
          <a:noFill/>
          <a:ln>
            <a:solidFill>
              <a:schemeClr val="bg2"/>
            </a:solidFill>
          </a:ln>
        </p:spPr>
        <p:txBody>
          <a:bodyPr wrap="none" rtlCol="0" anchor="ctr" anchorCtr="1">
            <a:spAutoFit/>
          </a:bodyPr>
          <a:lstStyle/>
          <a:p>
            <a:r>
              <a:rPr lang="en-US" sz="2000" b="1" dirty="0"/>
              <a:t>Permissions</a:t>
            </a:r>
            <a:endParaRPr lang="en-US" b="1" dirty="0"/>
          </a:p>
          <a:p>
            <a:pPr marL="285750" indent="-285750">
              <a:buFont typeface="Arial" panose="020B0604020202020204" pitchFamily="34" charset="0"/>
              <a:buChar char="•"/>
            </a:pPr>
            <a:r>
              <a:rPr lang="en-US" dirty="0"/>
              <a:t>All</a:t>
            </a:r>
          </a:p>
          <a:p>
            <a:pPr marL="285750" indent="-285750">
              <a:buFont typeface="Arial" panose="020B0604020202020204" pitchFamily="34" charset="0"/>
              <a:buChar char="•"/>
            </a:pPr>
            <a:r>
              <a:rPr lang="en-US" dirty="0" err="1"/>
              <a:t>Allowassembly</a:t>
            </a:r>
            <a:endParaRPr lang="en-US" dirty="0"/>
          </a:p>
          <a:p>
            <a:pPr marL="285750" indent="-285750">
              <a:buFont typeface="Arial" panose="020B0604020202020204" pitchFamily="34" charset="0"/>
              <a:buChar char="•"/>
            </a:pPr>
            <a:r>
              <a:rPr lang="en-US" dirty="0" err="1"/>
              <a:t>Allowcopy</a:t>
            </a:r>
            <a:endParaRPr lang="en-US" dirty="0"/>
          </a:p>
          <a:p>
            <a:pPr marL="285750" indent="-285750">
              <a:buFont typeface="Arial" panose="020B0604020202020204" pitchFamily="34" charset="0"/>
              <a:buChar char="•"/>
            </a:pPr>
            <a:r>
              <a:rPr lang="en-US" dirty="0" err="1"/>
              <a:t>allowdegradedPrinting</a:t>
            </a:r>
            <a:endParaRPr lang="en-US" dirty="0"/>
          </a:p>
          <a:p>
            <a:pPr marL="285750" indent="-285750">
              <a:buFont typeface="Arial" panose="020B0604020202020204" pitchFamily="34" charset="0"/>
              <a:buChar char="•"/>
            </a:pPr>
            <a:r>
              <a:rPr lang="en-US" dirty="0" err="1"/>
              <a:t>AllowfillIn</a:t>
            </a:r>
            <a:endParaRPr lang="en-US" dirty="0"/>
          </a:p>
          <a:p>
            <a:pPr marL="285750" indent="-285750">
              <a:buFont typeface="Arial" panose="020B0604020202020204" pitchFamily="34" charset="0"/>
              <a:buChar char="•"/>
            </a:pPr>
            <a:r>
              <a:rPr lang="en-US" dirty="0" err="1"/>
              <a:t>AllowModifyAnnotations</a:t>
            </a:r>
            <a:endParaRPr lang="en-US" dirty="0"/>
          </a:p>
          <a:p>
            <a:pPr marL="285750" indent="-285750">
              <a:buFont typeface="Arial" panose="020B0604020202020204" pitchFamily="34" charset="0"/>
              <a:buChar char="•"/>
            </a:pPr>
            <a:r>
              <a:rPr lang="en-US" dirty="0" err="1"/>
              <a:t>AllowModifyContent</a:t>
            </a:r>
            <a:endParaRPr lang="en-US" dirty="0"/>
          </a:p>
          <a:p>
            <a:pPr marL="285750" indent="-285750">
              <a:buFont typeface="Arial" panose="020B0604020202020204" pitchFamily="34" charset="0"/>
              <a:buChar char="•"/>
            </a:pPr>
            <a:r>
              <a:rPr lang="en-US" dirty="0" err="1"/>
              <a:t>AllowPrinting</a:t>
            </a:r>
            <a:endParaRPr lang="en-US" dirty="0"/>
          </a:p>
          <a:p>
            <a:pPr marL="285750" indent="-285750">
              <a:buFont typeface="Arial" panose="020B0604020202020204" pitchFamily="34" charset="0"/>
              <a:buChar char="•"/>
            </a:pPr>
            <a:r>
              <a:rPr lang="en-US" dirty="0" err="1"/>
              <a:t>AllowScreenReaders</a:t>
            </a:r>
            <a:endParaRPr lang="en-US" dirty="0"/>
          </a:p>
          <a:p>
            <a:pPr marL="285750" indent="-285750">
              <a:buFont typeface="Arial" panose="020B0604020202020204" pitchFamily="34" charset="0"/>
              <a:buChar char="•"/>
            </a:pPr>
            <a:r>
              <a:rPr lang="en-US" dirty="0" err="1"/>
              <a:t>AllowSecure</a:t>
            </a:r>
            <a:endParaRPr lang="en-US" dirty="0"/>
          </a:p>
          <a:p>
            <a:pPr marL="285750" indent="-285750">
              <a:buFont typeface="Arial" panose="020B0604020202020204" pitchFamily="34" charset="0"/>
              <a:buChar char="•"/>
            </a:pPr>
            <a:r>
              <a:rPr lang="en-US" dirty="0"/>
              <a:t>None</a:t>
            </a:r>
          </a:p>
          <a:p>
            <a:pPr marL="285750" indent="-285750">
              <a:buFont typeface="Arial" panose="020B0604020202020204" pitchFamily="34" charset="0"/>
              <a:buChar char="•"/>
            </a:pPr>
            <a:endParaRPr lang="en-US" dirty="0"/>
          </a:p>
        </p:txBody>
      </p:sp>
      <p:sp>
        <p:nvSpPr>
          <p:cNvPr id="10" name="Rectangle 1">
            <a:extLst>
              <a:ext uri="{FF2B5EF4-FFF2-40B4-BE49-F238E27FC236}">
                <a16:creationId xmlns:a16="http://schemas.microsoft.com/office/drawing/2014/main" id="{D26DFC77-ECF6-4168-A9E6-056994339889}"/>
              </a:ext>
            </a:extLst>
          </p:cNvPr>
          <p:cNvSpPr>
            <a:spLocks noChangeArrowheads="1"/>
          </p:cNvSpPr>
          <p:nvPr/>
        </p:nvSpPr>
        <p:spPr bwMode="auto">
          <a:xfrm>
            <a:off x="1086715" y="2363688"/>
            <a:ext cx="6455497" cy="707886"/>
          </a:xfrm>
          <a:prstGeom prst="rect">
            <a:avLst/>
          </a:prstGeom>
          <a:solidFill>
            <a:srgbClr val="F0F7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3480" bIns="45720" numCol="1" anchor="ctr" anchorCtr="0" compatLnSpc="1">
            <a:prstTxWarp prst="textNoShape">
              <a:avLst/>
            </a:prstTxWarp>
            <a:spAutoFit/>
          </a:bodyPr>
          <a:lstStyle/>
          <a:p>
            <a:r>
              <a:rPr lang="en-US" sz="2000" dirty="0" err="1"/>
              <a:t>cfpdf</a:t>
            </a:r>
            <a:r>
              <a:rPr lang="en-US" sz="2000" dirty="0"/>
              <a:t>( action="</a:t>
            </a:r>
            <a:r>
              <a:rPr lang="en-US" sz="2000" dirty="0" err="1"/>
              <a:t>protect",source</a:t>
            </a:r>
            <a:r>
              <a:rPr lang="en-US" sz="2000" dirty="0"/>
              <a:t>=</a:t>
            </a:r>
            <a:r>
              <a:rPr lang="en-US" sz="2000" dirty="0" err="1"/>
              <a:t>src</a:t>
            </a:r>
            <a:r>
              <a:rPr lang="en-US" sz="2000" dirty="0"/>
              <a:t>, destination=des </a:t>
            </a:r>
            <a:br>
              <a:rPr lang="en-US" sz="2000" dirty="0"/>
            </a:br>
            <a:r>
              <a:rPr lang="en-US" sz="2000" dirty="0"/>
              <a:t>,</a:t>
            </a:r>
            <a:r>
              <a:rPr lang="en-US" sz="2000" dirty="0" err="1"/>
              <a:t>newOwnerPassword</a:t>
            </a:r>
            <a:r>
              <a:rPr lang="en-US" sz="2000" dirty="0"/>
              <a:t>="</a:t>
            </a:r>
            <a:r>
              <a:rPr lang="en-US" sz="2000" dirty="0" err="1"/>
              <a:t>ownerP@ss</a:t>
            </a:r>
            <a:r>
              <a:rPr lang="en-US" sz="2000" dirty="0"/>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F0114D9-4266-40A6-BC96-0E154DB33F3C}"/>
              </a:ext>
            </a:extLst>
          </p:cNvPr>
          <p:cNvSpPr>
            <a:spLocks noChangeArrowheads="1"/>
          </p:cNvSpPr>
          <p:nvPr/>
        </p:nvSpPr>
        <p:spPr bwMode="auto">
          <a:xfrm>
            <a:off x="1114063" y="4344888"/>
            <a:ext cx="6455497" cy="1015663"/>
          </a:xfrm>
          <a:prstGeom prst="rect">
            <a:avLst/>
          </a:prstGeom>
          <a:solidFill>
            <a:srgbClr val="F0F7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3480" bIns="45720" numCol="1" anchor="ctr" anchorCtr="0" compatLnSpc="1">
            <a:prstTxWarp prst="textNoShape">
              <a:avLst/>
            </a:prstTxWarp>
            <a:spAutoFit/>
          </a:bodyPr>
          <a:lstStyle/>
          <a:p>
            <a:r>
              <a:rPr lang="en-US" sz="2000" dirty="0" err="1"/>
              <a:t>cfpdf</a:t>
            </a:r>
            <a:r>
              <a:rPr lang="en-US" sz="2000" dirty="0"/>
              <a:t>( action="protect" ,source=</a:t>
            </a:r>
            <a:r>
              <a:rPr lang="en-US" sz="2000" dirty="0" err="1"/>
              <a:t>src,destination</a:t>
            </a:r>
            <a:r>
              <a:rPr lang="en-US" sz="2000" dirty="0"/>
              <a:t>=des,</a:t>
            </a:r>
            <a:br>
              <a:rPr lang="en-US" sz="2000" dirty="0"/>
            </a:br>
            <a:r>
              <a:rPr lang="en-US" sz="2000" dirty="0" err="1"/>
              <a:t>newOwnerPassword</a:t>
            </a:r>
            <a:r>
              <a:rPr lang="en-US" sz="2000" dirty="0"/>
              <a:t>="</a:t>
            </a:r>
            <a:r>
              <a:rPr lang="en-US" sz="2000" dirty="0" err="1"/>
              <a:t>ownerP@ss</a:t>
            </a:r>
            <a:r>
              <a:rPr lang="en-US" sz="2000" dirty="0"/>
              <a:t>",</a:t>
            </a:r>
            <a:br>
              <a:rPr lang="en-US" sz="2000" dirty="0"/>
            </a:br>
            <a:r>
              <a:rPr lang="en-US" sz="2000" dirty="0"/>
              <a:t>permissions="</a:t>
            </a:r>
            <a:r>
              <a:rPr lang="en-US" sz="2000" dirty="0" err="1"/>
              <a:t>AllowPrinting</a:t>
            </a:r>
            <a:r>
              <a:rPr lang="en-US" sz="2000" dirty="0"/>
              <a:t>" ,overwrite="yes"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56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999" y="284018"/>
            <a:ext cx="2576223" cy="704273"/>
          </a:xfrm>
        </p:spPr>
        <p:txBody>
          <a:bodyPr/>
          <a:lstStyle/>
          <a:p>
            <a:r>
              <a:rPr lang="en-US" dirty="0"/>
              <a:t>DEMO 1</a:t>
            </a:r>
          </a:p>
        </p:txBody>
      </p:sp>
      <p:sp>
        <p:nvSpPr>
          <p:cNvPr id="4" name="Title 1">
            <a:extLst>
              <a:ext uri="{FF2B5EF4-FFF2-40B4-BE49-F238E27FC236}">
                <a16:creationId xmlns:a16="http://schemas.microsoft.com/office/drawing/2014/main" id="{AEA19F07-C01A-4573-A4BD-17BFA4A0ACFD}"/>
              </a:ext>
            </a:extLst>
          </p:cNvPr>
          <p:cNvSpPr txBox="1">
            <a:spLocks/>
          </p:cNvSpPr>
          <p:nvPr/>
        </p:nvSpPr>
        <p:spPr bwMode="auto">
          <a:xfrm>
            <a:off x="1217612" y="6858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Encrypt and password protection</a:t>
            </a:r>
          </a:p>
        </p:txBody>
      </p:sp>
      <p:sp>
        <p:nvSpPr>
          <p:cNvPr id="5" name="Rectangle 4">
            <a:extLst>
              <a:ext uri="{FF2B5EF4-FFF2-40B4-BE49-F238E27FC236}">
                <a16:creationId xmlns:a16="http://schemas.microsoft.com/office/drawing/2014/main" id="{597C0E5D-6743-4D2D-B4FB-D3AE6C082542}"/>
              </a:ext>
            </a:extLst>
          </p:cNvPr>
          <p:cNvSpPr/>
          <p:nvPr/>
        </p:nvSpPr>
        <p:spPr>
          <a:xfrm>
            <a:off x="3970747" y="6096000"/>
            <a:ext cx="4018729" cy="369332"/>
          </a:xfrm>
          <a:prstGeom prst="rect">
            <a:avLst/>
          </a:prstGeom>
        </p:spPr>
        <p:txBody>
          <a:bodyPr wrap="none">
            <a:spAutoFit/>
          </a:bodyPr>
          <a:lstStyle/>
          <a:p>
            <a:pPr marL="45720" indent="0">
              <a:buNone/>
            </a:pPr>
            <a:r>
              <a:rPr lang="en-US" dirty="0"/>
              <a:t>CFSummit2017/</a:t>
            </a:r>
            <a:r>
              <a:rPr lang="en-US" dirty="0" err="1"/>
              <a:t>src</a:t>
            </a:r>
            <a:r>
              <a:rPr lang="en-US" dirty="0"/>
              <a:t>/demo1/</a:t>
            </a:r>
            <a:r>
              <a:rPr lang="en-US" dirty="0" err="1"/>
              <a:t>index.cfm</a:t>
            </a:r>
            <a:endParaRPr lang="en-US" dirty="0"/>
          </a:p>
        </p:txBody>
      </p:sp>
      <p:sp>
        <p:nvSpPr>
          <p:cNvPr id="6" name="Content Placeholder 2">
            <a:extLst>
              <a:ext uri="{FF2B5EF4-FFF2-40B4-BE49-F238E27FC236}">
                <a16:creationId xmlns:a16="http://schemas.microsoft.com/office/drawing/2014/main" id="{514A6D1C-B6B8-4B6B-BB89-83C4C2BB84B2}"/>
              </a:ext>
            </a:extLst>
          </p:cNvPr>
          <p:cNvSpPr>
            <a:spLocks noGrp="1"/>
          </p:cNvSpPr>
          <p:nvPr>
            <p:ph idx="1"/>
          </p:nvPr>
        </p:nvSpPr>
        <p:spPr>
          <a:xfrm>
            <a:off x="1217612" y="2667000"/>
            <a:ext cx="9829800" cy="1752600"/>
          </a:xfrm>
        </p:spPr>
        <p:txBody>
          <a:bodyPr/>
          <a:lstStyle/>
          <a:p>
            <a:r>
              <a:rPr lang="en-US" sz="2800" dirty="0"/>
              <a:t>Encrypt</a:t>
            </a:r>
          </a:p>
          <a:p>
            <a:r>
              <a:rPr lang="en-US" sz="2800" dirty="0"/>
              <a:t>Password</a:t>
            </a:r>
          </a:p>
          <a:p>
            <a:endParaRPr lang="en-US" dirty="0"/>
          </a:p>
        </p:txBody>
      </p:sp>
    </p:spTree>
    <p:extLst>
      <p:ext uri="{BB962C8B-B14F-4D97-AF65-F5344CB8AC3E}">
        <p14:creationId xmlns:p14="http://schemas.microsoft.com/office/powerpoint/2010/main" val="279474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812" y="2819400"/>
            <a:ext cx="3200400" cy="187636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4646612" y="1828800"/>
            <a:ext cx="7391400" cy="4724400"/>
          </a:xfrm>
        </p:spPr>
        <p:txBody>
          <a:bodyPr>
            <a:normAutofit lnSpcReduction="10000"/>
          </a:bodyPr>
          <a:lstStyle/>
          <a:p>
            <a:r>
              <a:rPr lang="en-US" b="1" dirty="0"/>
              <a:t>Digital Signature</a:t>
            </a:r>
            <a:br>
              <a:rPr lang="en-US" dirty="0"/>
            </a:br>
            <a:br>
              <a:rPr lang="en-US" dirty="0"/>
            </a:br>
            <a:r>
              <a:rPr lang="en-US" dirty="0"/>
              <a:t>A </a:t>
            </a:r>
            <a:r>
              <a:rPr lang="en-US" b="1" dirty="0"/>
              <a:t>digital signature</a:t>
            </a:r>
            <a:r>
              <a:rPr lang="en-US" dirty="0"/>
              <a:t> is a mathematical scheme for demonstrating the authenticity of a digital message or document. A valid digital signature gives a recipient reason to believe that the message was created by a known sender.</a:t>
            </a:r>
          </a:p>
          <a:p>
            <a:pPr marL="45720" indent="0">
              <a:buNone/>
            </a:pPr>
            <a:endParaRPr lang="en-US" dirty="0"/>
          </a:p>
          <a:p>
            <a:r>
              <a:rPr lang="en-US" b="1" dirty="0"/>
              <a:t>Public Key Infrastructure (PKI)</a:t>
            </a:r>
            <a:br>
              <a:rPr lang="en-US" b="1" dirty="0"/>
            </a:br>
            <a:br>
              <a:rPr lang="en-US" dirty="0"/>
            </a:br>
            <a:r>
              <a:rPr lang="en-US" dirty="0"/>
              <a:t>Set of people, policies, procedures, hardware, and software used in creating, distributing, managing, and using the </a:t>
            </a:r>
            <a:r>
              <a:rPr lang="en-US" b="1" dirty="0">
                <a:solidFill>
                  <a:srgbClr val="FF0000"/>
                </a:solidFill>
              </a:rPr>
              <a:t>digital IDs </a:t>
            </a:r>
            <a:r>
              <a:rPr lang="en-US" dirty="0"/>
              <a:t>that contain the </a:t>
            </a:r>
            <a:r>
              <a:rPr lang="en-US" b="1" dirty="0">
                <a:solidFill>
                  <a:srgbClr val="FF0000"/>
                </a:solidFill>
              </a:rPr>
              <a:t>public/private key </a:t>
            </a:r>
            <a:r>
              <a:rPr lang="en-US" dirty="0"/>
              <a:t>pairs used when signing a PDF.</a:t>
            </a:r>
            <a:br>
              <a:rPr lang="en-US" dirty="0"/>
            </a:br>
            <a:r>
              <a:rPr lang="en-US" dirty="0"/>
              <a:t>PKI generally refers to the digital ID issuers, users, administrators, and any hardware software used in those workflows.</a:t>
            </a:r>
          </a:p>
          <a:p>
            <a:endParaRPr lang="en-US" dirty="0"/>
          </a:p>
        </p:txBody>
      </p:sp>
      <p:pic>
        <p:nvPicPr>
          <p:cNvPr id="4" name="Picture 5" descr="C:\Users\Shirak\Google Drive\CFSummit2015\work\presentation\assets\c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34283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1065212" y="1828800"/>
            <a:ext cx="10439400" cy="4724400"/>
          </a:xfrm>
        </p:spPr>
        <p:txBody>
          <a:bodyPr>
            <a:normAutofit/>
          </a:bodyPr>
          <a:lstStyle/>
          <a:p>
            <a:r>
              <a:rPr lang="en-US" b="1" dirty="0"/>
              <a:t>Digital ID</a:t>
            </a:r>
            <a:br>
              <a:rPr lang="en-US" dirty="0"/>
            </a:br>
            <a:r>
              <a:rPr lang="en-US" dirty="0"/>
              <a:t>An electronic representation of data, based on the ITU-T X.509 v3 standard, associated with a person or entity. It is stored in password-protected file on a computer or network. A Digital ID contains a public key certificate, a private key, and other data.</a:t>
            </a:r>
            <a:br>
              <a:rPr lang="en-US" dirty="0"/>
            </a:br>
            <a:endParaRPr lang="en-US" dirty="0"/>
          </a:p>
          <a:p>
            <a:r>
              <a:rPr lang="en-US" b="1" dirty="0"/>
              <a:t>Public Key Certificate</a:t>
            </a:r>
            <a:br>
              <a:rPr lang="en-US" dirty="0"/>
            </a:br>
            <a:r>
              <a:rPr lang="en-US" dirty="0"/>
              <a:t>A file that contains the numeric public key portion of public-private key pair along with associated extensions and attributes used to define the certificates owner, validity period, and usage.</a:t>
            </a:r>
            <a:br>
              <a:rPr lang="en-US" dirty="0"/>
            </a:br>
            <a:endParaRPr lang="en-US" dirty="0"/>
          </a:p>
          <a:p>
            <a:r>
              <a:rPr lang="en-US" b="1" dirty="0"/>
              <a:t>Private Key Certificate</a:t>
            </a:r>
            <a:br>
              <a:rPr lang="en-US" dirty="0"/>
            </a:br>
            <a:r>
              <a:rPr lang="en-US" dirty="0"/>
              <a:t>The secret key in a PKI system, used to validate incoming messages and sign outgoing ones. A private key is always paired with its public key during those key generations.</a:t>
            </a:r>
          </a:p>
          <a:p>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366237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1065212" y="1828800"/>
            <a:ext cx="3657600" cy="381000"/>
          </a:xfrm>
        </p:spPr>
        <p:txBody>
          <a:bodyPr>
            <a:normAutofit fontScale="62500" lnSpcReduction="20000"/>
          </a:bodyPr>
          <a:lstStyle/>
          <a:p>
            <a:r>
              <a:rPr lang="en-US" b="1" dirty="0"/>
              <a:t>Are you confused?</a:t>
            </a:r>
            <a:br>
              <a:rPr lang="en-US" dirty="0"/>
            </a:br>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612" y="2438400"/>
            <a:ext cx="3025140" cy="19812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3612" y="2362200"/>
            <a:ext cx="3107937" cy="2285966"/>
          </a:xfrm>
          <a:prstGeom prst="rect">
            <a:avLst/>
          </a:prstGeom>
          <a:ln>
            <a:noFill/>
          </a:ln>
          <a:effectLst>
            <a:outerShdw blurRad="292100" dist="139700" dir="2700000" algn="tl" rotWithShape="0">
              <a:srgbClr val="333333">
                <a:alpha val="65000"/>
              </a:srgbClr>
            </a:outerShdw>
          </a:effectLst>
        </p:spPr>
      </p:pic>
      <p:sp>
        <p:nvSpPr>
          <p:cNvPr id="9" name="Content Placeholder 2"/>
          <p:cNvSpPr txBox="1">
            <a:spLocks/>
          </p:cNvSpPr>
          <p:nvPr/>
        </p:nvSpPr>
        <p:spPr>
          <a:xfrm>
            <a:off x="7155450" y="1828800"/>
            <a:ext cx="3657600" cy="53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b="1" dirty="0"/>
              <a:t>Special safe box</a:t>
            </a:r>
            <a:endParaRPr lang="en-US" dirty="0"/>
          </a:p>
        </p:txBody>
      </p:sp>
    </p:spTree>
    <p:extLst>
      <p:ext uri="{BB962C8B-B14F-4D97-AF65-F5344CB8AC3E}">
        <p14:creationId xmlns:p14="http://schemas.microsoft.com/office/powerpoint/2010/main" val="3533234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196544"/>
            <a:ext cx="1927680" cy="129925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2412" y="4572000"/>
            <a:ext cx="762000" cy="958125"/>
          </a:xfrm>
          <a:prstGeom prst="rect">
            <a:avLst/>
          </a:prstGeom>
        </p:spPr>
      </p:pic>
      <p:pic>
        <p:nvPicPr>
          <p:cNvPr id="13" name="Picture 12"/>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05731" y="2543618"/>
            <a:ext cx="982980" cy="695479"/>
          </a:xfrm>
          <a:prstGeom prst="rect">
            <a:avLst/>
          </a:prstGeom>
        </p:spPr>
      </p:pic>
      <p:sp>
        <p:nvSpPr>
          <p:cNvPr id="14" name="Rectangle 13"/>
          <p:cNvSpPr/>
          <p:nvPr/>
        </p:nvSpPr>
        <p:spPr>
          <a:xfrm>
            <a:off x="1097221" y="2429220"/>
            <a:ext cx="2568332" cy="646331"/>
          </a:xfrm>
          <a:prstGeom prst="rect">
            <a:avLst/>
          </a:prstGeom>
        </p:spPr>
        <p:txBody>
          <a:bodyPr wrap="none">
            <a:spAutoFit/>
          </a:bodyPr>
          <a:lstStyle/>
          <a:p>
            <a:pPr algn="ctr"/>
            <a:r>
              <a:rPr lang="en-US" b="1" dirty="0"/>
              <a:t>Private Key Certificate</a:t>
            </a:r>
          </a:p>
          <a:p>
            <a:pPr algn="ctr"/>
            <a:r>
              <a:rPr lang="en-US" b="1" dirty="0"/>
              <a:t>To lock the box</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3209" y="3196544"/>
            <a:ext cx="1587392" cy="1167567"/>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36978" y="4574698"/>
            <a:ext cx="759854" cy="955427"/>
          </a:xfrm>
          <a:prstGeom prst="rect">
            <a:avLst/>
          </a:prstGeom>
        </p:spPr>
      </p:pic>
      <p:pic>
        <p:nvPicPr>
          <p:cNvPr id="17" name="Picture 16"/>
          <p:cNvPicPr>
            <a:picLocks noChangeAspect="1"/>
          </p:cNvPicPr>
          <p:nvPr/>
        </p:nvPicPr>
        <p:blipFill>
          <a:blip r:embed="rId6"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8110974" y="2543618"/>
            <a:ext cx="982980" cy="695479"/>
          </a:xfrm>
          <a:prstGeom prst="rect">
            <a:avLst/>
          </a:prstGeom>
        </p:spPr>
      </p:pic>
      <p:sp>
        <p:nvSpPr>
          <p:cNvPr id="18" name="Rectangle 17"/>
          <p:cNvSpPr/>
          <p:nvPr/>
        </p:nvSpPr>
        <p:spPr>
          <a:xfrm>
            <a:off x="8854860" y="2445274"/>
            <a:ext cx="2504212" cy="646331"/>
          </a:xfrm>
          <a:prstGeom prst="rect">
            <a:avLst/>
          </a:prstGeom>
        </p:spPr>
        <p:txBody>
          <a:bodyPr wrap="none">
            <a:spAutoFit/>
          </a:bodyPr>
          <a:lstStyle/>
          <a:p>
            <a:pPr algn="ctr"/>
            <a:r>
              <a:rPr lang="en-US" b="1" dirty="0"/>
              <a:t>Public Key Certificate</a:t>
            </a:r>
          </a:p>
          <a:p>
            <a:pPr algn="ctr"/>
            <a:r>
              <a:rPr lang="en-US" b="1" dirty="0"/>
              <a:t>To unlock the box</a:t>
            </a:r>
          </a:p>
        </p:txBody>
      </p:sp>
      <p:sp>
        <p:nvSpPr>
          <p:cNvPr id="19" name="Right Arrow 13"/>
          <p:cNvSpPr/>
          <p:nvPr/>
        </p:nvSpPr>
        <p:spPr>
          <a:xfrm>
            <a:off x="4037012" y="3551727"/>
            <a:ext cx="43434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5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1536" y="3057812"/>
            <a:ext cx="762000" cy="958125"/>
          </a:xfrm>
          <a:prstGeom prst="rect">
            <a:avLst/>
          </a:prstGeom>
        </p:spPr>
      </p:pic>
      <p:pic>
        <p:nvPicPr>
          <p:cNvPr id="13" name="Picture 12"/>
          <p:cNvPicPr>
            <a:picLocks noChangeAspect="1"/>
          </p:cNvPicPr>
          <p:nvPr/>
        </p:nvPicPr>
        <p:blipFill>
          <a:blip r:embed="rId5"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2070060" y="2077832"/>
            <a:ext cx="622660" cy="440545"/>
          </a:xfrm>
          <a:prstGeom prst="rect">
            <a:avLst/>
          </a:prstGeom>
        </p:spPr>
      </p:pic>
      <p:sp>
        <p:nvSpPr>
          <p:cNvPr id="14" name="Rectangle 13"/>
          <p:cNvSpPr/>
          <p:nvPr/>
        </p:nvSpPr>
        <p:spPr>
          <a:xfrm>
            <a:off x="961771" y="2429220"/>
            <a:ext cx="2839239" cy="369332"/>
          </a:xfrm>
          <a:prstGeom prst="rect">
            <a:avLst/>
          </a:prstGeom>
        </p:spPr>
        <p:txBody>
          <a:bodyPr wrap="none">
            <a:spAutoFit/>
          </a:bodyPr>
          <a:lstStyle/>
          <a:p>
            <a:pPr algn="ctr"/>
            <a:r>
              <a:rPr lang="en-US" b="1" dirty="0"/>
              <a:t>Digitally Sign Document</a:t>
            </a: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2181" y="3604050"/>
            <a:ext cx="1587392" cy="1167567"/>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8705" y="3704801"/>
            <a:ext cx="759854" cy="955427"/>
          </a:xfrm>
          <a:prstGeom prst="rect">
            <a:avLst/>
          </a:prstGeom>
        </p:spPr>
      </p:pic>
      <p:pic>
        <p:nvPicPr>
          <p:cNvPr id="17" name="Picture 16"/>
          <p:cNvPicPr>
            <a:picLocks noChangeAspect="1"/>
          </p:cNvPicPr>
          <p:nvPr/>
        </p:nvPicPr>
        <p:blipFill>
          <a:blip r:embed="rId8" cstate="print">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9840555" y="2022619"/>
            <a:ext cx="685799" cy="485217"/>
          </a:xfrm>
          <a:prstGeom prst="rect">
            <a:avLst/>
          </a:prstGeom>
        </p:spPr>
      </p:pic>
      <p:sp>
        <p:nvSpPr>
          <p:cNvPr id="18" name="Rectangle 17"/>
          <p:cNvSpPr/>
          <p:nvPr/>
        </p:nvSpPr>
        <p:spPr>
          <a:xfrm>
            <a:off x="8324613" y="2384850"/>
            <a:ext cx="3717685" cy="1200329"/>
          </a:xfrm>
          <a:prstGeom prst="rect">
            <a:avLst/>
          </a:prstGeom>
        </p:spPr>
        <p:txBody>
          <a:bodyPr wrap="none">
            <a:spAutoFit/>
          </a:bodyPr>
          <a:lstStyle/>
          <a:p>
            <a:pPr algn="ctr"/>
            <a:r>
              <a:rPr lang="en-US" b="1" dirty="0"/>
              <a:t>The public key is used to verify </a:t>
            </a:r>
          </a:p>
          <a:p>
            <a:pPr algn="ctr"/>
            <a:r>
              <a:rPr lang="en-US" b="1" dirty="0"/>
              <a:t>the digital signature to make sure</a:t>
            </a:r>
          </a:p>
          <a:p>
            <a:pPr algn="ctr"/>
            <a:r>
              <a:rPr lang="en-US" b="1" dirty="0"/>
              <a:t>the signed document was not</a:t>
            </a:r>
          </a:p>
          <a:p>
            <a:pPr algn="ctr"/>
            <a:r>
              <a:rPr lang="en-US" b="1" dirty="0"/>
              <a:t>altered in transit</a:t>
            </a:r>
          </a:p>
        </p:txBody>
      </p:sp>
      <p:sp>
        <p:nvSpPr>
          <p:cNvPr id="19" name="Right Arrow 13"/>
          <p:cNvSpPr/>
          <p:nvPr/>
        </p:nvSpPr>
        <p:spPr>
          <a:xfrm>
            <a:off x="3482791" y="3551727"/>
            <a:ext cx="480335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7006" y="2869307"/>
            <a:ext cx="1153054" cy="1504533"/>
          </a:xfrm>
          <a:prstGeom prst="rect">
            <a:avLst/>
          </a:prstGeom>
        </p:spPr>
      </p:pic>
      <p:sp>
        <p:nvSpPr>
          <p:cNvPr id="22" name="Lightning Bolt 21"/>
          <p:cNvSpPr/>
          <p:nvPr/>
        </p:nvSpPr>
        <p:spPr>
          <a:xfrm>
            <a:off x="5230311" y="2831209"/>
            <a:ext cx="1066800" cy="21336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92409" y="2194456"/>
            <a:ext cx="724915" cy="1208191"/>
          </a:xfrm>
          <a:prstGeom prst="rect">
            <a:avLst/>
          </a:prstGeom>
        </p:spPr>
      </p:pic>
      <p:sp>
        <p:nvSpPr>
          <p:cNvPr id="23" name="Rectangle 22"/>
          <p:cNvSpPr/>
          <p:nvPr/>
        </p:nvSpPr>
        <p:spPr>
          <a:xfrm>
            <a:off x="3832079" y="4995489"/>
            <a:ext cx="5295039" cy="1200329"/>
          </a:xfrm>
          <a:prstGeom prst="rect">
            <a:avLst/>
          </a:prstGeom>
        </p:spPr>
        <p:txBody>
          <a:bodyPr wrap="none">
            <a:spAutoFit/>
          </a:bodyPr>
          <a:lstStyle/>
          <a:p>
            <a:r>
              <a:rPr lang="en-US" b="1" dirty="0"/>
              <a:t>Hacker managed to open and alter the document</a:t>
            </a:r>
            <a:br>
              <a:rPr lang="en-US" b="1" dirty="0"/>
            </a:br>
            <a:r>
              <a:rPr lang="en-US" b="1" dirty="0"/>
              <a:t>1- Can’t close it</a:t>
            </a:r>
          </a:p>
          <a:p>
            <a:r>
              <a:rPr lang="en-US" b="1" dirty="0"/>
              <a:t>2- If he managed to close it</a:t>
            </a:r>
          </a:p>
          <a:p>
            <a:r>
              <a:rPr lang="en-US" b="1" dirty="0"/>
              <a:t>3- </a:t>
            </a:r>
            <a:r>
              <a:rPr lang="en-US" b="1"/>
              <a:t>Your friend can’t </a:t>
            </a:r>
            <a:r>
              <a:rPr lang="en-US" b="1" dirty="0"/>
              <a:t>open it</a:t>
            </a:r>
          </a:p>
        </p:txBody>
      </p:sp>
    </p:spTree>
    <p:extLst>
      <p:ext uri="{BB962C8B-B14F-4D97-AF65-F5344CB8AC3E}">
        <p14:creationId xmlns:p14="http://schemas.microsoft.com/office/powerpoint/2010/main" val="205131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animBg="1"/>
      <p:bldP spid="2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Digital Signature</a:t>
            </a:r>
          </a:p>
        </p:txBody>
      </p:sp>
      <p:sp>
        <p:nvSpPr>
          <p:cNvPr id="3" name="Content Placeholder 2"/>
          <p:cNvSpPr>
            <a:spLocks noGrp="1"/>
          </p:cNvSpPr>
          <p:nvPr>
            <p:ph idx="1"/>
          </p:nvPr>
        </p:nvSpPr>
        <p:spPr>
          <a:xfrm>
            <a:off x="1065212" y="1828800"/>
            <a:ext cx="8686801" cy="4800600"/>
          </a:xfrm>
        </p:spPr>
        <p:txBody>
          <a:bodyPr/>
          <a:lstStyle/>
          <a:p>
            <a:r>
              <a:rPr lang="en-US" dirty="0"/>
              <a:t>Adobe Acrobat</a:t>
            </a:r>
          </a:p>
          <a:p>
            <a:r>
              <a:rPr lang="en-US" dirty="0"/>
              <a:t>Open source tools like </a:t>
            </a:r>
            <a:r>
              <a:rPr lang="en-US" dirty="0" err="1"/>
              <a:t>openssl</a:t>
            </a:r>
            <a:r>
              <a:rPr lang="en-US" dirty="0"/>
              <a:t> or </a:t>
            </a:r>
            <a:r>
              <a:rPr lang="en-US" dirty="0" err="1"/>
              <a:t>keytool</a:t>
            </a:r>
            <a:endParaRPr lang="en-US" dirty="0"/>
          </a:p>
          <a:p>
            <a:r>
              <a:rPr lang="en-US" dirty="0"/>
              <a:t>Many more like (</a:t>
            </a:r>
            <a:r>
              <a:rPr lang="en-US" dirty="0" err="1"/>
              <a:t>DigiSigner</a:t>
            </a:r>
            <a:r>
              <a:rPr lang="en-US" dirty="0"/>
              <a:t>, IIS Manager, etc..)</a:t>
            </a:r>
          </a:p>
          <a:p>
            <a:pPr marL="45720" indent="0">
              <a:buNone/>
            </a:pPr>
            <a:r>
              <a:rPr lang="en-US" dirty="0" err="1"/>
              <a:t>Keytool</a:t>
            </a:r>
            <a:r>
              <a:rPr lang="en-US" dirty="0"/>
              <a:t>: open CMD</a:t>
            </a:r>
          </a:p>
          <a:p>
            <a:pPr marL="45720" indent="0">
              <a:buNone/>
            </a:pPr>
            <a:endParaRPr lang="en-US" dirty="0"/>
          </a:p>
          <a:p>
            <a:pPr marL="45720" indent="0">
              <a:buNone/>
            </a:pPr>
            <a:endParaRPr lang="en-US" dirty="0"/>
          </a:p>
          <a:p>
            <a:pPr marL="45720" indent="0">
              <a:buNone/>
            </a:pPr>
            <a:r>
              <a:rPr lang="en-US" b="1" dirty="0" err="1"/>
              <a:t>My_keystore.pfx</a:t>
            </a:r>
            <a:r>
              <a:rPr lang="en-US" dirty="0"/>
              <a:t>: is the key store file    </a:t>
            </a:r>
            <a:r>
              <a:rPr lang="en-US" b="1" dirty="0" err="1"/>
              <a:t>My_password</a:t>
            </a:r>
            <a:r>
              <a:rPr lang="en-US" dirty="0"/>
              <a:t>: is the password</a:t>
            </a:r>
          </a:p>
          <a:p>
            <a:pPr marL="45720" indent="0">
              <a:buNone/>
            </a:pPr>
            <a:r>
              <a:rPr lang="en-US" b="1" dirty="0"/>
              <a:t>Validity</a:t>
            </a:r>
            <a:r>
              <a:rPr lang="en-US" dirty="0"/>
              <a:t>: is the number of days your certificate will stay valid</a:t>
            </a:r>
          </a:p>
          <a:p>
            <a:pPr marL="45720" indent="0">
              <a:buNone/>
            </a:pPr>
            <a:r>
              <a:rPr lang="en-US" b="1" dirty="0"/>
              <a:t>RSA</a:t>
            </a:r>
            <a:r>
              <a:rPr lang="en-US" dirty="0"/>
              <a:t>: is the algorithm used to generate the cryptographic keys</a:t>
            </a:r>
          </a:p>
          <a:p>
            <a:pPr marL="4572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3733800"/>
            <a:ext cx="839787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92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Signature Field</a:t>
            </a:r>
          </a:p>
        </p:txBody>
      </p:sp>
      <p:sp>
        <p:nvSpPr>
          <p:cNvPr id="3" name="Content Placeholder 2"/>
          <p:cNvSpPr>
            <a:spLocks noGrp="1"/>
          </p:cNvSpPr>
          <p:nvPr>
            <p:ph idx="1"/>
          </p:nvPr>
        </p:nvSpPr>
        <p:spPr>
          <a:xfrm>
            <a:off x="1065212" y="1828800"/>
            <a:ext cx="8686801" cy="4648200"/>
          </a:xfrm>
        </p:spPr>
        <p:txBody>
          <a:bodyPr/>
          <a:lstStyle/>
          <a:p>
            <a:r>
              <a:rPr lang="en-US" dirty="0"/>
              <a:t>There is no available PDF tag can generate signature field</a:t>
            </a:r>
          </a:p>
          <a:p>
            <a:r>
              <a:rPr lang="en-US" dirty="0"/>
              <a:t>But ColdFusion still can generate signature field, HOW?</a:t>
            </a:r>
          </a:p>
          <a:p>
            <a:r>
              <a:rPr lang="en-US" dirty="0" err="1"/>
              <a:t>iText</a:t>
            </a:r>
            <a:r>
              <a:rPr lang="en-US" dirty="0"/>
              <a:t> Java library comes with ColdFusion no download required.</a:t>
            </a:r>
          </a:p>
          <a:p>
            <a:r>
              <a:rPr lang="en-US" dirty="0" err="1"/>
              <a:t>com.lowagie.text.pdf.PdfReader</a:t>
            </a:r>
            <a:endParaRPr lang="en-US" dirty="0"/>
          </a:p>
          <a:p>
            <a:r>
              <a:rPr lang="en-US" dirty="0" err="1"/>
              <a:t>java.io.FileOutputStream</a:t>
            </a:r>
            <a:endParaRPr lang="en-US" dirty="0"/>
          </a:p>
          <a:p>
            <a:r>
              <a:rPr lang="en-US" dirty="0" err="1"/>
              <a:t>com.lowagie.text.pdf.PdfStamper</a:t>
            </a:r>
            <a:endParaRPr lang="en-US" dirty="0"/>
          </a:p>
          <a:p>
            <a:r>
              <a:rPr lang="en-US" dirty="0" err="1"/>
              <a:t>com.lowagie.text.pdf.PdfFormField</a:t>
            </a:r>
            <a:endParaRPr lang="en-US" dirty="0"/>
          </a:p>
          <a:p>
            <a:r>
              <a:rPr lang="en-US" dirty="0" err="1"/>
              <a:t>com.lowagie.text.Rectangle</a:t>
            </a:r>
            <a:endParaRPr lang="en-US" dirty="0"/>
          </a:p>
          <a:p>
            <a:r>
              <a:rPr lang="en-US" dirty="0" err="1"/>
              <a:t>com.lowagie.text.pdf.PdfAnnotation</a:t>
            </a:r>
            <a:endParaRPr lang="en-US" dirty="0"/>
          </a:p>
          <a:p>
            <a:pPr marL="45720" indent="0">
              <a:buNone/>
            </a:pPr>
            <a:endParaRPr lang="en-US" dirty="0"/>
          </a:p>
        </p:txBody>
      </p:sp>
      <p:pic>
        <p:nvPicPr>
          <p:cNvPr id="4" name="Picture 3"/>
          <p:cNvPicPr>
            <a:picLocks noChangeAspect="1"/>
          </p:cNvPicPr>
          <p:nvPr/>
        </p:nvPicPr>
        <p:blipFill>
          <a:blip r:embed="rId2"/>
          <a:stretch>
            <a:fillRect/>
          </a:stretch>
        </p:blipFill>
        <p:spPr>
          <a:xfrm>
            <a:off x="6551612" y="3429000"/>
            <a:ext cx="2800000" cy="1085714"/>
          </a:xfrm>
          <a:prstGeom prst="rect">
            <a:avLst/>
          </a:prstGeom>
        </p:spPr>
      </p:pic>
    </p:spTree>
    <p:extLst>
      <p:ext uri="{BB962C8B-B14F-4D97-AF65-F5344CB8AC3E}">
        <p14:creationId xmlns:p14="http://schemas.microsoft.com/office/powerpoint/2010/main" val="386847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1000"/>
                                        <p:tgtEl>
                                          <p:spTgt spid="4"/>
                                        </p:tgtEl>
                                      </p:cBhvr>
                                    </p:animEffect>
                                    <p:anim calcmode="lin" valueType="num">
                                      <p:cBhvr>
                                        <p:cTn id="69" dur="1000" fill="hold"/>
                                        <p:tgtEl>
                                          <p:spTgt spid="4"/>
                                        </p:tgtEl>
                                        <p:attrNameLst>
                                          <p:attrName>ppt_x</p:attrName>
                                        </p:attrNameLst>
                                      </p:cBhvr>
                                      <p:tavLst>
                                        <p:tav tm="0">
                                          <p:val>
                                            <p:strVal val="#ppt_x"/>
                                          </p:val>
                                        </p:tav>
                                        <p:tav tm="100000">
                                          <p:val>
                                            <p:strVal val="#ppt_x"/>
                                          </p:val>
                                        </p:tav>
                                      </p:tavLst>
                                    </p:anim>
                                    <p:anim calcmode="lin" valueType="num">
                                      <p:cBhvr>
                                        <p:cTn id="7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Sign, Validate &amp; </a:t>
            </a:r>
            <a:r>
              <a:rPr lang="en-US" dirty="0" err="1"/>
              <a:t>Unsign</a:t>
            </a:r>
            <a:r>
              <a:rPr lang="en-US" dirty="0"/>
              <a:t> </a:t>
            </a:r>
          </a:p>
        </p:txBody>
      </p:sp>
      <p:sp>
        <p:nvSpPr>
          <p:cNvPr id="3" name="Content Placeholder 2"/>
          <p:cNvSpPr>
            <a:spLocks noGrp="1"/>
          </p:cNvSpPr>
          <p:nvPr>
            <p:ph idx="1"/>
          </p:nvPr>
        </p:nvSpPr>
        <p:spPr/>
        <p:txBody>
          <a:bodyPr/>
          <a:lstStyle/>
          <a:p>
            <a:r>
              <a:rPr lang="en-US" dirty="0"/>
              <a:t>Read Signature Fields </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a:t>
            </a:r>
            <a:r>
              <a:rPr lang="en-US" dirty="0" err="1">
                <a:solidFill>
                  <a:srgbClr val="00B050"/>
                </a:solidFill>
              </a:rPr>
              <a:t>readsignaturefields</a:t>
            </a:r>
            <a:r>
              <a:rPr lang="en-US" dirty="0">
                <a:solidFill>
                  <a:srgbClr val="00B050"/>
                </a:solidFill>
              </a:rPr>
              <a:t>" </a:t>
            </a:r>
            <a:r>
              <a:rPr lang="en-US" dirty="0"/>
              <a:t>…);</a:t>
            </a:r>
          </a:p>
          <a:p>
            <a:r>
              <a:rPr lang="en-US" dirty="0"/>
              <a:t>Sign Signature Field</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"sign"</a:t>
            </a:r>
            <a:r>
              <a:rPr lang="en-US" dirty="0"/>
              <a:t> …);</a:t>
            </a:r>
          </a:p>
          <a:p>
            <a:r>
              <a:rPr lang="en-US" dirty="0"/>
              <a:t>Validate Digital Signature</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a:t>
            </a:r>
            <a:r>
              <a:rPr lang="en-US" dirty="0"/>
              <a:t> </a:t>
            </a:r>
            <a:r>
              <a:rPr lang="en-US" dirty="0" err="1">
                <a:solidFill>
                  <a:srgbClr val="00B050"/>
                </a:solidFill>
              </a:rPr>
              <a:t>validatesignature</a:t>
            </a:r>
            <a:r>
              <a:rPr lang="en-US" dirty="0">
                <a:solidFill>
                  <a:srgbClr val="00B050"/>
                </a:solidFill>
              </a:rPr>
              <a:t>"</a:t>
            </a:r>
            <a:r>
              <a:rPr lang="en-US" dirty="0"/>
              <a:t> …);</a:t>
            </a:r>
          </a:p>
          <a:p>
            <a:r>
              <a:rPr lang="en-US" dirty="0" err="1"/>
              <a:t>Unsign</a:t>
            </a:r>
            <a:r>
              <a:rPr lang="en-US" dirty="0"/>
              <a:t> Digital Signature</a:t>
            </a:r>
            <a:br>
              <a:rPr lang="en-US" dirty="0"/>
            </a:br>
            <a:r>
              <a:rPr lang="en-US" dirty="0" err="1">
                <a:solidFill>
                  <a:schemeClr val="bg2">
                    <a:lumMod val="50000"/>
                  </a:schemeClr>
                </a:solidFill>
              </a:rPr>
              <a:t>cfpdf</a:t>
            </a:r>
            <a:r>
              <a:rPr lang="en-US" dirty="0"/>
              <a:t>(</a:t>
            </a:r>
            <a:r>
              <a:rPr lang="en-US" dirty="0">
                <a:solidFill>
                  <a:srgbClr val="C00000"/>
                </a:solidFill>
              </a:rPr>
              <a:t>action</a:t>
            </a:r>
            <a:r>
              <a:rPr lang="en-US" dirty="0"/>
              <a:t>= </a:t>
            </a:r>
            <a:r>
              <a:rPr lang="en-US" dirty="0">
                <a:solidFill>
                  <a:srgbClr val="00B050"/>
                </a:solidFill>
              </a:rPr>
              <a:t>"</a:t>
            </a:r>
            <a:r>
              <a:rPr lang="en-US" dirty="0"/>
              <a:t> </a:t>
            </a:r>
            <a:r>
              <a:rPr lang="en-US" dirty="0" err="1">
                <a:solidFill>
                  <a:srgbClr val="00B050"/>
                </a:solidFill>
              </a:rPr>
              <a:t>unsign</a:t>
            </a:r>
            <a:r>
              <a:rPr lang="en-US" dirty="0">
                <a:solidFill>
                  <a:srgbClr val="00B050"/>
                </a:solidFill>
              </a:rPr>
              <a:t>"</a:t>
            </a:r>
            <a:r>
              <a:rPr lang="en-US" dirty="0"/>
              <a:t> …);</a:t>
            </a:r>
          </a:p>
          <a:p>
            <a:pPr marL="45720" indent="0">
              <a:buNone/>
            </a:pPr>
            <a:endParaRPr lang="en-US" dirty="0"/>
          </a:p>
        </p:txBody>
      </p:sp>
    </p:spTree>
    <p:extLst>
      <p:ext uri="{BB962C8B-B14F-4D97-AF65-F5344CB8AC3E}">
        <p14:creationId xmlns:p14="http://schemas.microsoft.com/office/powerpoint/2010/main" val="337938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1065212" y="1828800"/>
            <a:ext cx="8686801" cy="1447800"/>
          </a:xfrm>
        </p:spPr>
        <p:txBody>
          <a:bodyPr/>
          <a:lstStyle/>
          <a:p>
            <a:r>
              <a:rPr lang="en-US" b="1" dirty="0"/>
              <a:t>Shirak Avakian</a:t>
            </a:r>
          </a:p>
          <a:p>
            <a:r>
              <a:rPr lang="en-US" b="1" dirty="0"/>
              <a:t>Enterprise Solution Architect</a:t>
            </a:r>
          </a:p>
          <a:p>
            <a:r>
              <a:rPr lang="en-US" b="1" dirty="0"/>
              <a:t>QBI LLC</a:t>
            </a:r>
          </a:p>
          <a:p>
            <a:pPr marL="45720" indent="0">
              <a:buNone/>
            </a:pPr>
            <a:endParaRPr lang="en-US" b="1" dirty="0"/>
          </a:p>
          <a:p>
            <a:endParaRPr lang="en-US" b="1" dirty="0"/>
          </a:p>
        </p:txBody>
      </p:sp>
      <p:sp>
        <p:nvSpPr>
          <p:cNvPr id="4" name="Title 1"/>
          <p:cNvSpPr txBox="1">
            <a:spLocks/>
          </p:cNvSpPr>
          <p:nvPr/>
        </p:nvSpPr>
        <p:spPr bwMode="auto">
          <a:xfrm>
            <a:off x="1065211" y="32766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Connect</a:t>
            </a:r>
          </a:p>
        </p:txBody>
      </p:sp>
      <p:sp>
        <p:nvSpPr>
          <p:cNvPr id="6" name="Content Placeholder 2"/>
          <p:cNvSpPr txBox="1">
            <a:spLocks/>
          </p:cNvSpPr>
          <p:nvPr/>
        </p:nvSpPr>
        <p:spPr>
          <a:xfrm>
            <a:off x="1065210" y="4572000"/>
            <a:ext cx="8686801" cy="1447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b="1" dirty="0"/>
              <a:t>@</a:t>
            </a:r>
            <a:r>
              <a:rPr lang="en-US" b="1" dirty="0" err="1"/>
              <a:t>ShirakAvakian</a:t>
            </a:r>
            <a:endParaRPr lang="en-US" b="1" dirty="0"/>
          </a:p>
          <a:p>
            <a:r>
              <a:rPr lang="en-US" b="1" dirty="0"/>
              <a:t>ShirakAvakian@gmail.com</a:t>
            </a:r>
          </a:p>
          <a:p>
            <a:r>
              <a:rPr lang="en-US" b="1" dirty="0"/>
              <a:t>http://cf-click.blogspot.com</a:t>
            </a:r>
          </a:p>
          <a:p>
            <a:pPr marL="45720" indent="0">
              <a:buFont typeface="Arial" pitchFamily="34" charset="0"/>
              <a:buNone/>
            </a:pPr>
            <a:endParaRPr lang="en-US" b="1" dirty="0"/>
          </a:p>
          <a:p>
            <a:endParaRPr lang="en-US"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1704" y="4572000"/>
            <a:ext cx="385308" cy="38530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3212" y="4572000"/>
            <a:ext cx="395176" cy="38404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0412" y="4572000"/>
            <a:ext cx="418656" cy="385308"/>
          </a:xfrm>
          <a:prstGeom prst="rect">
            <a:avLst/>
          </a:prstGeom>
        </p:spPr>
      </p:pic>
      <p:pic>
        <p:nvPicPr>
          <p:cNvPr id="10" name="Picture 5" descr="C:\Users\Shirak\Google Drive\CFSummit2015\work\presentation\assets\c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Shirak\Google Drive\CFSummit2015\work\presentation\assets\adobe-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999" y="228600"/>
            <a:ext cx="2576223" cy="704273"/>
          </a:xfrm>
        </p:spPr>
        <p:txBody>
          <a:bodyPr/>
          <a:lstStyle/>
          <a:p>
            <a:r>
              <a:rPr lang="en-US" dirty="0"/>
              <a:t>DEMO 2</a:t>
            </a:r>
          </a:p>
        </p:txBody>
      </p:sp>
      <p:sp>
        <p:nvSpPr>
          <p:cNvPr id="4" name="Title 1">
            <a:extLst>
              <a:ext uri="{FF2B5EF4-FFF2-40B4-BE49-F238E27FC236}">
                <a16:creationId xmlns:a16="http://schemas.microsoft.com/office/drawing/2014/main" id="{AEA19F07-C01A-4573-A4BD-17BFA4A0ACFD}"/>
              </a:ext>
            </a:extLst>
          </p:cNvPr>
          <p:cNvSpPr txBox="1">
            <a:spLocks/>
          </p:cNvSpPr>
          <p:nvPr/>
        </p:nvSpPr>
        <p:spPr bwMode="auto">
          <a:xfrm>
            <a:off x="1217612" y="6858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Digital Signature</a:t>
            </a:r>
          </a:p>
        </p:txBody>
      </p:sp>
      <p:sp>
        <p:nvSpPr>
          <p:cNvPr id="5" name="Rectangle 4">
            <a:extLst>
              <a:ext uri="{FF2B5EF4-FFF2-40B4-BE49-F238E27FC236}">
                <a16:creationId xmlns:a16="http://schemas.microsoft.com/office/drawing/2014/main" id="{597C0E5D-6743-4D2D-B4FB-D3AE6C082542}"/>
              </a:ext>
            </a:extLst>
          </p:cNvPr>
          <p:cNvSpPr/>
          <p:nvPr/>
        </p:nvSpPr>
        <p:spPr>
          <a:xfrm>
            <a:off x="3970747" y="6096000"/>
            <a:ext cx="4018729" cy="369332"/>
          </a:xfrm>
          <a:prstGeom prst="rect">
            <a:avLst/>
          </a:prstGeom>
        </p:spPr>
        <p:txBody>
          <a:bodyPr wrap="none">
            <a:spAutoFit/>
          </a:bodyPr>
          <a:lstStyle/>
          <a:p>
            <a:pPr marL="45720" indent="0">
              <a:buNone/>
            </a:pPr>
            <a:r>
              <a:rPr lang="en-US" dirty="0"/>
              <a:t>CFSummit2017/</a:t>
            </a:r>
            <a:r>
              <a:rPr lang="en-US" dirty="0" err="1"/>
              <a:t>src</a:t>
            </a:r>
            <a:r>
              <a:rPr lang="en-US" dirty="0"/>
              <a:t>/demo2/</a:t>
            </a:r>
            <a:r>
              <a:rPr lang="en-US" dirty="0" err="1"/>
              <a:t>index.cfm</a:t>
            </a:r>
            <a:endParaRPr lang="en-US" dirty="0"/>
          </a:p>
        </p:txBody>
      </p:sp>
      <p:sp>
        <p:nvSpPr>
          <p:cNvPr id="8" name="Content Placeholder 2">
            <a:extLst>
              <a:ext uri="{FF2B5EF4-FFF2-40B4-BE49-F238E27FC236}">
                <a16:creationId xmlns:a16="http://schemas.microsoft.com/office/drawing/2014/main" id="{545A912A-2715-4765-A12E-4D3C2BBEAC83}"/>
              </a:ext>
            </a:extLst>
          </p:cNvPr>
          <p:cNvSpPr txBox="1">
            <a:spLocks/>
          </p:cNvSpPr>
          <p:nvPr/>
        </p:nvSpPr>
        <p:spPr>
          <a:xfrm>
            <a:off x="1065211" y="2743200"/>
            <a:ext cx="9829800" cy="3048000"/>
          </a:xfrm>
          <a:prstGeom prst="rect">
            <a:avLst/>
          </a:prstGeom>
        </p:spPr>
        <p:txBody>
          <a:bodyPr vert="horz" lIns="91440" tIns="45720" rIns="91440" bIns="45720" rtlCol="0">
            <a:normAutofit fontScale="925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n-US" sz="2800" dirty="0"/>
              <a:t>Create Digital Signature using java </a:t>
            </a:r>
            <a:r>
              <a:rPr lang="en-US" sz="2800" dirty="0" err="1"/>
              <a:t>keytool</a:t>
            </a:r>
            <a:endParaRPr lang="en-US" sz="2800" dirty="0"/>
          </a:p>
          <a:p>
            <a:r>
              <a:rPr lang="en-US" sz="2800" dirty="0"/>
              <a:t>Create Digital Signature field</a:t>
            </a:r>
          </a:p>
          <a:p>
            <a:r>
              <a:rPr lang="en-US" sz="2800" dirty="0"/>
              <a:t>Sign</a:t>
            </a:r>
          </a:p>
          <a:p>
            <a:r>
              <a:rPr lang="en-US" sz="2800" dirty="0"/>
              <a:t>Read</a:t>
            </a:r>
          </a:p>
          <a:p>
            <a:r>
              <a:rPr lang="en-US" sz="2800" dirty="0" err="1"/>
              <a:t>Unsign</a:t>
            </a:r>
            <a:endParaRPr lang="en-US" sz="2800" dirty="0"/>
          </a:p>
          <a:p>
            <a:r>
              <a:rPr lang="en-US" sz="2800" dirty="0"/>
              <a:t>Validate</a:t>
            </a:r>
          </a:p>
          <a:p>
            <a:endParaRPr lang="en-US" dirty="0"/>
          </a:p>
        </p:txBody>
      </p:sp>
    </p:spTree>
    <p:extLst>
      <p:ext uri="{BB962C8B-B14F-4D97-AF65-F5344CB8AC3E}">
        <p14:creationId xmlns:p14="http://schemas.microsoft.com/office/powerpoint/2010/main" val="217309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Redact</a:t>
            </a:r>
          </a:p>
        </p:txBody>
      </p:sp>
      <p:sp>
        <p:nvSpPr>
          <p:cNvPr id="3" name="Content Placeholder 2"/>
          <p:cNvSpPr>
            <a:spLocks noGrp="1"/>
          </p:cNvSpPr>
          <p:nvPr>
            <p:ph idx="1"/>
          </p:nvPr>
        </p:nvSpPr>
        <p:spPr>
          <a:xfrm>
            <a:off x="1065212" y="1828800"/>
            <a:ext cx="8686801" cy="838200"/>
          </a:xfrm>
        </p:spPr>
        <p:txBody>
          <a:bodyPr/>
          <a:lstStyle/>
          <a:p>
            <a:r>
              <a:rPr lang="en-US" dirty="0"/>
              <a:t>Is the process of hiding/removing sensitive information from a PDF before publishing it.</a:t>
            </a:r>
            <a:endParaRPr lang="en-US" b="1" dirty="0"/>
          </a:p>
        </p:txBody>
      </p:sp>
      <p:sp>
        <p:nvSpPr>
          <p:cNvPr id="4" name="Rectangle 3"/>
          <p:cNvSpPr/>
          <p:nvPr/>
        </p:nvSpPr>
        <p:spPr>
          <a:xfrm>
            <a:off x="1065212" y="2811840"/>
            <a:ext cx="9906000" cy="1569660"/>
          </a:xfrm>
          <a:prstGeom prst="rect">
            <a:avLst/>
          </a:prstGeom>
        </p:spPr>
        <p:txBody>
          <a:bodyPr wrap="square">
            <a:spAutoFit/>
          </a:bodyPr>
          <a:lstStyle/>
          <a:p>
            <a:r>
              <a:rPr lang="en-US" sz="2400" dirty="0" err="1"/>
              <a:t>cfpdf</a:t>
            </a:r>
            <a:r>
              <a:rPr lang="en-US" sz="2400" dirty="0"/>
              <a:t>( action="redact" ,source=</a:t>
            </a:r>
            <a:r>
              <a:rPr lang="en-US" sz="2400" dirty="0" err="1"/>
              <a:t>src</a:t>
            </a:r>
            <a:r>
              <a:rPr lang="en-US" sz="2400" dirty="0"/>
              <a:t> 	 ,destination=des ,overwrite="yes")</a:t>
            </a:r>
          </a:p>
          <a:p>
            <a:r>
              <a:rPr lang="en-US" sz="2400" dirty="0"/>
              <a:t>{</a:t>
            </a:r>
          </a:p>
          <a:p>
            <a:r>
              <a:rPr lang="en-US" sz="2400" dirty="0"/>
              <a:t> 	</a:t>
            </a:r>
            <a:r>
              <a:rPr lang="en-US" sz="2400" dirty="0" err="1"/>
              <a:t>cfpdfparam</a:t>
            </a:r>
            <a:r>
              <a:rPr lang="en-US" sz="2400" dirty="0"/>
              <a:t>(coordinates="180,450,400,500", pages="1");</a:t>
            </a:r>
          </a:p>
          <a:p>
            <a:r>
              <a:rPr lang="en-US" sz="2400" dirty="0"/>
              <a:t> };</a:t>
            </a:r>
            <a:endParaRPr lang="en-US" sz="2800" b="1" dirty="0">
              <a:solidFill>
                <a:srgbClr val="990033"/>
              </a:solidFill>
              <a:latin typeface="Courier New" panose="02070309020205020404" pitchFamily="49" charset="0"/>
            </a:endParaRPr>
          </a:p>
        </p:txBody>
      </p:sp>
      <p:sp>
        <p:nvSpPr>
          <p:cNvPr id="5" name="Rectangle 4"/>
          <p:cNvSpPr/>
          <p:nvPr/>
        </p:nvSpPr>
        <p:spPr>
          <a:xfrm>
            <a:off x="4113212" y="5040868"/>
            <a:ext cx="2819400" cy="9144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p:cNvSpPr txBox="1"/>
          <p:nvPr/>
        </p:nvSpPr>
        <p:spPr>
          <a:xfrm>
            <a:off x="3427412" y="6096000"/>
            <a:ext cx="1149674" cy="369332"/>
          </a:xfrm>
          <a:prstGeom prst="rect">
            <a:avLst/>
          </a:prstGeom>
          <a:noFill/>
          <a:ln>
            <a:solidFill>
              <a:schemeClr val="bg2"/>
            </a:solidFill>
          </a:ln>
        </p:spPr>
        <p:txBody>
          <a:bodyPr wrap="none" rtlCol="0" anchor="ctr" anchorCtr="1">
            <a:spAutoFit/>
          </a:bodyPr>
          <a:lstStyle/>
          <a:p>
            <a:r>
              <a:rPr lang="en-US" b="1" dirty="0">
                <a:solidFill>
                  <a:srgbClr val="2D2DF7"/>
                </a:solidFill>
                <a:latin typeface="Courier New" panose="02070309020205020404" pitchFamily="49" charset="0"/>
              </a:rPr>
              <a:t>180,450</a:t>
            </a:r>
            <a:endParaRPr lang="en-US" dirty="0"/>
          </a:p>
        </p:txBody>
      </p:sp>
      <p:sp>
        <p:nvSpPr>
          <p:cNvPr id="7" name="TextBox 6"/>
          <p:cNvSpPr txBox="1"/>
          <p:nvPr/>
        </p:nvSpPr>
        <p:spPr>
          <a:xfrm>
            <a:off x="6475412" y="4530804"/>
            <a:ext cx="1149674" cy="369332"/>
          </a:xfrm>
          <a:prstGeom prst="rect">
            <a:avLst/>
          </a:prstGeom>
          <a:noFill/>
          <a:ln>
            <a:solidFill>
              <a:schemeClr val="bg2"/>
            </a:solidFill>
          </a:ln>
        </p:spPr>
        <p:txBody>
          <a:bodyPr wrap="none" rtlCol="0" anchor="ctr" anchorCtr="1">
            <a:spAutoFit/>
          </a:bodyPr>
          <a:lstStyle/>
          <a:p>
            <a:r>
              <a:rPr lang="en-US" b="1" dirty="0">
                <a:solidFill>
                  <a:srgbClr val="2D2DF7"/>
                </a:solidFill>
                <a:latin typeface="Courier New" panose="02070309020205020404" pitchFamily="49" charset="0"/>
              </a:rPr>
              <a:t>400,500</a:t>
            </a:r>
            <a:endParaRPr lang="en-US" dirty="0"/>
          </a:p>
        </p:txBody>
      </p:sp>
    </p:spTree>
    <p:extLst>
      <p:ext uri="{BB962C8B-B14F-4D97-AF65-F5344CB8AC3E}">
        <p14:creationId xmlns:p14="http://schemas.microsoft.com/office/powerpoint/2010/main" val="29115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999" y="228600"/>
            <a:ext cx="2576223" cy="704273"/>
          </a:xfrm>
        </p:spPr>
        <p:txBody>
          <a:bodyPr/>
          <a:lstStyle/>
          <a:p>
            <a:r>
              <a:rPr lang="en-US" dirty="0"/>
              <a:t>DEMO 3</a:t>
            </a:r>
          </a:p>
        </p:txBody>
      </p:sp>
      <p:sp>
        <p:nvSpPr>
          <p:cNvPr id="4" name="Title 1">
            <a:extLst>
              <a:ext uri="{FF2B5EF4-FFF2-40B4-BE49-F238E27FC236}">
                <a16:creationId xmlns:a16="http://schemas.microsoft.com/office/drawing/2014/main" id="{AEA19F07-C01A-4573-A4BD-17BFA4A0ACFD}"/>
              </a:ext>
            </a:extLst>
          </p:cNvPr>
          <p:cNvSpPr txBox="1">
            <a:spLocks/>
          </p:cNvSpPr>
          <p:nvPr/>
        </p:nvSpPr>
        <p:spPr bwMode="auto">
          <a:xfrm>
            <a:off x="1217612" y="68580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t>Redact</a:t>
            </a:r>
          </a:p>
        </p:txBody>
      </p:sp>
      <p:sp>
        <p:nvSpPr>
          <p:cNvPr id="5" name="Rectangle 4">
            <a:extLst>
              <a:ext uri="{FF2B5EF4-FFF2-40B4-BE49-F238E27FC236}">
                <a16:creationId xmlns:a16="http://schemas.microsoft.com/office/drawing/2014/main" id="{597C0E5D-6743-4D2D-B4FB-D3AE6C082542}"/>
              </a:ext>
            </a:extLst>
          </p:cNvPr>
          <p:cNvSpPr/>
          <p:nvPr/>
        </p:nvSpPr>
        <p:spPr>
          <a:xfrm>
            <a:off x="3970747" y="6096000"/>
            <a:ext cx="4018729" cy="369332"/>
          </a:xfrm>
          <a:prstGeom prst="rect">
            <a:avLst/>
          </a:prstGeom>
        </p:spPr>
        <p:txBody>
          <a:bodyPr wrap="none">
            <a:spAutoFit/>
          </a:bodyPr>
          <a:lstStyle/>
          <a:p>
            <a:pPr marL="45720" indent="0">
              <a:buNone/>
            </a:pPr>
            <a:r>
              <a:rPr lang="en-US" dirty="0"/>
              <a:t>CFSummit2017/</a:t>
            </a:r>
            <a:r>
              <a:rPr lang="en-US" dirty="0" err="1"/>
              <a:t>src</a:t>
            </a:r>
            <a:r>
              <a:rPr lang="en-US" dirty="0"/>
              <a:t>/demo2/</a:t>
            </a:r>
            <a:r>
              <a:rPr lang="en-US" dirty="0" err="1"/>
              <a:t>index.cfm</a:t>
            </a:r>
            <a:endParaRPr lang="en-US" dirty="0"/>
          </a:p>
        </p:txBody>
      </p:sp>
      <p:sp>
        <p:nvSpPr>
          <p:cNvPr id="6" name="Content Placeholder 2">
            <a:extLst>
              <a:ext uri="{FF2B5EF4-FFF2-40B4-BE49-F238E27FC236}">
                <a16:creationId xmlns:a16="http://schemas.microsoft.com/office/drawing/2014/main" id="{F253B48D-96F8-43D8-BF2F-209DB2A6F408}"/>
              </a:ext>
            </a:extLst>
          </p:cNvPr>
          <p:cNvSpPr>
            <a:spLocks noGrp="1"/>
          </p:cNvSpPr>
          <p:nvPr>
            <p:ph idx="1"/>
          </p:nvPr>
        </p:nvSpPr>
        <p:spPr>
          <a:xfrm>
            <a:off x="1065212" y="1828800"/>
            <a:ext cx="8686801" cy="2971800"/>
          </a:xfrm>
        </p:spPr>
        <p:txBody>
          <a:bodyPr>
            <a:normAutofit/>
          </a:bodyPr>
          <a:lstStyle/>
          <a:p>
            <a:pPr marL="45720" indent="0">
              <a:buNone/>
            </a:pPr>
            <a:endParaRPr lang="en-US" dirty="0"/>
          </a:p>
          <a:p>
            <a:pPr marL="45720" indent="0">
              <a:buNone/>
            </a:pPr>
            <a:r>
              <a:rPr lang="en-US" sz="2800" dirty="0"/>
              <a:t>Redact given location to block sensitive data</a:t>
            </a:r>
          </a:p>
          <a:p>
            <a:endParaRPr lang="en-US" dirty="0"/>
          </a:p>
        </p:txBody>
      </p:sp>
    </p:spTree>
    <p:extLst>
      <p:ext uri="{BB962C8B-B14F-4D97-AF65-F5344CB8AC3E}">
        <p14:creationId xmlns:p14="http://schemas.microsoft.com/office/powerpoint/2010/main" val="25788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Sanitize</a:t>
            </a:r>
          </a:p>
        </p:txBody>
      </p:sp>
      <p:sp>
        <p:nvSpPr>
          <p:cNvPr id="3" name="Content Placeholder 2"/>
          <p:cNvSpPr>
            <a:spLocks noGrp="1"/>
          </p:cNvSpPr>
          <p:nvPr>
            <p:ph idx="1"/>
          </p:nvPr>
        </p:nvSpPr>
        <p:spPr>
          <a:xfrm>
            <a:off x="1065212" y="1828800"/>
            <a:ext cx="5562599" cy="1295400"/>
          </a:xfrm>
        </p:spPr>
        <p:txBody>
          <a:bodyPr>
            <a:normAutofit/>
          </a:bodyPr>
          <a:lstStyle/>
          <a:p>
            <a:pPr marL="45720" indent="0">
              <a:buNone/>
            </a:pPr>
            <a:r>
              <a:rPr lang="en-US" dirty="0"/>
              <a:t>When dealing with classified information, sanitization reduces a document’s classification level, possibly yielding an unclassified document.</a:t>
            </a:r>
          </a:p>
        </p:txBody>
      </p:sp>
      <p:sp>
        <p:nvSpPr>
          <p:cNvPr id="4" name="TextBox 3"/>
          <p:cNvSpPr txBox="1"/>
          <p:nvPr/>
        </p:nvSpPr>
        <p:spPr>
          <a:xfrm>
            <a:off x="7163400" y="2256064"/>
            <a:ext cx="4112612"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Metadata</a:t>
            </a:r>
          </a:p>
          <a:p>
            <a:pPr marL="342900" indent="-342900">
              <a:buFont typeface="Arial" panose="020B0604020202020204" pitchFamily="34" charset="0"/>
              <a:buChar char="•"/>
            </a:pPr>
            <a:r>
              <a:rPr lang="en-US" sz="2000" dirty="0"/>
              <a:t>Attached files</a:t>
            </a:r>
          </a:p>
          <a:p>
            <a:pPr marL="342900" indent="-342900">
              <a:buFont typeface="Arial" panose="020B0604020202020204" pitchFamily="34" charset="0"/>
              <a:buChar char="•"/>
            </a:pPr>
            <a:r>
              <a:rPr lang="en-US" sz="2000" dirty="0"/>
              <a:t>Scripts</a:t>
            </a:r>
          </a:p>
          <a:p>
            <a:pPr marL="342900" indent="-342900">
              <a:buFont typeface="Arial" panose="020B0604020202020204" pitchFamily="34" charset="0"/>
              <a:buChar char="•"/>
            </a:pPr>
            <a:r>
              <a:rPr lang="en-US" sz="2000" dirty="0"/>
              <a:t>Search indexes</a:t>
            </a:r>
          </a:p>
          <a:p>
            <a:pPr marL="342900" indent="-342900">
              <a:buFont typeface="Arial" panose="020B0604020202020204" pitchFamily="34" charset="0"/>
              <a:buChar char="•"/>
            </a:pPr>
            <a:r>
              <a:rPr lang="en-US" sz="2000" dirty="0"/>
              <a:t>Form data</a:t>
            </a:r>
          </a:p>
          <a:p>
            <a:pPr marL="342900" indent="-342900">
              <a:buFont typeface="Arial" panose="020B0604020202020204" pitchFamily="34" charset="0"/>
              <a:buChar char="•"/>
            </a:pPr>
            <a:r>
              <a:rPr lang="en-US" sz="2000" dirty="0"/>
              <a:t>Review and comment data</a:t>
            </a:r>
          </a:p>
          <a:p>
            <a:pPr marL="342900" indent="-342900">
              <a:buFont typeface="Arial" panose="020B0604020202020204" pitchFamily="34" charset="0"/>
              <a:buChar char="•"/>
            </a:pPr>
            <a:r>
              <a:rPr lang="en-US" sz="2000" dirty="0"/>
              <a:t>Obscured text and images</a:t>
            </a:r>
          </a:p>
          <a:p>
            <a:pPr marL="342900" indent="-342900">
              <a:buFont typeface="Arial" panose="020B0604020202020204" pitchFamily="34" charset="0"/>
              <a:buChar char="•"/>
            </a:pPr>
            <a:r>
              <a:rPr lang="en-US" sz="2000" dirty="0"/>
              <a:t>Unreferenced data</a:t>
            </a:r>
          </a:p>
          <a:p>
            <a:pPr marL="342900" indent="-342900">
              <a:buFont typeface="Arial" panose="020B0604020202020204" pitchFamily="34" charset="0"/>
              <a:buChar char="•"/>
            </a:pPr>
            <a:r>
              <a:rPr lang="en-US" sz="2000" dirty="0"/>
              <a:t>Links</a:t>
            </a:r>
          </a:p>
          <a:p>
            <a:pPr marL="342900" indent="-342900">
              <a:buFont typeface="Arial" panose="020B0604020202020204" pitchFamily="34" charset="0"/>
              <a:buChar char="•"/>
            </a:pPr>
            <a:r>
              <a:rPr lang="en-US" sz="2000" dirty="0"/>
              <a:t>Actions and </a:t>
            </a:r>
            <a:r>
              <a:rPr lang="en-US" sz="2000" dirty="0" err="1"/>
              <a:t>javascripts</a:t>
            </a:r>
            <a:endParaRPr lang="en-US" sz="2000" dirty="0"/>
          </a:p>
          <a:p>
            <a:pPr marL="342900" indent="-342900">
              <a:buFont typeface="Arial" panose="020B0604020202020204" pitchFamily="34" charset="0"/>
              <a:buChar char="•"/>
            </a:pPr>
            <a:r>
              <a:rPr lang="en-US" sz="2000" dirty="0"/>
              <a:t>Overlapping objects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dirty="0"/>
          </a:p>
          <a:p>
            <a:endParaRPr lang="en-US" dirty="0"/>
          </a:p>
        </p:txBody>
      </p:sp>
      <p:sp>
        <p:nvSpPr>
          <p:cNvPr id="5" name="TextBox 4"/>
          <p:cNvSpPr txBox="1"/>
          <p:nvPr/>
        </p:nvSpPr>
        <p:spPr>
          <a:xfrm>
            <a:off x="6976755" y="1794399"/>
            <a:ext cx="3994457" cy="369332"/>
          </a:xfrm>
          <a:prstGeom prst="rect">
            <a:avLst/>
          </a:prstGeom>
          <a:noFill/>
        </p:spPr>
        <p:txBody>
          <a:bodyPr wrap="square" rtlCol="0">
            <a:spAutoFit/>
          </a:bodyPr>
          <a:lstStyle/>
          <a:p>
            <a:r>
              <a:rPr lang="en-US" b="1" dirty="0"/>
              <a:t>Sanitize removes the following:</a:t>
            </a:r>
          </a:p>
        </p:txBody>
      </p:sp>
      <p:sp>
        <p:nvSpPr>
          <p:cNvPr id="6" name="Rectangle 5"/>
          <p:cNvSpPr/>
          <p:nvPr/>
        </p:nvSpPr>
        <p:spPr>
          <a:xfrm>
            <a:off x="1078774" y="3352800"/>
            <a:ext cx="6092825" cy="1631216"/>
          </a:xfrm>
          <a:prstGeom prst="rect">
            <a:avLst/>
          </a:prstGeom>
        </p:spPr>
        <p:txBody>
          <a:bodyPr>
            <a:spAutoFit/>
          </a:bodyPr>
          <a:lstStyle/>
          <a:p>
            <a:r>
              <a:rPr lang="en-US" sz="2000" b="1" dirty="0">
                <a:solidFill>
                  <a:srgbClr val="990033"/>
                </a:solidFill>
                <a:latin typeface="Courier New" panose="02070309020205020404" pitchFamily="49" charset="0"/>
              </a:rPr>
              <a:t>&lt;</a:t>
            </a:r>
            <a:r>
              <a:rPr lang="en-US" sz="2000" b="1" dirty="0" err="1">
                <a:solidFill>
                  <a:srgbClr val="990033"/>
                </a:solidFill>
                <a:latin typeface="Courier New" panose="02070309020205020404" pitchFamily="49" charset="0"/>
              </a:rPr>
              <a:t>cfpdf</a:t>
            </a:r>
            <a:r>
              <a:rPr lang="en-US" sz="2000" b="1" dirty="0">
                <a:solidFill>
                  <a:srgbClr val="000000"/>
                </a:solidFill>
                <a:latin typeface="Courier New" panose="02070309020205020404" pitchFamily="49" charset="0"/>
              </a:rPr>
              <a:t> </a:t>
            </a:r>
            <a:r>
              <a:rPr lang="en-US" sz="2000" b="1" dirty="0">
                <a:solidFill>
                  <a:srgbClr val="990033"/>
                </a:solidFill>
                <a:latin typeface="Courier New" panose="02070309020205020404" pitchFamily="49" charset="0"/>
              </a:rPr>
              <a:t>action</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"sanitize"</a:t>
            </a:r>
            <a:r>
              <a:rPr lang="en-US" sz="2000" b="1" dirty="0">
                <a:solidFill>
                  <a:srgbClr val="000000"/>
                </a:solidFill>
                <a:latin typeface="Courier New" panose="02070309020205020404" pitchFamily="49" charset="0"/>
              </a:rPr>
              <a:t> </a:t>
            </a:r>
          </a:p>
          <a:p>
            <a:r>
              <a:rPr lang="en-US" sz="2000" b="1" dirty="0">
                <a:solidFill>
                  <a:srgbClr val="990033"/>
                </a:solidFill>
                <a:latin typeface="Courier New" panose="02070309020205020404" pitchFamily="49" charset="0"/>
              </a:rPr>
              <a:t>source</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"SpeakerFormCFSummit2017.pdf"</a:t>
            </a:r>
            <a:r>
              <a:rPr lang="en-US" sz="2000" b="1" dirty="0">
                <a:solidFill>
                  <a:srgbClr val="000000"/>
                </a:solidFill>
                <a:latin typeface="Courier New" panose="02070309020205020404" pitchFamily="49" charset="0"/>
              </a:rPr>
              <a:t> </a:t>
            </a:r>
          </a:p>
          <a:p>
            <a:r>
              <a:rPr lang="en-US" sz="2000" b="1" dirty="0">
                <a:solidFill>
                  <a:srgbClr val="990033"/>
                </a:solidFill>
                <a:latin typeface="Courier New" panose="02070309020205020404" pitchFamily="49" charset="0"/>
              </a:rPr>
              <a:t>destination</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"SpeakerFormCFSummit2017_sanitize.pdf"</a:t>
            </a:r>
          </a:p>
          <a:p>
            <a:r>
              <a:rPr lang="en-US" sz="2000" b="1" dirty="0">
                <a:solidFill>
                  <a:srgbClr val="990033"/>
                </a:solidFill>
                <a:latin typeface="Courier New" panose="02070309020205020404" pitchFamily="49" charset="0"/>
              </a:rPr>
              <a:t>overwrite</a:t>
            </a:r>
            <a:r>
              <a:rPr lang="en-US" sz="2000" b="1" dirty="0">
                <a:solidFill>
                  <a:srgbClr val="000000"/>
                </a:solidFill>
                <a:latin typeface="Courier New" panose="02070309020205020404" pitchFamily="49" charset="0"/>
              </a:rPr>
              <a:t>=</a:t>
            </a:r>
            <a:r>
              <a:rPr lang="en-US" sz="2000" b="1" dirty="0">
                <a:solidFill>
                  <a:srgbClr val="2D2DF7"/>
                </a:solidFill>
                <a:latin typeface="Courier New" panose="02070309020205020404" pitchFamily="49" charset="0"/>
              </a:rPr>
              <a:t>"yes"</a:t>
            </a:r>
            <a:r>
              <a:rPr lang="en-US" sz="2000" b="1" dirty="0">
                <a:solidFill>
                  <a:srgbClr val="000000"/>
                </a:solidFill>
                <a:latin typeface="Courier New" panose="02070309020205020404" pitchFamily="49" charset="0"/>
              </a:rPr>
              <a:t> </a:t>
            </a:r>
            <a:r>
              <a:rPr lang="en-US" sz="2000" b="1" dirty="0">
                <a:solidFill>
                  <a:srgbClr val="990033"/>
                </a:solidFill>
                <a:latin typeface="Courier New" panose="02070309020205020404" pitchFamily="49" charset="0"/>
              </a:rPr>
              <a:t>&gt;</a:t>
            </a:r>
            <a:endParaRPr lang="en-US" sz="2000" b="1" dirty="0"/>
          </a:p>
        </p:txBody>
      </p:sp>
    </p:spTree>
    <p:extLst>
      <p:ext uri="{BB962C8B-B14F-4D97-AF65-F5344CB8AC3E}">
        <p14:creationId xmlns:p14="http://schemas.microsoft.com/office/powerpoint/2010/main" val="102301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5212" y="533400"/>
            <a:ext cx="8686801" cy="1066800"/>
          </a:xfrm>
        </p:spPr>
        <p:txBody>
          <a:bodyPr/>
          <a:lstStyle/>
          <a:p>
            <a:r>
              <a:rPr lang="en-US" dirty="0"/>
              <a:t>DEMO 4</a:t>
            </a:r>
          </a:p>
        </p:txBody>
      </p:sp>
      <p:sp>
        <p:nvSpPr>
          <p:cNvPr id="7" name="Content Placeholder 2"/>
          <p:cNvSpPr>
            <a:spLocks noGrp="1"/>
          </p:cNvSpPr>
          <p:nvPr>
            <p:ph idx="1"/>
          </p:nvPr>
        </p:nvSpPr>
        <p:spPr>
          <a:xfrm>
            <a:off x="1065212" y="1828800"/>
            <a:ext cx="8686801" cy="2971800"/>
          </a:xfrm>
        </p:spPr>
        <p:txBody>
          <a:bodyPr>
            <a:normAutofit/>
          </a:bodyPr>
          <a:lstStyle/>
          <a:p>
            <a:pPr marL="45720" indent="0">
              <a:buNone/>
            </a:pPr>
            <a:endParaRPr lang="en-US" dirty="0"/>
          </a:p>
          <a:p>
            <a:pPr marL="45720" indent="0">
              <a:buNone/>
            </a:pPr>
            <a:r>
              <a:rPr lang="en-US" sz="2800" dirty="0"/>
              <a:t>CFSummit2017/</a:t>
            </a:r>
            <a:r>
              <a:rPr lang="en-US" sz="2800" dirty="0" err="1"/>
              <a:t>src</a:t>
            </a:r>
            <a:r>
              <a:rPr lang="en-US" sz="2800" dirty="0"/>
              <a:t>/demo4/</a:t>
            </a:r>
            <a:r>
              <a:rPr lang="en-US" sz="2800" dirty="0" err="1"/>
              <a:t>index.cfm</a:t>
            </a:r>
            <a:endParaRPr lang="en-US" sz="2800" dirty="0"/>
          </a:p>
          <a:p>
            <a:endParaRPr lang="en-US" dirty="0"/>
          </a:p>
        </p:txBody>
      </p:sp>
    </p:spTree>
    <p:extLst>
      <p:ext uri="{BB962C8B-B14F-4D97-AF65-F5344CB8AC3E}">
        <p14:creationId xmlns:p14="http://schemas.microsoft.com/office/powerpoint/2010/main" val="196694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A81A-0AB0-4984-B855-425CA048FAF1}"/>
              </a:ext>
            </a:extLst>
          </p:cNvPr>
          <p:cNvSpPr>
            <a:spLocks noGrp="1"/>
          </p:cNvSpPr>
          <p:nvPr>
            <p:ph type="title"/>
          </p:nvPr>
        </p:nvSpPr>
        <p:spPr/>
        <p:txBody>
          <a:bodyPr/>
          <a:lstStyle/>
          <a:p>
            <a:r>
              <a:rPr lang="en-US" dirty="0"/>
              <a:t>Putting all together in real application</a:t>
            </a:r>
          </a:p>
        </p:txBody>
      </p:sp>
      <p:sp>
        <p:nvSpPr>
          <p:cNvPr id="3" name="Content Placeholder 2">
            <a:extLst>
              <a:ext uri="{FF2B5EF4-FFF2-40B4-BE49-F238E27FC236}">
                <a16:creationId xmlns:a16="http://schemas.microsoft.com/office/drawing/2014/main" id="{6C39AEF6-8C4A-4E5A-9C39-80520B90B61E}"/>
              </a:ext>
            </a:extLst>
          </p:cNvPr>
          <p:cNvSpPr>
            <a:spLocks noGrp="1"/>
          </p:cNvSpPr>
          <p:nvPr>
            <p:ph idx="1"/>
          </p:nvPr>
        </p:nvSpPr>
        <p:spPr>
          <a:xfrm>
            <a:off x="1065212" y="4191000"/>
            <a:ext cx="8686801" cy="1828800"/>
          </a:xfrm>
        </p:spPr>
        <p:txBody>
          <a:bodyPr/>
          <a:lstStyle/>
          <a:p>
            <a:r>
              <a:rPr lang="en-US" dirty="0"/>
              <a:t>Free PDF tool built on ColdFusion</a:t>
            </a:r>
          </a:p>
          <a:p>
            <a:r>
              <a:rPr lang="en-US" dirty="0"/>
              <a:t>Open source</a:t>
            </a:r>
          </a:p>
          <a:p>
            <a:r>
              <a:rPr lang="en-US" dirty="0"/>
              <a:t>Took only 62 hours to complete the project.</a:t>
            </a:r>
          </a:p>
        </p:txBody>
      </p:sp>
      <p:sp>
        <p:nvSpPr>
          <p:cNvPr id="5" name="Rectangle 4">
            <a:extLst>
              <a:ext uri="{FF2B5EF4-FFF2-40B4-BE49-F238E27FC236}">
                <a16:creationId xmlns:a16="http://schemas.microsoft.com/office/drawing/2014/main" id="{949F3468-5F53-45DB-82EF-419818948F1F}"/>
              </a:ext>
            </a:extLst>
          </p:cNvPr>
          <p:cNvSpPr/>
          <p:nvPr/>
        </p:nvSpPr>
        <p:spPr>
          <a:xfrm>
            <a:off x="2055812" y="2362200"/>
            <a:ext cx="707341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https://myacrobat.com</a:t>
            </a:r>
          </a:p>
        </p:txBody>
      </p:sp>
    </p:spTree>
    <p:extLst>
      <p:ext uri="{BB962C8B-B14F-4D97-AF65-F5344CB8AC3E}">
        <p14:creationId xmlns:p14="http://schemas.microsoft.com/office/powerpoint/2010/main" val="69292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A4F0-26CB-4514-A784-775FCA55C69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3EF76B8-A3B5-41CC-BE13-CC5ACC0C0F33}"/>
              </a:ext>
            </a:extLst>
          </p:cNvPr>
          <p:cNvSpPr>
            <a:spLocks noGrp="1"/>
          </p:cNvSpPr>
          <p:nvPr>
            <p:ph idx="1"/>
          </p:nvPr>
        </p:nvSpPr>
        <p:spPr/>
        <p:txBody>
          <a:bodyPr/>
          <a:lstStyle/>
          <a:p>
            <a:r>
              <a:rPr lang="en-US" sz="2800" b="1" dirty="0"/>
              <a:t>Questions?</a:t>
            </a:r>
          </a:p>
          <a:p>
            <a:r>
              <a:rPr lang="en-US" sz="2800" b="1" dirty="0" err="1"/>
              <a:t>Resourses</a:t>
            </a:r>
            <a:br>
              <a:rPr lang="en-US" dirty="0"/>
            </a:br>
            <a:r>
              <a:rPr lang="en-US" dirty="0">
                <a:hlinkClick r:id="rId2"/>
              </a:rPr>
              <a:t>https://acrobat.adobe.com</a:t>
            </a:r>
            <a:br>
              <a:rPr lang="en-US" dirty="0"/>
            </a:br>
            <a:r>
              <a:rPr lang="en-US" dirty="0">
                <a:hlinkClick r:id="rId3"/>
              </a:rPr>
              <a:t>http://developers.itextpdf.com</a:t>
            </a:r>
            <a:br>
              <a:rPr lang="en-US" dirty="0"/>
            </a:br>
            <a:r>
              <a:rPr lang="en-US" dirty="0"/>
              <a:t>ColdFusion Docs</a:t>
            </a:r>
          </a:p>
          <a:p>
            <a:r>
              <a:rPr lang="en-US" sz="2800" b="1" dirty="0"/>
              <a:t>Source Code</a:t>
            </a:r>
            <a:br>
              <a:rPr lang="en-US" dirty="0"/>
            </a:br>
            <a:r>
              <a:rPr lang="en-US" dirty="0"/>
              <a:t>https://github.com/cfclick/CFSummit2017</a:t>
            </a:r>
          </a:p>
          <a:p>
            <a:endParaRPr lang="en-US" dirty="0"/>
          </a:p>
        </p:txBody>
      </p:sp>
    </p:spTree>
    <p:extLst>
      <p:ext uri="{BB962C8B-B14F-4D97-AF65-F5344CB8AC3E}">
        <p14:creationId xmlns:p14="http://schemas.microsoft.com/office/powerpoint/2010/main" val="348495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and Objective</a:t>
            </a:r>
          </a:p>
        </p:txBody>
      </p:sp>
      <p:sp>
        <p:nvSpPr>
          <p:cNvPr id="3" name="Content Placeholder 2"/>
          <p:cNvSpPr>
            <a:spLocks noGrp="1"/>
          </p:cNvSpPr>
          <p:nvPr>
            <p:ph idx="1"/>
          </p:nvPr>
        </p:nvSpPr>
        <p:spPr/>
        <p:txBody>
          <a:bodyPr/>
          <a:lstStyle/>
          <a:p>
            <a:r>
              <a:rPr lang="en-US" dirty="0"/>
              <a:t>Paperless.</a:t>
            </a:r>
          </a:p>
          <a:p>
            <a:r>
              <a:rPr lang="en-US" dirty="0"/>
              <a:t>Automated.</a:t>
            </a:r>
          </a:p>
          <a:p>
            <a:r>
              <a:rPr lang="en-US" dirty="0"/>
              <a:t>Secure.</a:t>
            </a:r>
          </a:p>
          <a:p>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Situation</a:t>
            </a:r>
          </a:p>
        </p:txBody>
      </p:sp>
      <p:sp>
        <p:nvSpPr>
          <p:cNvPr id="3" name="Content Placeholder 2"/>
          <p:cNvSpPr>
            <a:spLocks noGrp="1"/>
          </p:cNvSpPr>
          <p:nvPr>
            <p:ph idx="1"/>
          </p:nvPr>
        </p:nvSpPr>
        <p:spPr/>
        <p:txBody>
          <a:bodyPr/>
          <a:lstStyle/>
          <a:p>
            <a:r>
              <a:rPr lang="en-US" b="1" dirty="0"/>
              <a:t>Papers everywhere</a:t>
            </a:r>
          </a:p>
          <a:p>
            <a:r>
              <a:rPr lang="en-US" b="1" dirty="0"/>
              <a:t>A lot of manual process</a:t>
            </a:r>
          </a:p>
          <a:p>
            <a:r>
              <a:rPr lang="en-US" b="1" dirty="0"/>
              <a:t>High cost</a:t>
            </a:r>
          </a:p>
          <a:p>
            <a:r>
              <a:rPr lang="en-US" b="1" dirty="0"/>
              <a:t>Physical location</a:t>
            </a:r>
          </a:p>
          <a:p>
            <a:r>
              <a:rPr lang="en-US" b="1" dirty="0"/>
              <a:t>No security</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Options</a:t>
            </a:r>
          </a:p>
        </p:txBody>
      </p:sp>
      <p:sp>
        <p:nvSpPr>
          <p:cNvPr id="3" name="Content Placeholder 2"/>
          <p:cNvSpPr>
            <a:spLocks noGrp="1"/>
          </p:cNvSpPr>
          <p:nvPr>
            <p:ph idx="1"/>
          </p:nvPr>
        </p:nvSpPr>
        <p:spPr/>
        <p:txBody>
          <a:bodyPr/>
          <a:lstStyle/>
          <a:p>
            <a:r>
              <a:rPr lang="en-US" b="1" dirty="0"/>
              <a:t>Go paperless</a:t>
            </a:r>
          </a:p>
          <a:p>
            <a:r>
              <a:rPr lang="en-US" b="1" dirty="0"/>
              <a:t>Automation</a:t>
            </a:r>
          </a:p>
          <a:p>
            <a:r>
              <a:rPr lang="en-US" b="1" dirty="0"/>
              <a:t>Security</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lstStyle/>
          <a:p>
            <a:r>
              <a:rPr lang="en-US" b="1" dirty="0"/>
              <a:t>Secure PDF</a:t>
            </a:r>
          </a:p>
          <a:p>
            <a:r>
              <a:rPr lang="en-US" b="1" dirty="0"/>
              <a:t>ColdFusion</a:t>
            </a:r>
          </a:p>
          <a:p>
            <a:r>
              <a:rPr lang="en-US" b="1" dirty="0"/>
              <a:t>You (CF Developer)</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ColdFusion PDF Security Options</a:t>
            </a:r>
          </a:p>
        </p:txBody>
      </p:sp>
      <p:sp>
        <p:nvSpPr>
          <p:cNvPr id="3" name="Content Placeholder 2"/>
          <p:cNvSpPr>
            <a:spLocks noGrp="1"/>
          </p:cNvSpPr>
          <p:nvPr>
            <p:ph idx="1"/>
          </p:nvPr>
        </p:nvSpPr>
        <p:spPr/>
        <p:txBody>
          <a:bodyPr/>
          <a:lstStyle/>
          <a:p>
            <a:r>
              <a:rPr lang="en-US" b="1" dirty="0"/>
              <a:t>Encrypt and password protection</a:t>
            </a:r>
          </a:p>
          <a:p>
            <a:r>
              <a:rPr lang="en-US" b="1" dirty="0"/>
              <a:t>Digital Signature</a:t>
            </a:r>
          </a:p>
          <a:p>
            <a:r>
              <a:rPr lang="en-US" b="1" dirty="0"/>
              <a:t>Redact</a:t>
            </a:r>
          </a:p>
          <a:p>
            <a:r>
              <a:rPr lang="en-US" b="1" dirty="0"/>
              <a:t>Sanitize</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Tree>
    <p:extLst>
      <p:ext uri="{BB962C8B-B14F-4D97-AF65-F5344CB8AC3E}">
        <p14:creationId xmlns:p14="http://schemas.microsoft.com/office/powerpoint/2010/main" val="253002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 and password protection</a:t>
            </a:r>
          </a:p>
        </p:txBody>
      </p:sp>
      <p:sp>
        <p:nvSpPr>
          <p:cNvPr id="3" name="Content Placeholder 2"/>
          <p:cNvSpPr>
            <a:spLocks noGrp="1"/>
          </p:cNvSpPr>
          <p:nvPr>
            <p:ph idx="1"/>
          </p:nvPr>
        </p:nvSpPr>
        <p:spPr>
          <a:xfrm>
            <a:off x="4000450" y="1771787"/>
            <a:ext cx="7772400" cy="4476613"/>
          </a:xfrm>
        </p:spPr>
        <p:txBody>
          <a:bodyPr>
            <a:normAutofit/>
          </a:bodyPr>
          <a:lstStyle/>
          <a:p>
            <a:r>
              <a:rPr lang="en-US" b="1" dirty="0"/>
              <a:t>Encrypt</a:t>
            </a:r>
            <a:br>
              <a:rPr lang="en-US" dirty="0"/>
            </a:br>
            <a:br>
              <a:rPr lang="en-US" dirty="0"/>
            </a:br>
            <a:r>
              <a:rPr lang="en-US" dirty="0"/>
              <a:t>ColdFusion encrypts the PDF file with the RC4 128-bit algorithm by default. Depending on the version of Acrobat running on the ColdFusion server, you can set the encryption to protect the document contents and prevent search engines from accessing the PDF file metadata.</a:t>
            </a:r>
            <a:br>
              <a:rPr lang="en-US" sz="1800" dirty="0"/>
            </a:br>
            <a:r>
              <a:rPr lang="en-US" altLang="en-US" sz="1800" dirty="0">
                <a:solidFill>
                  <a:srgbClr val="FF1493"/>
                </a:solidFill>
                <a:latin typeface="Consolas" panose="020B0609020204030204" pitchFamily="49" charset="0"/>
              </a:rPr>
              <a:t>encrypt</a:t>
            </a:r>
            <a:r>
              <a:rPr lang="en-US" altLang="en-US" sz="1800" dirty="0">
                <a:solidFill>
                  <a:srgbClr val="333333"/>
                </a:solidFill>
                <a:latin typeface="Consolas" panose="020B0609020204030204" pitchFamily="49" charset="0"/>
              </a:rPr>
              <a:t> </a:t>
            </a: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"RC4_40|RC4_128|RC4_128M|AES_128|AES_256R6|AES_256R5|none"</a:t>
            </a:r>
            <a:r>
              <a:rPr lang="en-US" altLang="en-US" sz="700" dirty="0"/>
              <a:t> </a:t>
            </a:r>
            <a:endParaRPr lang="en-US" altLang="en-US" sz="2800" dirty="0">
              <a:latin typeface="Arial" panose="020B0604020202020204" pitchFamily="34" charset="0"/>
            </a:endParaRPr>
          </a:p>
          <a:p>
            <a:endParaRPr lang="en-US" dirty="0"/>
          </a:p>
          <a:p>
            <a:pPr marL="45720" indent="0">
              <a:buNone/>
            </a:pPr>
            <a:endParaRPr lang="en-US" dirty="0"/>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sp>
        <p:nvSpPr>
          <p:cNvPr id="10" name="Rectangle 1">
            <a:extLst>
              <a:ext uri="{FF2B5EF4-FFF2-40B4-BE49-F238E27FC236}">
                <a16:creationId xmlns:a16="http://schemas.microsoft.com/office/drawing/2014/main" id="{724E9B9E-FFD9-414B-9F07-163FBEF0B061}"/>
              </a:ext>
            </a:extLst>
          </p:cNvPr>
          <p:cNvSpPr>
            <a:spLocks noChangeArrowheads="1"/>
          </p:cNvSpPr>
          <p:nvPr/>
        </p:nvSpPr>
        <p:spPr bwMode="auto">
          <a:xfrm>
            <a:off x="4341812" y="4572000"/>
            <a:ext cx="7428008" cy="1323439"/>
          </a:xfrm>
          <a:prstGeom prst="rect">
            <a:avLst/>
          </a:prstGeom>
          <a:solidFill>
            <a:srgbClr val="F0F7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3480" bIns="45720" numCol="1" anchor="ctr" anchorCtr="0" compatLnSpc="1">
            <a:prstTxWarp prst="textNoShape">
              <a:avLst/>
            </a:prstTxWarp>
            <a:spAutoFit/>
          </a:bodyPr>
          <a:lstStyle/>
          <a:p>
            <a:r>
              <a:rPr lang="en-US" sz="2000" dirty="0" err="1"/>
              <a:t>cfpdf</a:t>
            </a:r>
            <a:r>
              <a:rPr lang="en-US" sz="2000" dirty="0"/>
              <a:t>( action="protect"  ,source=</a:t>
            </a:r>
            <a:r>
              <a:rPr lang="en-US" sz="2000" dirty="0" err="1"/>
              <a:t>src</a:t>
            </a:r>
            <a:r>
              <a:rPr lang="en-US" sz="2000" dirty="0"/>
              <a:t>  ,destination=des  	,</a:t>
            </a:r>
            <a:r>
              <a:rPr lang="en-US" sz="2000" dirty="0" err="1"/>
              <a:t>newownerpassword</a:t>
            </a:r>
            <a:r>
              <a:rPr lang="en-US" sz="2000" dirty="0"/>
              <a:t>="</a:t>
            </a:r>
            <a:r>
              <a:rPr lang="en-US" sz="2000" dirty="0" err="1"/>
              <a:t>ownerP@ss</a:t>
            </a:r>
            <a:r>
              <a:rPr lang="en-US" sz="2000" dirty="0"/>
              <a:t>"  	,encrypt="RC4_40"</a:t>
            </a:r>
          </a:p>
          <a:p>
            <a:r>
              <a:rPr lang="en-US" sz="2000" dirty="0"/>
              <a:t>  	,permissions=“all”    ,overwrite="yes");</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E87844D5-D0F9-4B41-9ECB-DE42A5C891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212" y="2362200"/>
            <a:ext cx="3141785" cy="2149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569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 and password protection</a:t>
            </a:r>
          </a:p>
        </p:txBody>
      </p:sp>
      <p:sp>
        <p:nvSpPr>
          <p:cNvPr id="3" name="Content Placeholder 2"/>
          <p:cNvSpPr>
            <a:spLocks noGrp="1"/>
          </p:cNvSpPr>
          <p:nvPr>
            <p:ph idx="1"/>
          </p:nvPr>
        </p:nvSpPr>
        <p:spPr>
          <a:xfrm>
            <a:off x="4341812" y="1828800"/>
            <a:ext cx="7391400" cy="4724400"/>
          </a:xfrm>
        </p:spPr>
        <p:txBody>
          <a:bodyPr>
            <a:normAutofit/>
          </a:bodyPr>
          <a:lstStyle/>
          <a:p>
            <a:r>
              <a:rPr lang="en-US" b="1" dirty="0"/>
              <a:t>Owner Password</a:t>
            </a:r>
            <a:br>
              <a:rPr lang="en-US" dirty="0"/>
            </a:br>
            <a:br>
              <a:rPr lang="en-US" dirty="0"/>
            </a:br>
            <a:r>
              <a:rPr lang="en-US" dirty="0"/>
              <a:t>An owner password controls the ability to change the permissions on a document. When you specify an owner password, you set permissions to restrict the operations users can perform, such as the ability to print a document, change its content, and extract content.</a:t>
            </a:r>
          </a:p>
          <a:p>
            <a:endParaRPr lang="en-US" dirty="0"/>
          </a:p>
          <a:p>
            <a:r>
              <a:rPr lang="en-US" b="1" dirty="0"/>
              <a:t>User Password</a:t>
            </a:r>
            <a:br>
              <a:rPr lang="en-US" dirty="0"/>
            </a:br>
            <a:r>
              <a:rPr lang="en-US" dirty="0"/>
              <a:t>A user password controls the ability to open a document. If you set a user password for a document, any person attempting to open the file is prompted to enter a password.</a:t>
            </a:r>
          </a:p>
        </p:txBody>
      </p:sp>
      <p:pic>
        <p:nvPicPr>
          <p:cNvPr id="4" name="Picture 5" descr="C:\Users\Shirak\Google Drive\CFSummit2015\work\presentation\assets\c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453" y="34456"/>
            <a:ext cx="375367" cy="3753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irak\Google Drive\CFSummit2015\work\presentation\assets\adobe-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5384" y="59635"/>
            <a:ext cx="321365" cy="321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84250" y="84814"/>
            <a:ext cx="2398413" cy="276999"/>
          </a:xfrm>
          <a:prstGeom prst="rect">
            <a:avLst/>
          </a:prstGeom>
          <a:noFill/>
          <a:ln>
            <a:solidFill>
              <a:schemeClr val="bg2"/>
            </a:solidFill>
          </a:ln>
        </p:spPr>
        <p:txBody>
          <a:bodyPr wrap="none" rtlCol="0" anchor="ctr" anchorCtr="1">
            <a:spAutoFit/>
          </a:bodyPr>
          <a:lstStyle/>
          <a:p>
            <a:r>
              <a:rPr lang="en-US" sz="1200" dirty="0"/>
              <a:t>Adobe ColdFusion Summit 2017</a:t>
            </a:r>
          </a:p>
        </p:txBody>
      </p:sp>
      <p:pic>
        <p:nvPicPr>
          <p:cNvPr id="9" name="Picture 8">
            <a:extLst>
              <a:ext uri="{FF2B5EF4-FFF2-40B4-BE49-F238E27FC236}">
                <a16:creationId xmlns:a16="http://schemas.microsoft.com/office/drawing/2014/main" id="{081B66C5-EE69-49CE-BAF2-54544265F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812" y="2667000"/>
            <a:ext cx="3124200" cy="1962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246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FF1070-8794-47AC-90B7-1F2E078096FF}">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262f94-9f35-4ac3-9a90-690165a166b7"/>
    <ds:schemaRef ds:uri="http://purl.org/dc/terms/"/>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1481</TotalTime>
  <Words>652</Words>
  <Application>Microsoft Office PowerPoint</Application>
  <PresentationFormat>Custom</PresentationFormat>
  <Paragraphs>183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Consolas</vt:lpstr>
      <vt:lpstr>Courier New</vt:lpstr>
      <vt:lpstr>Palatino Linotype</vt:lpstr>
      <vt:lpstr>Business strategy presentation</vt:lpstr>
      <vt:lpstr>Keep Control of your PDF Files</vt:lpstr>
      <vt:lpstr>Who am I</vt:lpstr>
      <vt:lpstr>Goal and Objective</vt:lpstr>
      <vt:lpstr>Today’s Situation</vt:lpstr>
      <vt:lpstr>Available Options</vt:lpstr>
      <vt:lpstr>Recommendation</vt:lpstr>
      <vt:lpstr>ColdFusion PDF Security Options</vt:lpstr>
      <vt:lpstr>Encrypt and password protection</vt:lpstr>
      <vt:lpstr>Encrypt and password protection</vt:lpstr>
      <vt:lpstr>Encrypt and password protection</vt:lpstr>
      <vt:lpstr>DEMO 1</vt:lpstr>
      <vt:lpstr>Digital Signature</vt:lpstr>
      <vt:lpstr>Digital Signature</vt:lpstr>
      <vt:lpstr>Digital Signature</vt:lpstr>
      <vt:lpstr>Digital Signature</vt:lpstr>
      <vt:lpstr>Digital Signature</vt:lpstr>
      <vt:lpstr>Create Digital Signature</vt:lpstr>
      <vt:lpstr>Create Signature Field</vt:lpstr>
      <vt:lpstr>Read, Sign, Validate &amp; Unsign </vt:lpstr>
      <vt:lpstr>DEMO 2</vt:lpstr>
      <vt:lpstr>Redact</vt:lpstr>
      <vt:lpstr>DEMO 3</vt:lpstr>
      <vt:lpstr>Sanitize</vt:lpstr>
      <vt:lpstr>DEMO 4</vt:lpstr>
      <vt:lpstr>Putting all together in real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 Control of your PDF Files</dc:title>
  <dc:creator>Shirak Avakian</dc:creator>
  <cp:lastModifiedBy>Shirak Avakian</cp:lastModifiedBy>
  <cp:revision>53</cp:revision>
  <dcterms:created xsi:type="dcterms:W3CDTF">2017-05-28T05:49:10Z</dcterms:created>
  <dcterms:modified xsi:type="dcterms:W3CDTF">2017-11-16T03:32:18Z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