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6" r:id="rId10"/>
    <p:sldId id="264" r:id="rId11"/>
    <p:sldId id="282" r:id="rId12"/>
    <p:sldId id="284" r:id="rId13"/>
    <p:sldId id="265" r:id="rId14"/>
    <p:sldId id="283" r:id="rId15"/>
    <p:sldId id="274" r:id="rId16"/>
    <p:sldId id="275" r:id="rId17"/>
    <p:sldId id="268" r:id="rId18"/>
    <p:sldId id="281" r:id="rId19"/>
    <p:sldId id="280" r:id="rId20"/>
    <p:sldId id="269" r:id="rId21"/>
    <p:sldId id="270" r:id="rId22"/>
    <p:sldId id="273" r:id="rId23"/>
    <p:sldId id="272" r:id="rId24"/>
    <p:sldId id="271" r:id="rId25"/>
    <p:sldId id="276" r:id="rId26"/>
    <p:sldId id="277" r:id="rId27"/>
    <p:sldId id="278" r:id="rId28"/>
    <p:sldId id="27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10/28/2015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10/28/2015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10/28/2015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1" y="3429000"/>
            <a:ext cx="8762999" cy="205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Building ColdFusion Workflow with PDF, digital signature, &amp; Directory Watcher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67400" y="261296"/>
            <a:ext cx="3130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Presented by Shirak Avakian</a:t>
            </a:r>
            <a:endParaRPr lang="en-US" dirty="0"/>
          </a:p>
        </p:txBody>
      </p:sp>
      <p:pic>
        <p:nvPicPr>
          <p:cNvPr id="1031" name="Picture 7" descr="C:\Users\Shirak\Google Drive\CFSummit2015\work\presentation\assets\workflo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1"/>
            <a:ext cx="4868500" cy="2895600"/>
          </a:xfrm>
          <a:prstGeom prst="rect">
            <a:avLst/>
          </a:prstGeom>
          <a:noFill/>
          <a:ln w="25400" cmpd="sng"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10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29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8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39" y="245954"/>
            <a:ext cx="7873661" cy="592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9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696200" cy="9906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PDF Workflow in ColdFusion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09800" y="2453499"/>
            <a:ext cx="500686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DEMO 1</a:t>
            </a:r>
            <a:endParaRPr lang="en-US" sz="8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8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53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696200" cy="9906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4400" dirty="0"/>
              <a:t>PDF Digital Signatures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533400" y="3381712"/>
            <a:ext cx="5715000" cy="4282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15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95" y="1828800"/>
            <a:ext cx="7759767" cy="4319115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715895" y="1143000"/>
            <a:ext cx="3096883" cy="4282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Digital signature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4234538" y="1143000"/>
            <a:ext cx="4265566" cy="4282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 Key Infrastructure (PKI)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81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696200" cy="9906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4400" dirty="0"/>
              <a:t>PDF Digital Signatures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199" y="1676400"/>
            <a:ext cx="62484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 </a:t>
            </a:r>
            <a:r>
              <a:rPr lang="en-US" b="1" dirty="0"/>
              <a:t>digital signature</a:t>
            </a:r>
            <a:r>
              <a:rPr lang="en-US" dirty="0"/>
              <a:t> is a mathematical scheme for demonstrating the authenticity of a digital message or document. A valid digital signature gives a recipient reason to believe that the message was created by a known </a:t>
            </a:r>
            <a:r>
              <a:rPr lang="en-US" dirty="0" smtClean="0"/>
              <a:t>sender.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57200" y="1143000"/>
            <a:ext cx="5715000" cy="4282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Digital signature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3" y="1676400"/>
            <a:ext cx="731520" cy="99060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533400" y="3381712"/>
            <a:ext cx="5715000" cy="4282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 Key Infrastructure (PKI)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7906" y="3962400"/>
            <a:ext cx="80360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Set of people, policies, procedures, hardware, and software used in creating, distributing, managing, and using the digital IDs that contain the </a:t>
            </a:r>
            <a:r>
              <a:rPr lang="en-US" dirty="0" smtClean="0">
                <a:solidFill>
                  <a:srgbClr val="FFC000"/>
                </a:solidFill>
              </a:rPr>
              <a:t>public/private key</a:t>
            </a:r>
            <a:r>
              <a:rPr lang="en-US" dirty="0" smtClean="0"/>
              <a:t> pairs used when signing a PDF.</a:t>
            </a:r>
            <a:br>
              <a:rPr lang="en-US" dirty="0" smtClean="0"/>
            </a:br>
            <a:r>
              <a:rPr lang="en-US" dirty="0" smtClean="0"/>
              <a:t>PKI generally refers to the digital ID issuers, users, administrators, and any hardware software used in those workflows.</a:t>
            </a:r>
            <a:endParaRPr lang="en-US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15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22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696200" cy="9906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4400" dirty="0"/>
              <a:t>PDF Digital Signatures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199" y="1676400"/>
            <a:ext cx="62484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An electronic representation of data, based on the ITU-T X.509 v3 standard, associated with a person or entity. It is stored in password-protected file on a computer or network. A Digital ID contains a public key certificate, a private key, and other data.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57200" y="1143000"/>
            <a:ext cx="5715000" cy="4282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Digital ID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3" y="1676400"/>
            <a:ext cx="731520" cy="99060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>
          <a:xfrm>
            <a:off x="533400" y="3200400"/>
            <a:ext cx="5715000" cy="4282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 Key Certificate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7906" y="3733800"/>
            <a:ext cx="80360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file that contains the numeric public key portion of public-private key pair along with associated extensions and attributes used to define the certificates owner, validity period, and usage.</a:t>
            </a:r>
            <a:endParaRPr lang="en-US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533400" y="4724400"/>
            <a:ext cx="5715000" cy="4282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Private Key Certificate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8334" y="5172670"/>
            <a:ext cx="80360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secret key in a PKI system, used to validate incoming messages and sign outgoing ones. A private key is always paired with its public key during those key generations.</a:t>
            </a:r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17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53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2" grpId="0"/>
      <p:bldP spid="14" grpId="0"/>
      <p:bldP spid="13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29" y="1219200"/>
            <a:ext cx="3025140" cy="1981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696200" cy="9906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4400" dirty="0"/>
              <a:t>PDF Digital Signatures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57200" y="1143000"/>
            <a:ext cx="5715000" cy="4282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What are you talking about?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24543" y="3200400"/>
            <a:ext cx="5715000" cy="4282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 worries I promise to explain it!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424543" y="4983750"/>
            <a:ext cx="5715000" cy="4282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Special Safe box example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29" y="4347145"/>
            <a:ext cx="2895600" cy="212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6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696200" cy="9906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4400" dirty="0"/>
              <a:t>PDF Digital Signatures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24543" y="928856"/>
            <a:ext cx="5715000" cy="4282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How to generate digital certificate?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342072"/>
            <a:ext cx="46794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Adobe Acrobat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</a:t>
            </a:r>
            <a:r>
              <a:rPr lang="en-US" dirty="0" smtClean="0"/>
              <a:t>pen </a:t>
            </a:r>
            <a:r>
              <a:rPr lang="en-US" dirty="0"/>
              <a:t>source tools like </a:t>
            </a:r>
            <a:r>
              <a:rPr lang="en-US" dirty="0" err="1"/>
              <a:t>openssl</a:t>
            </a:r>
            <a:r>
              <a:rPr lang="en-US" dirty="0"/>
              <a:t> or </a:t>
            </a:r>
            <a:r>
              <a:rPr lang="en-US" dirty="0" err="1" smtClean="0"/>
              <a:t>keytool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DigiSigner</a:t>
            </a:r>
            <a:r>
              <a:rPr lang="en-US" dirty="0"/>
              <a:t> certificate </a:t>
            </a:r>
            <a:r>
              <a:rPr lang="en-US" dirty="0" smtClean="0"/>
              <a:t>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IIS Server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Many more..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09900"/>
            <a:ext cx="83978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4800" y="3962400"/>
            <a:ext cx="83978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my_keystore.pfx</a:t>
            </a:r>
            <a:r>
              <a:rPr lang="en-US" dirty="0"/>
              <a:t> is the key store </a:t>
            </a:r>
            <a:r>
              <a:rPr lang="en-US" dirty="0" smtClean="0"/>
              <a:t>file.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my_password</a:t>
            </a:r>
            <a:r>
              <a:rPr lang="en-US" dirty="0"/>
              <a:t> is the </a:t>
            </a:r>
            <a:r>
              <a:rPr lang="en-US" dirty="0" smtClean="0"/>
              <a:t>password.</a:t>
            </a:r>
            <a:r>
              <a:rPr lang="en-US" dirty="0"/>
              <a:t> </a:t>
            </a:r>
            <a:br>
              <a:rPr lang="en-US" dirty="0"/>
            </a:b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validity</a:t>
            </a:r>
            <a:r>
              <a:rPr lang="en-US" dirty="0"/>
              <a:t> is the number of days your certificate will stay valid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RSA</a:t>
            </a:r>
            <a:r>
              <a:rPr lang="en-US" dirty="0"/>
              <a:t> is the algorithm used to generate the cryptographic </a:t>
            </a:r>
            <a:r>
              <a:rPr lang="en-US" dirty="0" smtClean="0"/>
              <a:t>keys.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2048</a:t>
            </a:r>
            <a:r>
              <a:rPr lang="en-US" dirty="0"/>
              <a:t> is the length of the cryptographic keys. </a:t>
            </a:r>
            <a:br>
              <a:rPr lang="en-US" dirty="0"/>
            </a:b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pkcs</a:t>
            </a:r>
            <a:r>
              <a:rPr lang="en-US" b="1" dirty="0"/>
              <a:t>12</a:t>
            </a:r>
            <a:r>
              <a:rPr lang="en-US" dirty="0"/>
              <a:t> is the format of the key store file. </a:t>
            </a:r>
          </a:p>
        </p:txBody>
      </p:sp>
    </p:spTree>
    <p:extLst>
      <p:ext uri="{BB962C8B-B14F-4D97-AF65-F5344CB8AC3E}">
        <p14:creationId xmlns:p14="http://schemas.microsoft.com/office/powerpoint/2010/main" val="18005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9906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4400" dirty="0" smtClean="0"/>
              <a:t>PDF </a:t>
            </a:r>
            <a:r>
              <a:rPr lang="en-US" sz="4400" dirty="0"/>
              <a:t>Digital Signatures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13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9550" y="5872230"/>
            <a:ext cx="4532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Enter </a:t>
            </a:r>
            <a:r>
              <a:rPr lang="en-US" dirty="0">
                <a:solidFill>
                  <a:srgbClr val="FFC000"/>
                </a:solidFill>
              </a:rPr>
              <a:t>key password for &lt;demo&gt; </a:t>
            </a:r>
          </a:p>
          <a:p>
            <a:r>
              <a:rPr lang="en-US" dirty="0"/>
              <a:t>(RETURN if same as </a:t>
            </a:r>
            <a:r>
              <a:rPr lang="en-US" dirty="0" err="1"/>
              <a:t>keystore</a:t>
            </a:r>
            <a:r>
              <a:rPr lang="en-US" dirty="0"/>
              <a:t> password):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50" y="864129"/>
            <a:ext cx="4550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Enter </a:t>
            </a:r>
            <a:r>
              <a:rPr lang="en-US" dirty="0" err="1">
                <a:solidFill>
                  <a:srgbClr val="FFC000"/>
                </a:solidFill>
              </a:rPr>
              <a:t>keystore</a:t>
            </a:r>
            <a:r>
              <a:rPr lang="en-US" dirty="0">
                <a:solidFill>
                  <a:srgbClr val="FFC000"/>
                </a:solidFill>
              </a:rPr>
              <a:t> password: </a:t>
            </a:r>
          </a:p>
          <a:p>
            <a:r>
              <a:rPr lang="en-US" dirty="0">
                <a:solidFill>
                  <a:srgbClr val="FFC000"/>
                </a:solidFill>
              </a:rPr>
              <a:t>Re-enter new password: 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50" y="145551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What is your first and last name? </a:t>
            </a:r>
          </a:p>
          <a:p>
            <a:r>
              <a:rPr lang="en-US" dirty="0"/>
              <a:t>[Unknown]: Shirak </a:t>
            </a:r>
            <a:r>
              <a:rPr lang="en-US" dirty="0" err="1"/>
              <a:t>Avakian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50" y="2046905"/>
            <a:ext cx="5539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What is the name of your organizational unit? </a:t>
            </a:r>
          </a:p>
          <a:p>
            <a:r>
              <a:rPr lang="en-US" dirty="0"/>
              <a:t>[Unknown]: IT 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550" y="263829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What is the name of your organization? </a:t>
            </a:r>
          </a:p>
          <a:p>
            <a:r>
              <a:rPr lang="en-US" dirty="0"/>
              <a:t>[Unknown]: </a:t>
            </a:r>
            <a:r>
              <a:rPr lang="en-US" dirty="0" err="1"/>
              <a:t>CFFlex</a:t>
            </a:r>
            <a:r>
              <a:rPr lang="en-US" dirty="0"/>
              <a:t> Technology, INC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9550" y="322968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What is the name of your City or Locality? </a:t>
            </a:r>
          </a:p>
          <a:p>
            <a:r>
              <a:rPr lang="en-US" dirty="0"/>
              <a:t>[Unknown]: Glendale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9550" y="3821069"/>
            <a:ext cx="5518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What is the name of your State or Province? </a:t>
            </a:r>
          </a:p>
          <a:p>
            <a:r>
              <a:rPr lang="en-US" dirty="0"/>
              <a:t>[Unknown]: CA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9550" y="4412457"/>
            <a:ext cx="5341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What is the two-letter country code for this unit? </a:t>
            </a:r>
          </a:p>
          <a:p>
            <a:r>
              <a:rPr lang="en-US" dirty="0"/>
              <a:t>[Unknown]: US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9550" y="5003845"/>
            <a:ext cx="88681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Is CN=Bruno Specimen, OU=IT, O=</a:t>
            </a:r>
            <a:r>
              <a:rPr lang="en-US" dirty="0" err="1">
                <a:solidFill>
                  <a:srgbClr val="FFC000"/>
                </a:solidFill>
              </a:rPr>
              <a:t>iText</a:t>
            </a:r>
            <a:r>
              <a:rPr lang="en-US" dirty="0">
                <a:solidFill>
                  <a:srgbClr val="FFC000"/>
                </a:solidFill>
              </a:rPr>
              <a:t> Software, L=Ghent, ST=OVL, C=BE correct? </a:t>
            </a:r>
          </a:p>
          <a:p>
            <a:r>
              <a:rPr lang="en-US" dirty="0"/>
              <a:t>[no]: yes </a:t>
            </a:r>
          </a:p>
        </p:txBody>
      </p:sp>
    </p:spTree>
    <p:extLst>
      <p:ext uri="{BB962C8B-B14F-4D97-AF65-F5344CB8AC3E}">
        <p14:creationId xmlns:p14="http://schemas.microsoft.com/office/powerpoint/2010/main" val="36712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15" grpId="0"/>
      <p:bldP spid="25" grpId="0"/>
      <p:bldP spid="26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9906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4400" dirty="0" smtClean="0"/>
              <a:t>PDF </a:t>
            </a:r>
            <a:r>
              <a:rPr lang="en-US" sz="4400" dirty="0"/>
              <a:t>Digital Signatures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13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2"/>
          <p:cNvSpPr txBox="1">
            <a:spLocks/>
          </p:cNvSpPr>
          <p:nvPr/>
        </p:nvSpPr>
        <p:spPr>
          <a:xfrm>
            <a:off x="228600" y="1752600"/>
            <a:ext cx="3322094" cy="457200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Symmetric key algorithm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228600" y="3581400"/>
            <a:ext cx="3496277" cy="457200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Asymmetric key algorithm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694" y="1292297"/>
            <a:ext cx="5440906" cy="358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1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9906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4400" dirty="0" smtClean="0"/>
              <a:t>ColdFusion PDF </a:t>
            </a:r>
            <a:r>
              <a:rPr lang="en-US" sz="4400" dirty="0"/>
              <a:t>Digital Signatures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87906" y="1143000"/>
            <a:ext cx="8122694" cy="609600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ColdFusion 11 has added the following new attributes to the &lt;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cfpdf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tag: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13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99276" y="2046072"/>
            <a:ext cx="36268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readsignaturefields</a:t>
            </a:r>
            <a:endParaRPr lang="en-US" sz="20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499276" y="4501736"/>
            <a:ext cx="36268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signaturefieldname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499276" y="3258742"/>
            <a:ext cx="36268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unsignall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499276" y="2613188"/>
            <a:ext cx="36268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unsign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499276" y="3892187"/>
            <a:ext cx="36268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validatesignature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499276" y="5177102"/>
            <a:ext cx="36268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keystore</a:t>
            </a:r>
            <a:endParaRPr lang="en-US" sz="20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4237086" y="2046072"/>
            <a:ext cx="36268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keystorepassword</a:t>
            </a:r>
            <a:endParaRPr lang="en-US" sz="20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4237086" y="2613188"/>
            <a:ext cx="36268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keyalias</a:t>
            </a:r>
            <a:endParaRPr lang="en-US" sz="20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4237086" y="3258742"/>
            <a:ext cx="18634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author</a:t>
            </a:r>
            <a:endParaRPr lang="en-US" sz="20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4237086" y="3892187"/>
            <a:ext cx="36268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height</a:t>
            </a:r>
            <a:endParaRPr lang="en-US" sz="2000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4237086" y="4501736"/>
            <a:ext cx="36268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width</a:t>
            </a:r>
            <a:endParaRPr lang="en-US" sz="2000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4237086" y="5177102"/>
            <a:ext cx="36268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position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0154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Who am I?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5334000" y="2998765"/>
            <a:ext cx="3505200" cy="1420835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smtClean="0"/>
              <a:t>Shirak Avakian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Senior Web </a:t>
            </a:r>
            <a:r>
              <a:rPr lang="en-US" sz="2000" dirty="0" smtClean="0"/>
              <a:t>Architect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 smtClean="0"/>
              <a:t>Century-National Insurance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 smtClean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5" b="4875"/>
          <a:stretch>
            <a:fillRect/>
          </a:stretch>
        </p:blipFill>
        <p:spPr/>
      </p:pic>
      <p:sp>
        <p:nvSpPr>
          <p:cNvPr id="12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13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37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762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4400" dirty="0" smtClean="0"/>
              <a:t>ColdFusion PDF </a:t>
            </a:r>
            <a:r>
              <a:rPr lang="en-US" sz="4400" dirty="0"/>
              <a:t>Digital Signatures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10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13" y="1828800"/>
            <a:ext cx="6369187" cy="100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13" y="3274406"/>
            <a:ext cx="6702880" cy="1068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1213" y="1371600"/>
            <a:ext cx="6593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Reads all the signature fields and returns a query object in the </a:t>
            </a:r>
            <a:r>
              <a:rPr lang="en-US" sz="1600" dirty="0" smtClean="0"/>
              <a:t>variable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41213" y="2935852"/>
            <a:ext cx="6088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Result of </a:t>
            </a:r>
            <a:r>
              <a:rPr lang="en-US" sz="1600" b="1" dirty="0" smtClean="0"/>
              <a:t>unsigned</a:t>
            </a:r>
            <a:r>
              <a:rPr lang="en-US" sz="1600" dirty="0" smtClean="0"/>
              <a:t> PDF signature read is query as shown below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41213" y="4509386"/>
            <a:ext cx="5838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Result of </a:t>
            </a:r>
            <a:r>
              <a:rPr lang="en-US" sz="1600" b="1" dirty="0" smtClean="0"/>
              <a:t>signed</a:t>
            </a:r>
            <a:r>
              <a:rPr lang="en-US" sz="1600" dirty="0" smtClean="0"/>
              <a:t> PDF signature read is query as shown below</a:t>
            </a:r>
            <a:endParaRPr lang="en-US" sz="1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13" y="4847940"/>
            <a:ext cx="6582799" cy="1019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2"/>
          <p:cNvSpPr txBox="1">
            <a:spLocks/>
          </p:cNvSpPr>
          <p:nvPr/>
        </p:nvSpPr>
        <p:spPr>
          <a:xfrm>
            <a:off x="702942" y="928856"/>
            <a:ext cx="5715000" cy="4282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Action =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readsignaturefileds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80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3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6608"/>
            <a:ext cx="8534400" cy="762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4400" dirty="0" smtClean="0"/>
              <a:t>ColdFusion PDF </a:t>
            </a:r>
            <a:r>
              <a:rPr lang="en-US" sz="4400" dirty="0"/>
              <a:t>Digital Signatures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1213" y="1627393"/>
            <a:ext cx="5186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Create Digital Signature using Adobe Acrobat DC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Use sign action to sign the PDF</a:t>
            </a:r>
            <a:endParaRPr lang="en-US" sz="1600" dirty="0"/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702942" y="1170193"/>
            <a:ext cx="5715000" cy="4282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Action =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sign,unsign,unsignall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13" y="2313193"/>
            <a:ext cx="795671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60278"/>
            <a:ext cx="4591609" cy="1930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3048001" y="4141993"/>
            <a:ext cx="2779247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>
            <a:glow rad="70000">
              <a:schemeClr val="dk1">
                <a:tint val="30000"/>
                <a:shade val="95000"/>
                <a:satMod val="300000"/>
                <a:alpha val="5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18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63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52400"/>
            <a:ext cx="8512629" cy="762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4400" dirty="0" smtClean="0"/>
              <a:t>ColdFusion PDF </a:t>
            </a:r>
            <a:r>
              <a:rPr lang="en-US" sz="4400" dirty="0"/>
              <a:t>Digital Signatures</a:t>
            </a: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18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2"/>
          <p:cNvSpPr txBox="1">
            <a:spLocks/>
          </p:cNvSpPr>
          <p:nvPr/>
        </p:nvSpPr>
        <p:spPr>
          <a:xfrm>
            <a:off x="402770" y="1143000"/>
            <a:ext cx="5715000" cy="4282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Auther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=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rue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6571" y="2293315"/>
            <a:ext cx="838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1-Verify document authenticity – confirm the identity of person who signed the document.</a:t>
            </a:r>
          </a:p>
          <a:p>
            <a:r>
              <a:rPr lang="en-US" dirty="0" smtClean="0"/>
              <a:t>2-Verify document integrity – confirm that the document has not been altered in transit.</a:t>
            </a:r>
          </a:p>
          <a:p>
            <a:r>
              <a:rPr lang="en-US" dirty="0" smtClean="0"/>
              <a:t>Author-based signatures provide both of these security services.</a:t>
            </a:r>
            <a:br>
              <a:rPr lang="en-US" dirty="0" smtClean="0"/>
            </a:br>
            <a:r>
              <a:rPr lang="en-US" dirty="0" smtClean="0"/>
              <a:t>(ColdFusion Documentation)</a:t>
            </a:r>
          </a:p>
          <a:p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0" y="4724400"/>
            <a:ext cx="398215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2"/>
          <p:cNvSpPr txBox="1">
            <a:spLocks/>
          </p:cNvSpPr>
          <p:nvPr/>
        </p:nvSpPr>
        <p:spPr>
          <a:xfrm>
            <a:off x="337457" y="4088725"/>
            <a:ext cx="5715000" cy="4282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Auther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= false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42" y="1620723"/>
            <a:ext cx="8309090" cy="512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688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762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4400" dirty="0" smtClean="0"/>
              <a:t>ColdFusion PDF </a:t>
            </a:r>
            <a:r>
              <a:rPr lang="en-US" sz="4400" dirty="0"/>
              <a:t>Digital Signatures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1213" y="1219200"/>
            <a:ext cx="295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Sign predefined signature field</a:t>
            </a:r>
            <a:endParaRPr lang="en-US" sz="1600" dirty="0"/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702942" y="762000"/>
            <a:ext cx="5715000" cy="4282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Action = sign, 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signaturefieldname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18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57754"/>
            <a:ext cx="8782609" cy="1795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128" y="2514600"/>
            <a:ext cx="3251881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46723" y="3395246"/>
            <a:ext cx="521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 Adobe Acrobat to create pre defined signature field</a:t>
            </a:r>
            <a:endParaRPr lang="en-US" sz="1600" dirty="0"/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04800" y="3664021"/>
            <a:ext cx="5715000" cy="4282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Action =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validatesignature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87750"/>
            <a:ext cx="7280688" cy="92407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203210"/>
            <a:ext cx="2905231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Straight Arrow Connector 27"/>
          <p:cNvCxnSpPr>
            <a:endCxn id="27" idx="3"/>
          </p:cNvCxnSpPr>
          <p:nvPr/>
        </p:nvCxnSpPr>
        <p:spPr>
          <a:xfrm flipH="1">
            <a:off x="3286231" y="5580689"/>
            <a:ext cx="1627414" cy="2321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9" name="TextBox 28"/>
          <p:cNvSpPr txBox="1"/>
          <p:nvPr/>
        </p:nvSpPr>
        <p:spPr>
          <a:xfrm>
            <a:off x="4913645" y="521856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of Invalid signatures names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31" idx="1"/>
          </p:cNvCxnSpPr>
          <p:nvPr/>
        </p:nvCxnSpPr>
        <p:spPr>
          <a:xfrm flipH="1">
            <a:off x="3162300" y="5950021"/>
            <a:ext cx="1891653" cy="190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31" name="TextBox 30"/>
          <p:cNvSpPr txBox="1"/>
          <p:nvPr/>
        </p:nvSpPr>
        <p:spPr>
          <a:xfrm>
            <a:off x="5053953" y="5626855"/>
            <a:ext cx="3377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Boolean value “yes” “true” if all </a:t>
            </a:r>
            <a:br>
              <a:rPr lang="en-US" dirty="0" smtClean="0"/>
            </a:br>
            <a:r>
              <a:rPr lang="en-US" dirty="0" smtClean="0"/>
              <a:t>signature fields are valid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5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24" grpId="0"/>
      <p:bldP spid="25" grpId="0"/>
      <p:bldP spid="29" grpId="0"/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17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2057400" y="2590800"/>
            <a:ext cx="500686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DEMO 2</a:t>
            </a:r>
            <a:endParaRPr lang="en-US" sz="8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392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5526" y="152400"/>
            <a:ext cx="7696200" cy="762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4400" dirty="0" smtClean="0"/>
              <a:t>ColdFusion Directory Watcher</a:t>
            </a:r>
            <a:endParaRPr lang="en-US" sz="44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6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4342" y="1404432"/>
            <a:ext cx="6536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internal, one way, gateway. It has a single thread that periodically checks </a:t>
            </a:r>
            <a:r>
              <a:rPr lang="en-US" dirty="0" smtClean="0"/>
              <a:t>a </a:t>
            </a:r>
            <a:r>
              <a:rPr lang="en-US" dirty="0"/>
              <a:t>local directory and sends a message to a CFC when the directory contents change. </a:t>
            </a:r>
            <a:r>
              <a:rPr lang="en-US" dirty="0" smtClean="0"/>
              <a:t>(ColdFusion Docs)</a:t>
            </a: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474342" y="976144"/>
            <a:ext cx="2573658" cy="4282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Directory Watcher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121" y="1292442"/>
            <a:ext cx="1147309" cy="1147309"/>
          </a:xfrm>
          <a:prstGeom prst="rect">
            <a:avLst/>
          </a:prstGeom>
        </p:spPr>
      </p:pic>
      <p:sp>
        <p:nvSpPr>
          <p:cNvPr id="14" name="Text Placeholder 2"/>
          <p:cNvSpPr txBox="1">
            <a:spLocks/>
          </p:cNvSpPr>
          <p:nvPr/>
        </p:nvSpPr>
        <p:spPr>
          <a:xfrm>
            <a:off x="474342" y="2428865"/>
            <a:ext cx="4402458" cy="4282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How to setup directory watcher?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71" y="5530299"/>
            <a:ext cx="1790700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01894" y="2891512"/>
            <a:ext cx="41473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1- ColdFusion Admin – Event Gateway</a:t>
            </a:r>
          </a:p>
          <a:p>
            <a:endParaRPr lang="en-US" dirty="0" smtClean="0"/>
          </a:p>
          <a:p>
            <a:r>
              <a:rPr lang="en-US" dirty="0" smtClean="0"/>
              <a:t>2- Enable Event Gateway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3- Create new gateway instance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89" y="3886199"/>
            <a:ext cx="3986213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370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5526" y="152400"/>
            <a:ext cx="7696200" cy="762000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4400" dirty="0" smtClean="0"/>
              <a:t>ColdFusion Directory Watcher</a:t>
            </a:r>
            <a:endParaRPr lang="en-US" sz="44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6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6789737" cy="195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59971" y="3429000"/>
            <a:ext cx="7256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Gateway ID : Gateway Name</a:t>
            </a:r>
          </a:p>
          <a:p>
            <a:r>
              <a:rPr lang="en-US" dirty="0" smtClean="0"/>
              <a:t>Gateway Type : Select Directory Watcher gateway</a:t>
            </a:r>
          </a:p>
          <a:p>
            <a:r>
              <a:rPr lang="en-US" dirty="0" smtClean="0"/>
              <a:t>CFC Path : ColdFusion Component that will handle the events</a:t>
            </a:r>
          </a:p>
          <a:p>
            <a:r>
              <a:rPr lang="en-US" dirty="0" smtClean="0"/>
              <a:t>Configuration File: Configuring how to handle directory watcher events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Copy </a:t>
            </a:r>
            <a:r>
              <a:rPr lang="en-US" dirty="0" smtClean="0"/>
              <a:t>directory-</a:t>
            </a:r>
            <a:r>
              <a:rPr lang="en-US" dirty="0" err="1" smtClean="0"/>
              <a:t>watcher.cfg</a:t>
            </a:r>
            <a:r>
              <a:rPr lang="en-US" dirty="0"/>
              <a:t> from </a:t>
            </a:r>
            <a:r>
              <a:rPr lang="en-US" dirty="0" err="1" smtClean="0"/>
              <a:t>cfusion</a:t>
            </a:r>
            <a:r>
              <a:rPr lang="en-US" dirty="0" smtClean="0"/>
              <a:t>\gateway\</a:t>
            </a:r>
            <a:r>
              <a:rPr lang="en-US" dirty="0" err="1" smtClean="0"/>
              <a:t>config</a:t>
            </a:r>
            <a:r>
              <a:rPr lang="en-US" dirty="0" smtClean="0"/>
              <a:t> to your project folder</a:t>
            </a:r>
          </a:p>
        </p:txBody>
      </p:sp>
    </p:spTree>
    <p:extLst>
      <p:ext uri="{BB962C8B-B14F-4D97-AF65-F5344CB8AC3E}">
        <p14:creationId xmlns:p14="http://schemas.microsoft.com/office/powerpoint/2010/main" val="184763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17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2057400" y="2590800"/>
            <a:ext cx="500686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DEMO 3</a:t>
            </a:r>
            <a:endParaRPr lang="en-US" sz="8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780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17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457201" y="914400"/>
            <a:ext cx="7721260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Putting All together </a:t>
            </a:r>
            <a:br>
              <a:rPr lang="en-US" sz="8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8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DEMO 4</a:t>
            </a:r>
            <a:endParaRPr lang="en-US" sz="8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604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04801"/>
            <a:ext cx="6629400" cy="762000"/>
          </a:xfrm>
        </p:spPr>
        <p:txBody>
          <a:bodyPr/>
          <a:lstStyle/>
          <a:p>
            <a:r>
              <a:rPr lang="en-US" dirty="0" smtClean="0"/>
              <a:t>Subjects To Cover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76600"/>
            <a:ext cx="1012874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89" y="1844976"/>
            <a:ext cx="2041712" cy="1332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Rectangle 11"/>
          <p:cNvSpPr/>
          <p:nvPr/>
        </p:nvSpPr>
        <p:spPr>
          <a:xfrm>
            <a:off x="509286" y="1219200"/>
            <a:ext cx="58915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PDF Workflow </a:t>
            </a:r>
            <a:r>
              <a:rPr lang="en-US" sz="2800" dirty="0"/>
              <a:t>in </a:t>
            </a:r>
            <a:r>
              <a:rPr lang="en-US" sz="2800" dirty="0" smtClean="0"/>
              <a:t>ColdFusion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4671519" y="2653937"/>
            <a:ext cx="4110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PDF Digital Signatures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9286" y="3846732"/>
            <a:ext cx="3394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Directory Watcher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419600"/>
            <a:ext cx="1555122" cy="12479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16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98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696200" cy="9906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PDF Workflow in ColdFusion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3892327"/>
            <a:ext cx="5638800" cy="428288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Is there ColdFusion workflow service?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04800" y="914400"/>
            <a:ext cx="2895600" cy="4282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What is workflow?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799" y="1371600"/>
            <a:ext cx="63246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 </a:t>
            </a:r>
            <a:r>
              <a:rPr lang="en-US" sz="1600" b="1" dirty="0"/>
              <a:t>workflow</a:t>
            </a:r>
            <a:r>
              <a:rPr lang="en-US" sz="1600" dirty="0"/>
              <a:t> consists of an orchestrated and repeatable pattern of business activity </a:t>
            </a:r>
            <a:r>
              <a:rPr lang="en-US" sz="1600" dirty="0" smtClean="0"/>
              <a:t>enabled </a:t>
            </a:r>
            <a:r>
              <a:rPr lang="en-US" sz="1600" dirty="0"/>
              <a:t>by the systematic organization of resources into processes that transform </a:t>
            </a:r>
            <a:r>
              <a:rPr lang="en-US" sz="1600" dirty="0" smtClean="0"/>
              <a:t>materials</a:t>
            </a:r>
            <a:r>
              <a:rPr lang="en-US" sz="1600" dirty="0"/>
              <a:t>, provide services, or process information</a:t>
            </a:r>
            <a:r>
              <a:rPr lang="en-US" sz="1600" dirty="0" smtClean="0"/>
              <a:t>.</a:t>
            </a:r>
            <a:r>
              <a:rPr lang="en-US" sz="1600" dirty="0"/>
              <a:t> </a:t>
            </a:r>
            <a:endParaRPr lang="en-US" sz="1600" dirty="0" smtClean="0"/>
          </a:p>
          <a:p>
            <a:r>
              <a:rPr lang="en-US" sz="1600" dirty="0" smtClean="0"/>
              <a:t>It </a:t>
            </a:r>
            <a:r>
              <a:rPr lang="en-US" sz="1600" dirty="0"/>
              <a:t>can be depicted as a sequence of operations, declared as work of a person or group</a:t>
            </a:r>
            <a:r>
              <a:rPr lang="en-US" sz="1600" dirty="0" smtClean="0"/>
              <a:t>,</a:t>
            </a:r>
            <a:r>
              <a:rPr lang="en-US" sz="1600" dirty="0"/>
              <a:t> an organization of staff, or one or more simple or complex mechanisms</a:t>
            </a:r>
            <a:r>
              <a:rPr lang="en-US" sz="1600" dirty="0" smtClean="0"/>
              <a:t>. (</a:t>
            </a:r>
            <a:r>
              <a:rPr lang="en-US" sz="1600" b="1" dirty="0" smtClean="0"/>
              <a:t>Wikipedia)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434" y="3879888"/>
            <a:ext cx="1676400" cy="12951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Rectangle 11"/>
          <p:cNvSpPr/>
          <p:nvPr/>
        </p:nvSpPr>
        <p:spPr>
          <a:xfrm>
            <a:off x="2149644" y="4551801"/>
            <a:ext cx="1279356" cy="923330"/>
          </a:xfrm>
          <a:prstGeom prst="rect">
            <a:avLst/>
          </a:prstGeom>
          <a:solidFill>
            <a:srgbClr val="C00000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NO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685" y="1371600"/>
            <a:ext cx="2182715" cy="1429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15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49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696200" cy="9906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PDF Workflow in ColdFusion</a:t>
            </a:r>
            <a:br>
              <a:rPr lang="en-US" sz="4400" dirty="0"/>
            </a:b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04800" y="1114966"/>
            <a:ext cx="4572000" cy="4282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Why do I need to create workflow?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798" y="2743200"/>
            <a:ext cx="3429000" cy="28416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99546" y="1952263"/>
            <a:ext cx="543276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What Are we trying </a:t>
            </a:r>
          </a:p>
          <a:p>
            <a:pPr algn="ctr"/>
            <a:r>
              <a:rPr lang="en-US" sz="44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to Accomplish?</a:t>
            </a:r>
            <a:endParaRPr lang="en-US" sz="44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13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79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696200" cy="9906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PDF Workflow in ColdFusion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75360"/>
            <a:ext cx="7543800" cy="48615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8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06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696200" cy="9906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PDF Workflow in ColdFusion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39" y="1004505"/>
            <a:ext cx="7543161" cy="4862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8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0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696200" cy="9906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PDF Workflow in ColdFusion</a:t>
            </a:r>
            <a:br>
              <a:rPr lang="en-US" sz="4400" dirty="0"/>
            </a:b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04800" y="1114966"/>
            <a:ext cx="5715000" cy="428288"/>
          </a:xfrm>
          <a:prstGeom prst="rect">
            <a:avLst/>
          </a:prstGeom>
        </p:spPr>
        <p:txBody>
          <a:bodyPr vert="horz" lIns="45720" tIns="0" rIns="45720" bIns="0" anchor="b">
            <a:normAutofit fontScale="85000" lnSpcReduction="10000"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What do I need to know before creating workflow?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9779" y="190500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Business Requirements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906" y="1676400"/>
            <a:ext cx="2858697" cy="28586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13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9779" y="2496943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Process Diagram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9779" y="3088886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Workload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779" y="3680829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Hardware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9779" y="4272772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Availability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9779" y="4864715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Software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9779" y="5456658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342128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9" grpId="0"/>
      <p:bldP spid="10" grpId="0"/>
      <p:bldP spid="11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696200" cy="9906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PDF Workflow in ColdFusion</a:t>
            </a:r>
            <a:br>
              <a:rPr lang="en-US" sz="4400" dirty="0"/>
            </a:b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04800" y="1114966"/>
            <a:ext cx="5715000" cy="428288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To Create workflow in ColdFusion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90500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Download </a:t>
            </a:r>
            <a:r>
              <a:rPr lang="en-US" sz="2400" dirty="0" err="1"/>
              <a:t>CFWorkflow</a:t>
            </a:r>
            <a:r>
              <a:rPr lang="en-US" sz="2400" dirty="0"/>
              <a:t> from </a:t>
            </a:r>
            <a:r>
              <a:rPr lang="en-US" sz="2400" dirty="0" err="1" smtClean="0"/>
              <a:t>Github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https://github.com/cfclick/CFWorkflow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Create new Component following specific name convention {name}</a:t>
            </a:r>
            <a:r>
              <a:rPr lang="en-US" sz="2400" dirty="0" err="1" smtClean="0"/>
              <a:t>Activity.cfc</a:t>
            </a:r>
            <a:r>
              <a:rPr lang="en-US" sz="2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Extend from </a:t>
            </a:r>
            <a:r>
              <a:rPr lang="en-US" sz="2400" dirty="0" err="1" smtClean="0"/>
              <a:t>BaseActivity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Implement </a:t>
            </a:r>
            <a:r>
              <a:rPr lang="en-US" sz="2400" dirty="0" err="1" smtClean="0"/>
              <a:t>IActivity</a:t>
            </a:r>
            <a:endParaRPr lang="en-US" sz="2400" dirty="0" smtClean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076177" y="6379988"/>
            <a:ext cx="3772423" cy="401812"/>
          </a:xfrm>
          <a:prstGeom prst="rect">
            <a:avLst/>
          </a:prstGeom>
        </p:spPr>
        <p:txBody>
          <a:bodyPr vert="horz" lIns="45720" tIns="0" rIns="45720" bIns="0" anchor="b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Adobe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ColdFusion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Summit</a:t>
            </a:r>
            <a:r>
              <a:rPr lang="en-US" dirty="0"/>
              <a:t> 2015</a:t>
            </a:r>
          </a:p>
        </p:txBody>
      </p:sp>
      <p:pic>
        <p:nvPicPr>
          <p:cNvPr id="12" name="Picture 4" descr="C:\Users\Shirak\Google Drive\CFSummit2015\work\presentation\assets\adobe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2" y="6248400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Users\Shirak\Google Drive\CFSummit2015\work\presentation\assets\c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492" y="6254976"/>
            <a:ext cx="515938" cy="5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40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16257</TotalTime>
  <Words>844</Words>
  <Application>Microsoft Office PowerPoint</Application>
  <PresentationFormat>On-screen Show (4:3)</PresentationFormat>
  <Paragraphs>203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Technic</vt:lpstr>
      <vt:lpstr>Building ColdFusion Workflow with PDF, digital signature, &amp; Directory Watcher</vt:lpstr>
      <vt:lpstr>Who am I?</vt:lpstr>
      <vt:lpstr>Subjects To Cover</vt:lpstr>
      <vt:lpstr>PDF Workflow in ColdFusion </vt:lpstr>
      <vt:lpstr>PDF Workflow in ColdFusion </vt:lpstr>
      <vt:lpstr>PDF Workflow in ColdFusion </vt:lpstr>
      <vt:lpstr>PDF Workflow in ColdFusion </vt:lpstr>
      <vt:lpstr>PDF Workflow in ColdFusion </vt:lpstr>
      <vt:lpstr>PDF Workflow in ColdFusion </vt:lpstr>
      <vt:lpstr>PowerPoint Presentation</vt:lpstr>
      <vt:lpstr>PDF Workflow in ColdFusion </vt:lpstr>
      <vt:lpstr>PDF Digital Signatures</vt:lpstr>
      <vt:lpstr>PDF Digital Signatures</vt:lpstr>
      <vt:lpstr>PDF Digital Signatures</vt:lpstr>
      <vt:lpstr>PDF Digital Signatures</vt:lpstr>
      <vt:lpstr>PDF Digital Signatures</vt:lpstr>
      <vt:lpstr>PDF Digital Signatures</vt:lpstr>
      <vt:lpstr>PDF Digital Signatures</vt:lpstr>
      <vt:lpstr>ColdFusion PDF Digital Signatures</vt:lpstr>
      <vt:lpstr>ColdFusion PDF Digital Signatures</vt:lpstr>
      <vt:lpstr>ColdFusion PDF Digital Signatures</vt:lpstr>
      <vt:lpstr>ColdFusion PDF Digital Signatures</vt:lpstr>
      <vt:lpstr>ColdFusion PDF Digital Signatures</vt:lpstr>
      <vt:lpstr>PowerPoint Presentation</vt:lpstr>
      <vt:lpstr>ColdFusion Directory Watcher</vt:lpstr>
      <vt:lpstr>ColdFusion Directory Watcher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ColdFusion Workflow with  PDF, Digital Signature, and Directory Watcher</dc:title>
  <dc:creator>Shirak Avakian</dc:creator>
  <cp:lastModifiedBy>Shirak Avakian</cp:lastModifiedBy>
  <cp:revision>82</cp:revision>
  <dcterms:created xsi:type="dcterms:W3CDTF">2015-08-03T06:45:38Z</dcterms:created>
  <dcterms:modified xsi:type="dcterms:W3CDTF">2015-10-28T22:03:43Z</dcterms:modified>
</cp:coreProperties>
</file>