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D7EC87-4DD9-8A4D-A546-6EE87BB8B4DF}" v="8" dt="2021-07-30T02:48:39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9" autoAdjust="0"/>
    <p:restoredTop sz="96327"/>
  </p:normalViewPr>
  <p:slideViewPr>
    <p:cSldViewPr snapToGrid="0">
      <p:cViewPr varScale="1">
        <p:scale>
          <a:sx n="123" d="100"/>
          <a:sy n="123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Maize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EF2AE-E93C-3B44-A723-69621401E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F281413C-0E34-5741-8BEB-DF375BFB9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729520"/>
            <a:ext cx="6257544" cy="508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98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13DD7-9F5D-6741-A1F1-1AAFFFEED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142ACE3-DEB1-574C-AB87-BEBCC7913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729520"/>
            <a:ext cx="6257544" cy="508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2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9B93-52B7-2F4F-AB74-193E48B8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48FDB-0C50-7B40-AF9C-88E08CCF3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into previous literature</a:t>
            </a:r>
          </a:p>
          <a:p>
            <a:r>
              <a:rPr lang="en-US" dirty="0"/>
              <a:t>Methods of previous literature</a:t>
            </a:r>
          </a:p>
          <a:p>
            <a:r>
              <a:rPr lang="en-US" dirty="0"/>
              <a:t>Results of previous literature</a:t>
            </a:r>
          </a:p>
          <a:p>
            <a:r>
              <a:rPr lang="en-US" dirty="0"/>
              <a:t>Updated Methods</a:t>
            </a:r>
          </a:p>
          <a:p>
            <a:r>
              <a:rPr lang="en-US" dirty="0"/>
              <a:t>Updated Results</a:t>
            </a:r>
          </a:p>
          <a:p>
            <a:r>
              <a:rPr lang="en-US" dirty="0"/>
              <a:t>What's Next</a:t>
            </a:r>
          </a:p>
        </p:txBody>
      </p:sp>
    </p:spTree>
    <p:extLst>
      <p:ext uri="{BB962C8B-B14F-4D97-AF65-F5344CB8AC3E}">
        <p14:creationId xmlns:p14="http://schemas.microsoft.com/office/powerpoint/2010/main" val="176949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8C194-AFC6-4141-A7B6-4BCC1DCC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0D17-6F7C-F541-90D7-5B3D60F9E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161" y="2638044"/>
            <a:ext cx="9388698" cy="3101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Food Insecurity continues to be a serious concern for the majority of South Africans</a:t>
            </a:r>
          </a:p>
          <a:p>
            <a:endParaRPr lang="en-US" dirty="0"/>
          </a:p>
          <a:p>
            <a:r>
              <a:rPr lang="en-US" dirty="0"/>
              <a:t>In 2018, 11% of individuals and 10% of households in South Africa were vulnerable to hunger</a:t>
            </a:r>
          </a:p>
          <a:p>
            <a:r>
              <a:rPr lang="en-US" dirty="0"/>
              <a:t>Undernourishment slightly increased from 5% to 6% from 2014 to 2017</a:t>
            </a:r>
          </a:p>
          <a:p>
            <a:r>
              <a:rPr lang="en-US" dirty="0"/>
              <a:t>In 2014-2015, 22% of households experienced food insecurity due to a severe drought and subsequent food price shocks</a:t>
            </a:r>
          </a:p>
          <a:p>
            <a:r>
              <a:rPr lang="en-US" dirty="0"/>
              <a:t>White maize serves as a staple food for the majority of the population, specifically for low-income households</a:t>
            </a:r>
          </a:p>
        </p:txBody>
      </p:sp>
    </p:spTree>
    <p:extLst>
      <p:ext uri="{BB962C8B-B14F-4D97-AF65-F5344CB8AC3E}">
        <p14:creationId xmlns:p14="http://schemas.microsoft.com/office/powerpoint/2010/main" val="110402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9B3E-E778-B041-BBD6-D5092CB4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DA62-7480-E548-B9DD-7AE144FA0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Most research evaluating the impacts of GM crops focuses on the producer benefits of GM input traits or the influence of consumer valuation and acceptance in GM crop adoption</a:t>
            </a:r>
          </a:p>
          <a:p>
            <a:endParaRPr lang="en-US" dirty="0"/>
          </a:p>
          <a:p>
            <a:r>
              <a:rPr lang="en-US" dirty="0"/>
              <a:t>- Specifically, the producers that have benefited the most are low income farmers in developing countries where there are fewer options for pest management and crop vulnerability tends to be higher </a:t>
            </a:r>
          </a:p>
          <a:p>
            <a:r>
              <a:rPr lang="en-US" dirty="0"/>
              <a:t>- Other findings conclude GM input traits have second-order socioeconomic impacts such as labor-savings and environmental benefits</a:t>
            </a:r>
          </a:p>
          <a:p>
            <a:r>
              <a:rPr lang="en-US" dirty="0"/>
              <a:t>- Many skeptics suggest that there is not clear evidence that GM maize has yield gains in South Africa that benefit producers</a:t>
            </a:r>
          </a:p>
        </p:txBody>
      </p:sp>
    </p:spTree>
    <p:extLst>
      <p:ext uri="{BB962C8B-B14F-4D97-AF65-F5344CB8AC3E}">
        <p14:creationId xmlns:p14="http://schemas.microsoft.com/office/powerpoint/2010/main" val="18766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BE859-AB98-4240-94CC-73874CF6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1A658-5573-954C-B80E-A0C22F259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study done by Shew et al 2021, yield gains were found in GM maize both white and yellow.</a:t>
            </a:r>
          </a:p>
          <a:p>
            <a:endParaRPr lang="en-US" dirty="0"/>
          </a:p>
          <a:p>
            <a:r>
              <a:rPr lang="en-US" dirty="0"/>
              <a:t>- Yield increase is estimated at .42Mt ha from genetic modification</a:t>
            </a:r>
          </a:p>
          <a:p>
            <a:r>
              <a:rPr lang="en-US" dirty="0"/>
              <a:t>- GM maize also reduced yield risk by 8%</a:t>
            </a:r>
          </a:p>
          <a:p>
            <a:r>
              <a:rPr lang="en-US" dirty="0"/>
              <a:t>- GM yield gains vary under different conditions including different provinces and irrigated conditions, but GM yield gains are approximately twice as large for white relative to yellow maize</a:t>
            </a:r>
          </a:p>
        </p:txBody>
      </p:sp>
    </p:spTree>
    <p:extLst>
      <p:ext uri="{BB962C8B-B14F-4D97-AF65-F5344CB8AC3E}">
        <p14:creationId xmlns:p14="http://schemas.microsoft.com/office/powerpoint/2010/main" val="146686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7257-53D1-B94C-A18D-319FE1F9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50BE-6EF4-FF40-92F5-4A534FDB3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for the previous study was collected from 106 locations and 491 cultivars across 28 years and contains 58,952 observations.</a:t>
            </a:r>
          </a:p>
          <a:p>
            <a:endParaRPr lang="en-US" dirty="0"/>
          </a:p>
          <a:p>
            <a:r>
              <a:rPr lang="en-US" dirty="0"/>
              <a:t>- Data contained both white and yellow maize, with 41% of the data being white maize</a:t>
            </a:r>
          </a:p>
          <a:p>
            <a:r>
              <a:rPr lang="en-US" dirty="0"/>
              <a:t>- Most trials were dryland and rainfed but 17% were irrigated</a:t>
            </a:r>
          </a:p>
          <a:p>
            <a:r>
              <a:rPr lang="en-US" dirty="0"/>
              <a:t>- While the data begins in 1980, GM cultivars do not appear until 1999</a:t>
            </a:r>
          </a:p>
          <a:p>
            <a:r>
              <a:rPr lang="en-US" dirty="0"/>
              <a:t>- **more details on trials?</a:t>
            </a:r>
          </a:p>
        </p:txBody>
      </p:sp>
    </p:spTree>
    <p:extLst>
      <p:ext uri="{BB962C8B-B14F-4D97-AF65-F5344CB8AC3E}">
        <p14:creationId xmlns:p14="http://schemas.microsoft.com/office/powerpoint/2010/main" val="2245875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6A3E-6714-7244-A922-FC57BE1C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60A3-6040-7349-9FEC-B0DE017C0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info on </a:t>
            </a:r>
            <a:r>
              <a:rPr lang="en-US" dirty="0" err="1"/>
              <a:t>stata</a:t>
            </a:r>
            <a:r>
              <a:rPr lang="en-US" dirty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408968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5309-073B-D349-9DBA-DEDACD8C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EB0D9-AE5B-6E46-9D3A-3D01E19D9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our current study, we took the previous data that ranged from 1980-2008 and added on data from 2009-2019.</a:t>
            </a:r>
          </a:p>
          <a:p>
            <a:endParaRPr lang="en-US" dirty="0"/>
          </a:p>
          <a:p>
            <a:r>
              <a:rPr lang="en-US" dirty="0"/>
              <a:t>- While the methods of collection were the same, this study is being conducted in R instead of Stata</a:t>
            </a:r>
          </a:p>
          <a:p>
            <a:r>
              <a:rPr lang="en-US" dirty="0"/>
              <a:t>- Newer data was compiled and cleaned</a:t>
            </a:r>
          </a:p>
          <a:p>
            <a:r>
              <a:rPr lang="en-US" dirty="0"/>
              <a:t>- regressions run included a linear model and a quadratic model where yield was observed based on </a:t>
            </a:r>
            <a:r>
              <a:rPr lang="en-US" dirty="0" err="1"/>
              <a:t>provence</a:t>
            </a:r>
            <a:r>
              <a:rPr lang="en-US" dirty="0"/>
              <a:t>, year, technology, and color. </a:t>
            </a:r>
          </a:p>
        </p:txBody>
      </p:sp>
    </p:spTree>
    <p:extLst>
      <p:ext uri="{BB962C8B-B14F-4D97-AF65-F5344CB8AC3E}">
        <p14:creationId xmlns:p14="http://schemas.microsoft.com/office/powerpoint/2010/main" val="1811829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9629-11F0-1446-81D2-EC7DE186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78B36BCC-DCA9-0540-853C-08E2599F9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7919" y="1358900"/>
            <a:ext cx="5092700" cy="4140200"/>
          </a:xfrm>
        </p:spPr>
      </p:pic>
    </p:spTree>
    <p:extLst>
      <p:ext uri="{BB962C8B-B14F-4D97-AF65-F5344CB8AC3E}">
        <p14:creationId xmlns:p14="http://schemas.microsoft.com/office/powerpoint/2010/main" val="1392525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44</TotalTime>
  <Words>433</Words>
  <Application>Microsoft Macintosh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Maize Presentation</vt:lpstr>
      <vt:lpstr>overview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Courtney Cooper</cp:lastModifiedBy>
  <cp:revision>2</cp:revision>
  <dcterms:created xsi:type="dcterms:W3CDTF">2021-07-12T19:20:02Z</dcterms:created>
  <dcterms:modified xsi:type="dcterms:W3CDTF">2021-07-30T03:17:02Z</dcterms:modified>
</cp:coreProperties>
</file>