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4" r:id="rId5"/>
    <p:sldId id="263" r:id="rId6"/>
    <p:sldId id="271" r:id="rId7"/>
    <p:sldId id="266" r:id="rId8"/>
    <p:sldId id="272" r:id="rId9"/>
    <p:sldId id="274" r:id="rId10"/>
    <p:sldId id="265" r:id="rId11"/>
    <p:sldId id="270" r:id="rId12"/>
    <p:sldId id="275" r:id="rId13"/>
    <p:sldId id="27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Michael Shew" initials="AMS" lastIdx="16" clrIdx="0">
    <p:extLst>
      <p:ext uri="{19B8F6BF-5375-455C-9EA6-DF929625EA0E}">
        <p15:presenceInfo xmlns:p15="http://schemas.microsoft.com/office/powerpoint/2012/main" userId="S::amshew@uark.edu::0ec6c25a-2a60-4322-874f-075f413124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7EC87-4DD9-8A4D-A546-6EE87BB8B4DF}" v="8" dt="2021-07-30T02:48:39.505"/>
    <p1510:client id="{AA02D21E-5552-EB4F-8786-FE2C5B022A7F}" v="101" dt="2021-07-30T16:01:0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 autoAdjust="0"/>
    <p:restoredTop sz="95680"/>
  </p:normalViewPr>
  <p:slideViewPr>
    <p:cSldViewPr snapToGrid="0">
      <p:cViewPr varScale="1">
        <p:scale>
          <a:sx n="72" d="100"/>
          <a:sy n="72" d="100"/>
        </p:scale>
        <p:origin x="72" y="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1T12:56:47.109" idx="16">
    <p:pos x="5547" y="1254"/>
    <p:text>Fix this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fcooper@uark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319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GM maize productivity in South Africa from 1999-2019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75535"/>
            <a:ext cx="6801612" cy="1239894"/>
          </a:xfrm>
        </p:spPr>
        <p:txBody>
          <a:bodyPr/>
          <a:lstStyle/>
          <a:p>
            <a:r>
              <a:rPr lang="en-US" dirty="0"/>
              <a:t>Courtney Cooper, Aaron M. Shew, Jesse B. Tack, Lawton L. </a:t>
            </a:r>
            <a:r>
              <a:rPr lang="en-US" dirty="0" err="1"/>
              <a:t>Nalley</a:t>
            </a:r>
            <a:r>
              <a:rPr lang="en-US" dirty="0"/>
              <a:t>, Petronella </a:t>
            </a:r>
            <a:r>
              <a:rPr lang="en-US" dirty="0" err="1"/>
              <a:t>Chaminuka</a:t>
            </a:r>
            <a:r>
              <a:rPr lang="en-US" dirty="0"/>
              <a:t>, </a:t>
            </a:r>
            <a:r>
              <a:rPr lang="en-US" dirty="0" err="1"/>
              <a:t>Safiah</a:t>
            </a:r>
            <a:r>
              <a:rPr lang="en-US" dirty="0"/>
              <a:t> </a:t>
            </a:r>
            <a:r>
              <a:rPr lang="en-US" dirty="0" err="1"/>
              <a:t>Maali</a:t>
            </a:r>
            <a:endParaRPr lang="en-US" dirty="0"/>
          </a:p>
          <a:p>
            <a:r>
              <a:rPr lang="en-US" dirty="0"/>
              <a:t>8-3-2021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01891A-2C9D-4DD8-94EC-BE191EDF611C}"/>
              </a:ext>
            </a:extLst>
          </p:cNvPr>
          <p:cNvSpPr txBox="1">
            <a:spLocks/>
          </p:cNvSpPr>
          <p:nvPr/>
        </p:nvSpPr>
        <p:spPr>
          <a:xfrm>
            <a:off x="2695194" y="322456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Food Security, Agricultural Productivity, and Trade in Africa</a:t>
            </a:r>
          </a:p>
          <a:p>
            <a:r>
              <a:rPr lang="en-US" sz="2400" i="1" dirty="0"/>
              <a:t>AAEA Annual Meeting 2021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6A3E-6714-7244-A922-FC57BE1C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B60A3-6040-7349-9FEC-B0DE017C0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61063"/>
                <a:ext cx="7729728" cy="4293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Linear and </a:t>
                </a:r>
                <a:r>
                  <a:rPr lang="en-US" b="1" dirty="0" err="1"/>
                  <a:t>Quadratric</a:t>
                </a:r>
                <a:r>
                  <a:rPr lang="en-US" b="1" dirty="0"/>
                  <a:t> Regression Specifications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𝑙𝑡𝑔𝑐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𝑝𝑟𝑜𝑣𝑖𝑛𝑐𝑒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Yield is measured in Mt/ha</a:t>
                </a:r>
              </a:p>
              <a:p>
                <a:pPr marL="0" indent="0">
                  <a:buNone/>
                </a:pPr>
                <a:r>
                  <a:rPr lang="en-US" dirty="0"/>
                  <a:t>	Province and Year fixed effects</a:t>
                </a:r>
              </a:p>
              <a:p>
                <a:pPr marL="0" indent="0">
                  <a:buNone/>
                </a:pPr>
                <a:r>
                  <a:rPr lang="en-US" dirty="0"/>
                  <a:t>	GM for </a:t>
                </a:r>
                <a:r>
                  <a:rPr lang="en-US" dirty="0" err="1"/>
                  <a:t>Bt</a:t>
                </a:r>
                <a:r>
                  <a:rPr lang="en-US" dirty="0"/>
                  <a:t> (1) vs Conventional (0)</a:t>
                </a:r>
              </a:p>
              <a:p>
                <a:pPr marL="0" indent="0">
                  <a:buNone/>
                </a:pPr>
                <a:r>
                  <a:rPr lang="en-US" dirty="0"/>
                  <a:t>	Color for white vs yellow maize</a:t>
                </a:r>
              </a:p>
              <a:p>
                <a:pPr marL="0" indent="0">
                  <a:buNone/>
                </a:pPr>
                <a:r>
                  <a:rPr lang="en-US" dirty="0"/>
                  <a:t>	Interact GM with year and year-squared to capture GM effects over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B60A3-6040-7349-9FEC-B0DE017C0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61063"/>
                <a:ext cx="7729728" cy="4293850"/>
              </a:xfrm>
              <a:blipFill>
                <a:blip r:embed="rId2"/>
                <a:stretch>
                  <a:fillRect l="-631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BCAC02-6BB5-374D-A017-C22AAADC251D}"/>
                  </a:ext>
                </a:extLst>
              </p:cNvPr>
              <p:cNvSpPr txBox="1"/>
              <p:nvPr/>
            </p:nvSpPr>
            <p:spPr>
              <a:xfrm>
                <a:off x="6508034" y="272166"/>
                <a:ext cx="3979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𝑝𝑟𝑜𝑣𝑖𝑛𝑐𝑒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BCAC02-6BB5-374D-A017-C22AAADC2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034" y="272166"/>
                <a:ext cx="3979551" cy="276999"/>
              </a:xfrm>
              <a:prstGeom prst="rect">
                <a:avLst/>
              </a:prstGeom>
              <a:blipFill>
                <a:blip r:embed="rId3"/>
                <a:stretch>
                  <a:fillRect l="-1534" t="-2222" r="-92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A69AB-CEB6-DE49-A37C-5BD7F80FD665}"/>
                  </a:ext>
                </a:extLst>
              </p:cNvPr>
              <p:cNvSpPr txBox="1"/>
              <p:nvPr/>
            </p:nvSpPr>
            <p:spPr>
              <a:xfrm>
                <a:off x="2231136" y="3912036"/>
                <a:ext cx="7538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𝑝𝑟𝑜𝑣𝑖𝑛𝑐𝑒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A69AB-CEB6-DE49-A37C-5BD7F80FD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3912036"/>
                <a:ext cx="7538089" cy="276999"/>
              </a:xfrm>
              <a:prstGeom prst="rect">
                <a:avLst/>
              </a:prstGeom>
              <a:blipFill>
                <a:blip r:embed="rId4"/>
                <a:stretch>
                  <a:fillRect l="-566" t="-2222" r="-1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6616C5-36F9-407B-81B2-610178256BD4}"/>
                  </a:ext>
                </a:extLst>
              </p:cNvPr>
              <p:cNvSpPr txBox="1"/>
              <p:nvPr/>
            </p:nvSpPr>
            <p:spPr>
              <a:xfrm>
                <a:off x="243147" y="3290500"/>
                <a:ext cx="997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/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6616C5-36F9-407B-81B2-61017825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7" y="3290500"/>
                <a:ext cx="997837" cy="276999"/>
              </a:xfrm>
              <a:prstGeom prst="rect">
                <a:avLst/>
              </a:prstGeom>
              <a:blipFill>
                <a:blip r:embed="rId5"/>
                <a:stretch>
                  <a:fillRect r="-122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68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AB32-A7F5-49E6-A170-EA41731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23CBB9C-CA0B-440F-87BB-0181347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98" y="3236359"/>
            <a:ext cx="5098981" cy="675546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A97314-FC8E-4969-9969-0AE471885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90"/>
          <a:stretch/>
        </p:blipFill>
        <p:spPr>
          <a:xfrm>
            <a:off x="6096000" y="3236359"/>
            <a:ext cx="5640191" cy="675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B3859-B7D2-490B-8101-A9624AE2CE1D}"/>
              </a:ext>
            </a:extLst>
          </p:cNvPr>
          <p:cNvSpPr txBox="1"/>
          <p:nvPr/>
        </p:nvSpPr>
        <p:spPr>
          <a:xfrm>
            <a:off x="788298" y="283265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88F86-38E3-4C5B-9D91-0BB2A3E0C911}"/>
              </a:ext>
            </a:extLst>
          </p:cNvPr>
          <p:cNvSpPr txBox="1"/>
          <p:nvPr/>
        </p:nvSpPr>
        <p:spPr>
          <a:xfrm>
            <a:off x="6096000" y="283265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0AD66-4A33-4499-A3C3-E20D192906AF}"/>
              </a:ext>
            </a:extLst>
          </p:cNvPr>
          <p:cNvSpPr/>
          <p:nvPr/>
        </p:nvSpPr>
        <p:spPr>
          <a:xfrm>
            <a:off x="7620396" y="3177064"/>
            <a:ext cx="7483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F42F9-C821-41ED-915E-8A8A654C6F5E}"/>
              </a:ext>
            </a:extLst>
          </p:cNvPr>
          <p:cNvSpPr/>
          <p:nvPr/>
        </p:nvSpPr>
        <p:spPr>
          <a:xfrm>
            <a:off x="2231136" y="3201984"/>
            <a:ext cx="7483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AB32-A7F5-49E6-A170-EA41731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Regression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6F555-4945-4189-AB48-F64BEDA5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4B58E1E-8F55-4257-A306-D43F0A0B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20" y="2638044"/>
            <a:ext cx="9179560" cy="23478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6D66B-26B5-41CC-AB5A-8E07B8C79881}"/>
              </a:ext>
            </a:extLst>
          </p:cNvPr>
          <p:cNvSpPr/>
          <p:nvPr/>
        </p:nvSpPr>
        <p:spPr>
          <a:xfrm>
            <a:off x="3987800" y="3811979"/>
            <a:ext cx="1625600" cy="56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031B3-51C6-4E73-A78E-B37D5322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Placeholder for province GM by year effects in the quadratic model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EE428351-A240-4239-B27E-14F2D655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08137"/>
            <a:ext cx="6250769" cy="40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0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4E37-88BC-4EF6-9F51-C0B55797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EA6-9038-46F7-9EBB-EE34D836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Quantify the counterfactual GM growth without insect resistance</a:t>
            </a:r>
          </a:p>
          <a:p>
            <a:endParaRPr lang="en-US" dirty="0"/>
          </a:p>
          <a:p>
            <a:r>
              <a:rPr lang="en-US" dirty="0"/>
              <a:t>Estimating the economic and production impacts of insect resistance</a:t>
            </a:r>
          </a:p>
          <a:p>
            <a:endParaRPr lang="en-US" dirty="0"/>
          </a:p>
          <a:p>
            <a:r>
              <a:rPr lang="en-US" dirty="0"/>
              <a:t>Breakpoint Analysis by province to analyze heterogeneity in insect resistance</a:t>
            </a:r>
          </a:p>
        </p:txBody>
      </p:sp>
    </p:spTree>
    <p:extLst>
      <p:ext uri="{BB962C8B-B14F-4D97-AF65-F5344CB8AC3E}">
        <p14:creationId xmlns:p14="http://schemas.microsoft.com/office/powerpoint/2010/main" val="375768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C954-F766-483C-BB3C-F692DBEC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BD1C-E616-0B45-95F9-371F61E7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Courtney Cooper- </a:t>
            </a:r>
            <a:r>
              <a:rPr lang="en-US" dirty="0">
                <a:hlinkClick r:id="rId2"/>
              </a:rPr>
              <a:t>cfcooper@uark.edu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 would like to gratefully acknowledge the South African Agricultural Research Council for providing data for this study.</a:t>
            </a:r>
          </a:p>
        </p:txBody>
      </p:sp>
    </p:spTree>
    <p:extLst>
      <p:ext uri="{BB962C8B-B14F-4D97-AF65-F5344CB8AC3E}">
        <p14:creationId xmlns:p14="http://schemas.microsoft.com/office/powerpoint/2010/main" val="12211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C194-AFC6-4141-A7B6-4BCC1DCC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0D17-6F7C-F541-90D7-5B3D60F9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61" y="2638044"/>
            <a:ext cx="9388698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Food insecurity continues to be a serious concern for many South Africans</a:t>
            </a:r>
          </a:p>
          <a:p>
            <a:endParaRPr lang="en-US" b="1" dirty="0"/>
          </a:p>
          <a:p>
            <a:r>
              <a:rPr lang="en-US" dirty="0"/>
              <a:t>In 2018, 11% of individuals and 10% of households in South Africa were vulnerable to hunger</a:t>
            </a:r>
          </a:p>
          <a:p>
            <a:endParaRPr lang="en-US" dirty="0"/>
          </a:p>
          <a:p>
            <a:r>
              <a:rPr lang="en-US" dirty="0"/>
              <a:t>Undernourishment slightly increased from 5% to 6% from 2014 to 2017</a:t>
            </a:r>
          </a:p>
          <a:p>
            <a:endParaRPr lang="en-US" dirty="0"/>
          </a:p>
          <a:p>
            <a:r>
              <a:rPr lang="en-US" dirty="0"/>
              <a:t>In 2014-2015, 22% of households experienced food insecurity due to a severe drought and subsequent food price shocks</a:t>
            </a:r>
          </a:p>
          <a:p>
            <a:endParaRPr lang="en-US" dirty="0"/>
          </a:p>
          <a:p>
            <a:r>
              <a:rPr lang="en-US" dirty="0"/>
              <a:t>Maize serves as a staple food for the majority of the population, specifically for low-income households</a:t>
            </a:r>
          </a:p>
        </p:txBody>
      </p:sp>
    </p:spTree>
    <p:extLst>
      <p:ext uri="{BB962C8B-B14F-4D97-AF65-F5344CB8AC3E}">
        <p14:creationId xmlns:p14="http://schemas.microsoft.com/office/powerpoint/2010/main" val="110402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B3E-E778-B041-BBD6-D5092CB4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DA62-7480-E548-B9DD-7AE144FA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005" y="2568903"/>
            <a:ext cx="9489989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Most research evaluating the impacts of GM crops focuses on the producer benefits of GM input traits or the influence of consumer valuation and acceptance in GM crop adoption</a:t>
            </a:r>
          </a:p>
          <a:p>
            <a:endParaRPr lang="en-US" dirty="0"/>
          </a:p>
          <a:p>
            <a:r>
              <a:rPr lang="en-US" dirty="0"/>
              <a:t>Specifically, the producers that have benefited the most are low-income farmers in developing countries where there are fewer options for pest management and crop vulnerability tends to be higher </a:t>
            </a:r>
          </a:p>
          <a:p>
            <a:r>
              <a:rPr lang="en-US" dirty="0"/>
              <a:t>Other findings conclude GM input traits have second-order socioeconomic impacts such as labor-savings and environmental benefits</a:t>
            </a:r>
          </a:p>
          <a:p>
            <a:r>
              <a:rPr lang="en-US" dirty="0"/>
              <a:t>Some skeptics have claimed that there is not clear evidence of GM maize yield gains in South Africa</a:t>
            </a:r>
          </a:p>
        </p:txBody>
      </p:sp>
    </p:spTree>
    <p:extLst>
      <p:ext uri="{BB962C8B-B14F-4D97-AF65-F5344CB8AC3E}">
        <p14:creationId xmlns:p14="http://schemas.microsoft.com/office/powerpoint/2010/main" val="18766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7257-53D1-B94C-A18D-319FE1F9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0BE-6EF4-FF40-92F5-4A534FDB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400" y="2526833"/>
            <a:ext cx="8379199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previous study was conducted on GM maize in South Africa with emphasis on gains for white and yellow maize cultivars. </a:t>
            </a:r>
            <a:endParaRPr lang="en-US" dirty="0"/>
          </a:p>
          <a:p>
            <a:r>
              <a:rPr lang="en-US" dirty="0"/>
              <a:t>Data collected from 106 locations and 491 cultivars across 28 years (1980-2009) and contained 58,952 observations. </a:t>
            </a:r>
          </a:p>
          <a:p>
            <a:r>
              <a:rPr lang="en-US" dirty="0"/>
              <a:t>Data contained both white and yellow maize, with 41% of the data being white maize</a:t>
            </a:r>
          </a:p>
          <a:p>
            <a:r>
              <a:rPr lang="en-US" dirty="0"/>
              <a:t>Most trials were dryland and rainfed but 17% were irrigated</a:t>
            </a:r>
          </a:p>
          <a:p>
            <a:r>
              <a:rPr lang="en-US" dirty="0"/>
              <a:t>While the data begins in 1980, GM cultivars do not appear until 1999</a:t>
            </a:r>
          </a:p>
          <a:p>
            <a:r>
              <a:rPr lang="en-US" dirty="0"/>
              <a:t>Extensive regression modeling with robustness checks were used to estimate heterogeneous GM gains by cultivar and color</a:t>
            </a:r>
          </a:p>
          <a:p>
            <a:endParaRPr lang="en-US" dirty="0"/>
          </a:p>
        </p:txBody>
      </p:sp>
      <p:pic>
        <p:nvPicPr>
          <p:cNvPr id="5" name="Picture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CAF1B1D2-587D-43FE-B5DD-D36CBE05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6" y="5340709"/>
            <a:ext cx="5038724" cy="1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E859-AB98-4240-94CC-73874CF6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A658-5573-954C-B80E-A0C22F25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573" y="2638044"/>
            <a:ext cx="8020853" cy="310198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In the study by Shew et al 2021, yield gains were found in both GM white and yellow maize.</a:t>
            </a:r>
          </a:p>
          <a:p>
            <a:endParaRPr lang="en-US" dirty="0"/>
          </a:p>
          <a:p>
            <a:r>
              <a:rPr lang="en-US" dirty="0"/>
              <a:t>Average GM yield increase was estimated at .42Mt/ha from genetic modification</a:t>
            </a:r>
          </a:p>
          <a:p>
            <a:r>
              <a:rPr lang="en-US" dirty="0"/>
              <a:t>GM maize also reduced yield risk by 8%</a:t>
            </a:r>
          </a:p>
          <a:p>
            <a:r>
              <a:rPr lang="en-US" dirty="0"/>
              <a:t>GM yield gains vary under different conditions including by province and under irrigated conditions, but </a:t>
            </a:r>
            <a:r>
              <a:rPr lang="en-US" b="1" dirty="0"/>
              <a:t>GM yield gains were approximately twice as large for white relative to yellow maize</a:t>
            </a:r>
          </a:p>
        </p:txBody>
      </p:sp>
      <p:pic>
        <p:nvPicPr>
          <p:cNvPr id="4" name="Picture 3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B408049B-93B0-460F-97F1-9E08C57A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6" y="5340709"/>
            <a:ext cx="5038724" cy="1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B408049B-93B0-460F-97F1-9E08C57A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355" y="5878286"/>
            <a:ext cx="3053288" cy="91942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51DE3-6EAF-4818-9FDE-BD4BC9DA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32C36A0-4A00-4A89-9533-D2A50F27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09" y="35168"/>
            <a:ext cx="8114181" cy="59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309-073B-D349-9DBA-DEDACD8C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B0D9-AE5B-6E46-9D3A-3D01E19D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813" y="2533113"/>
            <a:ext cx="8574374" cy="37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 our current study, we took the previous data that ranged from 1980-2009 and added recently aggregated data from 2010-2019.</a:t>
            </a:r>
          </a:p>
          <a:p>
            <a:endParaRPr lang="en-US" dirty="0"/>
          </a:p>
          <a:p>
            <a:r>
              <a:rPr lang="en-US" dirty="0"/>
              <a:t>Data were collected from the South African Agricultural Research Council (and we’re very thankful for their collaboration on this project)</a:t>
            </a:r>
          </a:p>
          <a:p>
            <a:r>
              <a:rPr lang="en-US" dirty="0"/>
              <a:t>The newly aggregated data was compiled and cleaned in the same manner as the previous data and merged into our panel dataset for analysis</a:t>
            </a:r>
          </a:p>
          <a:p>
            <a:r>
              <a:rPr lang="en-US" dirty="0"/>
              <a:t>Data contain color (white, yellow), GM (</a:t>
            </a:r>
            <a:r>
              <a:rPr lang="en-US" dirty="0" err="1"/>
              <a:t>Bt</a:t>
            </a:r>
            <a:r>
              <a:rPr lang="en-US" dirty="0"/>
              <a:t>, stacked </a:t>
            </a:r>
            <a:r>
              <a:rPr lang="en-US" dirty="0" err="1"/>
              <a:t>Bt</a:t>
            </a:r>
            <a:r>
              <a:rPr lang="en-US" dirty="0"/>
              <a:t>/RR, and conventional), province, year, and yield for observations in the updated panel</a:t>
            </a:r>
          </a:p>
          <a:p>
            <a:r>
              <a:rPr lang="en-US" dirty="0"/>
              <a:t>Data are missing for the 2015 production year</a:t>
            </a:r>
          </a:p>
        </p:txBody>
      </p:sp>
    </p:spTree>
    <p:extLst>
      <p:ext uri="{BB962C8B-B14F-4D97-AF65-F5344CB8AC3E}">
        <p14:creationId xmlns:p14="http://schemas.microsoft.com/office/powerpoint/2010/main" val="181182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309-073B-D349-9DBA-DEDACD8C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60" y="517376"/>
            <a:ext cx="3864864" cy="1188720"/>
          </a:xfrm>
        </p:spPr>
        <p:txBody>
          <a:bodyPr>
            <a:normAutofit/>
          </a:bodyPr>
          <a:lstStyle/>
          <a:p>
            <a:r>
              <a:rPr lang="en-US" dirty="0"/>
              <a:t>White/yellow</a:t>
            </a:r>
            <a:br>
              <a:rPr lang="en-US" dirty="0"/>
            </a:br>
            <a:r>
              <a:rPr lang="en-US" dirty="0"/>
              <a:t>yields by year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0487-3A62-4504-ADD1-DFB36466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53247F1-075A-4F2F-A9F9-B4FEDF6B1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9" b="722"/>
          <a:stretch/>
        </p:blipFill>
        <p:spPr>
          <a:xfrm>
            <a:off x="215757" y="2052419"/>
            <a:ext cx="5959012" cy="46103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571BCB4-B94E-4806-A241-043D456FB7D3}"/>
              </a:ext>
            </a:extLst>
          </p:cNvPr>
          <p:cNvSpPr txBox="1">
            <a:spLocks/>
          </p:cNvSpPr>
          <p:nvPr/>
        </p:nvSpPr>
        <p:spPr bwMode="black">
          <a:xfrm>
            <a:off x="7460976" y="521532"/>
            <a:ext cx="3864864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Bt</a:t>
            </a:r>
            <a:r>
              <a:rPr lang="en-US" dirty="0"/>
              <a:t>/Conventional</a:t>
            </a:r>
            <a:br>
              <a:rPr lang="en-US" dirty="0"/>
            </a:br>
            <a:r>
              <a:rPr lang="en-US" dirty="0"/>
              <a:t>yields by year</a:t>
            </a:r>
          </a:p>
        </p:txBody>
      </p:sp>
      <p:pic>
        <p:nvPicPr>
          <p:cNvPr id="10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1EAC473-022C-46C7-948B-55B0BA663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9"/>
          <a:stretch/>
        </p:blipFill>
        <p:spPr>
          <a:xfrm>
            <a:off x="6096000" y="2050338"/>
            <a:ext cx="5903308" cy="45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71CDBC5-500A-4602-88FD-69DB4868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76" y="1990905"/>
            <a:ext cx="5419048" cy="2876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3596-A1A4-4259-81D5-E0B0C5E7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430</TotalTime>
  <Words>698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GM maize productivity in South Africa from 1999-2019</vt:lpstr>
      <vt:lpstr>South African context</vt:lpstr>
      <vt:lpstr>introduction</vt:lpstr>
      <vt:lpstr>Previous Data and methods</vt:lpstr>
      <vt:lpstr>Previous results</vt:lpstr>
      <vt:lpstr>PowerPoint Presentation</vt:lpstr>
      <vt:lpstr>New data available</vt:lpstr>
      <vt:lpstr>White/yellow yields by year</vt:lpstr>
      <vt:lpstr>PowerPoint Presentation</vt:lpstr>
      <vt:lpstr>methods</vt:lpstr>
      <vt:lpstr>Linear Regression results</vt:lpstr>
      <vt:lpstr>Quadratic Regression results</vt:lpstr>
      <vt:lpstr>Placeholder for province GM by year effects in the quadratic model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Aaron Michael Shew</cp:lastModifiedBy>
  <cp:revision>29</cp:revision>
  <dcterms:created xsi:type="dcterms:W3CDTF">2021-07-12T19:20:02Z</dcterms:created>
  <dcterms:modified xsi:type="dcterms:W3CDTF">2021-08-01T18:17:12Z</dcterms:modified>
</cp:coreProperties>
</file>