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1" r:id="rId3"/>
    <p:sldId id="262" r:id="rId4"/>
    <p:sldId id="264" r:id="rId5"/>
    <p:sldId id="263" r:id="rId6"/>
    <p:sldId id="271" r:id="rId7"/>
    <p:sldId id="266" r:id="rId8"/>
    <p:sldId id="272" r:id="rId9"/>
    <p:sldId id="274" r:id="rId10"/>
    <p:sldId id="265" r:id="rId11"/>
    <p:sldId id="270" r:id="rId12"/>
    <p:sldId id="258"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on Michael Shew" initials="AMS" lastIdx="15" clrIdx="0">
    <p:extLst>
      <p:ext uri="{19B8F6BF-5375-455C-9EA6-DF929625EA0E}">
        <p15:presenceInfo xmlns:p15="http://schemas.microsoft.com/office/powerpoint/2012/main" userId="S::amshew@uark.edu::0ec6c25a-2a60-4322-874f-075f413124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D7EC87-4DD9-8A4D-A546-6EE87BB8B4DF}" v="8" dt="2021-07-30T02:48:39.505"/>
    <p1510:client id="{AA02D21E-5552-EB4F-8786-FE2C5B022A7F}" v="101" dt="2021-07-30T16:01:02.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3" autoAdjust="0"/>
    <p:restoredTop sz="95680"/>
  </p:normalViewPr>
  <p:slideViewPr>
    <p:cSldViewPr snapToGrid="0">
      <p:cViewPr varScale="1">
        <p:scale>
          <a:sx n="96" d="100"/>
          <a:sy n="96" d="100"/>
        </p:scale>
        <p:origin x="9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30T08:14:50.388" idx="7">
    <p:pos x="7119" y="856"/>
    <p:text>Let's use facet_wrap by provence to put each provence on it's own subpanel of the figure. it will take an entire slide but look nice. we won't need any text on the slide other than legends to explain the results</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7/30/2021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7/30/2021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7/30/2021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7/30/2021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cfcooper@uark.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272319"/>
            <a:ext cx="8991600" cy="1645920"/>
          </a:xfrm>
        </p:spPr>
        <p:txBody>
          <a:bodyPr>
            <a:normAutofit/>
          </a:bodyPr>
          <a:lstStyle/>
          <a:p>
            <a:r>
              <a:rPr lang="en-US" dirty="0"/>
              <a:t>GM maize productivity in South Africa from 1999-2019</a:t>
            </a:r>
          </a:p>
        </p:txBody>
      </p:sp>
      <p:sp>
        <p:nvSpPr>
          <p:cNvPr id="3" name="Subtitle 2"/>
          <p:cNvSpPr>
            <a:spLocks noGrp="1"/>
          </p:cNvSpPr>
          <p:nvPr>
            <p:ph type="subTitle" idx="1"/>
          </p:nvPr>
        </p:nvSpPr>
        <p:spPr>
          <a:xfrm>
            <a:off x="2695194" y="4675535"/>
            <a:ext cx="6801612" cy="1239894"/>
          </a:xfrm>
        </p:spPr>
        <p:txBody>
          <a:bodyPr/>
          <a:lstStyle/>
          <a:p>
            <a:r>
              <a:rPr lang="en-US" dirty="0"/>
              <a:t>Courtney Cooper, Aaron M. Shew, Jesse B. Tack, Lawton L. </a:t>
            </a:r>
            <a:r>
              <a:rPr lang="en-US" dirty="0" err="1"/>
              <a:t>Nalley</a:t>
            </a:r>
            <a:r>
              <a:rPr lang="en-US" dirty="0"/>
              <a:t>, Petronella </a:t>
            </a:r>
            <a:r>
              <a:rPr lang="en-US" dirty="0" err="1"/>
              <a:t>Chaminuka</a:t>
            </a:r>
            <a:r>
              <a:rPr lang="en-US" dirty="0"/>
              <a:t>, </a:t>
            </a:r>
            <a:r>
              <a:rPr lang="en-US" dirty="0" err="1"/>
              <a:t>Safiah</a:t>
            </a:r>
            <a:r>
              <a:rPr lang="en-US" dirty="0"/>
              <a:t> </a:t>
            </a:r>
            <a:r>
              <a:rPr lang="en-US" dirty="0" err="1"/>
              <a:t>Maali</a:t>
            </a:r>
            <a:endParaRPr lang="en-US" dirty="0"/>
          </a:p>
          <a:p>
            <a:r>
              <a:rPr lang="en-US" dirty="0"/>
              <a:t>8-3-2021</a:t>
            </a:r>
          </a:p>
        </p:txBody>
      </p:sp>
      <p:sp>
        <p:nvSpPr>
          <p:cNvPr id="4" name="Subtitle 2">
            <a:extLst>
              <a:ext uri="{FF2B5EF4-FFF2-40B4-BE49-F238E27FC236}">
                <a16:creationId xmlns:a16="http://schemas.microsoft.com/office/drawing/2014/main" id="{5101891A-2C9D-4DD8-94EC-BE191EDF611C}"/>
              </a:ext>
            </a:extLst>
          </p:cNvPr>
          <p:cNvSpPr txBox="1">
            <a:spLocks/>
          </p:cNvSpPr>
          <p:nvPr/>
        </p:nvSpPr>
        <p:spPr>
          <a:xfrm>
            <a:off x="2695194" y="3224565"/>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2400" i="1" dirty="0"/>
              <a:t>Food Security, Agricultural Productivity, and Trade in Africa</a:t>
            </a:r>
          </a:p>
          <a:p>
            <a:r>
              <a:rPr lang="en-US" sz="2400" i="1" dirty="0"/>
              <a:t>AAEA Annual Meeting 2021</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6A3E-6714-7244-A922-FC57BE1CE73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179B60A3-6040-7349-9FEC-B0DE017C0C17}"/>
              </a:ext>
            </a:extLst>
          </p:cNvPr>
          <p:cNvSpPr>
            <a:spLocks noGrp="1"/>
          </p:cNvSpPr>
          <p:nvPr>
            <p:ph idx="1"/>
          </p:nvPr>
        </p:nvSpPr>
        <p:spPr>
          <a:xfrm>
            <a:off x="2231136" y="2638043"/>
            <a:ext cx="7729728" cy="3916869"/>
          </a:xfrm>
        </p:spPr>
        <p:txBody>
          <a:bodyPr>
            <a:normAutofit fontScale="92500"/>
          </a:bodyPr>
          <a:lstStyle/>
          <a:p>
            <a:pPr marL="0" indent="0">
              <a:buNone/>
            </a:pPr>
            <a:r>
              <a:rPr lang="en-US" b="1" dirty="0"/>
              <a:t>Linear and </a:t>
            </a:r>
            <a:r>
              <a:rPr lang="en-US" b="1" dirty="0" err="1"/>
              <a:t>Quadratric</a:t>
            </a:r>
            <a:r>
              <a:rPr lang="en-US" b="1" dirty="0"/>
              <a:t> Regression Specifications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Yield is measured in Mt/ha</a:t>
            </a:r>
          </a:p>
          <a:p>
            <a:pPr marL="0" indent="0">
              <a:buNone/>
            </a:pPr>
            <a:r>
              <a:rPr lang="en-US" dirty="0"/>
              <a:t>	Province and Year fixed effects</a:t>
            </a:r>
          </a:p>
          <a:p>
            <a:pPr marL="0" indent="0">
              <a:buNone/>
            </a:pPr>
            <a:r>
              <a:rPr lang="en-US" dirty="0"/>
              <a:t>	GM for </a:t>
            </a:r>
            <a:r>
              <a:rPr lang="en-US" dirty="0" err="1"/>
              <a:t>Bt</a:t>
            </a:r>
            <a:r>
              <a:rPr lang="en-US" dirty="0"/>
              <a:t> (1) vs Conventional (0)</a:t>
            </a:r>
          </a:p>
          <a:p>
            <a:pPr marL="0" indent="0">
              <a:buNone/>
            </a:pPr>
            <a:r>
              <a:rPr lang="en-US" dirty="0"/>
              <a:t>	Color for white vs yellow maize</a:t>
            </a:r>
          </a:p>
          <a:p>
            <a:pPr marL="0" indent="0">
              <a:buNone/>
            </a:pPr>
            <a:r>
              <a:rPr lang="en-US" dirty="0"/>
              <a:t>	Interact GM with year and year-squared to capture GM effects over time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EBCAC02-6BB5-374D-A017-C22AAADC251D}"/>
                  </a:ext>
                </a:extLst>
              </p:cNvPr>
              <p:cNvSpPr txBox="1"/>
              <p:nvPr/>
            </p:nvSpPr>
            <p:spPr>
              <a:xfrm>
                <a:off x="2231136" y="3290500"/>
                <a:ext cx="39795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𝑦𝑖𝑒𝑙𝑑</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𝑝𝑟𝑜𝑣</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𝑦𝑒𝑎𝑟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𝑐𝑜𝑙𝑜𝑟</m:t>
                      </m:r>
                    </m:oMath>
                  </m:oMathPara>
                </a14:m>
                <a:endParaRPr lang="en-US" dirty="0"/>
              </a:p>
            </p:txBody>
          </p:sp>
        </mc:Choice>
        <mc:Fallback>
          <p:sp>
            <p:nvSpPr>
              <p:cNvPr id="4" name="TextBox 3">
                <a:extLst>
                  <a:ext uri="{FF2B5EF4-FFF2-40B4-BE49-F238E27FC236}">
                    <a16:creationId xmlns:a16="http://schemas.microsoft.com/office/drawing/2014/main" id="{1EBCAC02-6BB5-374D-A017-C22AAADC251D}"/>
                  </a:ext>
                </a:extLst>
              </p:cNvPr>
              <p:cNvSpPr txBox="1">
                <a:spLocks noRot="1" noChangeAspect="1" noMove="1" noResize="1" noEditPoints="1" noAdjustHandles="1" noChangeArrowheads="1" noChangeShapeType="1" noTextEdit="1"/>
              </p:cNvSpPr>
              <p:nvPr/>
            </p:nvSpPr>
            <p:spPr>
              <a:xfrm>
                <a:off x="2231136" y="3290500"/>
                <a:ext cx="3979551" cy="276999"/>
              </a:xfrm>
              <a:prstGeom prst="rect">
                <a:avLst/>
              </a:prstGeom>
              <a:blipFill>
                <a:blip r:embed="rId2"/>
                <a:stretch>
                  <a:fillRect l="-1531" r="-766"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10A69AB-CEB6-DE49-A37C-5BD7F80FD665}"/>
                  </a:ext>
                </a:extLst>
              </p:cNvPr>
              <p:cNvSpPr txBox="1"/>
              <p:nvPr/>
            </p:nvSpPr>
            <p:spPr>
              <a:xfrm>
                <a:off x="2231136" y="3912036"/>
                <a:ext cx="75380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𝑦𝑖𝑒𝑙𝑑</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𝑝𝑟𝑜𝑣</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𝑦𝑒𝑎𝑟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𝑦𝑒𝑎𝑟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𝑦𝑒𝑎𝑟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𝑠𝑞𝑢𝑎𝑟𝑒𝑑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𝑐𝑜𝑙𝑜𝑟</m:t>
                      </m:r>
                    </m:oMath>
                  </m:oMathPara>
                </a14:m>
                <a:endParaRPr lang="en-US" dirty="0"/>
              </a:p>
            </p:txBody>
          </p:sp>
        </mc:Choice>
        <mc:Fallback>
          <p:sp>
            <p:nvSpPr>
              <p:cNvPr id="5" name="TextBox 4">
                <a:extLst>
                  <a:ext uri="{FF2B5EF4-FFF2-40B4-BE49-F238E27FC236}">
                    <a16:creationId xmlns:a16="http://schemas.microsoft.com/office/drawing/2014/main" id="{E10A69AB-CEB6-DE49-A37C-5BD7F80FD665}"/>
                  </a:ext>
                </a:extLst>
              </p:cNvPr>
              <p:cNvSpPr txBox="1">
                <a:spLocks noRot="1" noChangeAspect="1" noMove="1" noResize="1" noEditPoints="1" noAdjustHandles="1" noChangeArrowheads="1" noChangeShapeType="1" noTextEdit="1"/>
              </p:cNvSpPr>
              <p:nvPr/>
            </p:nvSpPr>
            <p:spPr>
              <a:xfrm>
                <a:off x="2231136" y="3912036"/>
                <a:ext cx="7538089" cy="276999"/>
              </a:xfrm>
              <a:prstGeom prst="rect">
                <a:avLst/>
              </a:prstGeom>
              <a:blipFill>
                <a:blip r:embed="rId3"/>
                <a:stretch>
                  <a:fillRect l="-566" t="-2222" r="-162" b="-37778"/>
                </a:stretch>
              </a:blipFill>
            </p:spPr>
            <p:txBody>
              <a:bodyPr/>
              <a:lstStyle/>
              <a:p>
                <a:r>
                  <a:rPr lang="en-US">
                    <a:noFill/>
                  </a:rPr>
                  <a:t> </a:t>
                </a:r>
              </a:p>
            </p:txBody>
          </p:sp>
        </mc:Fallback>
      </mc:AlternateContent>
    </p:spTree>
    <p:extLst>
      <p:ext uri="{BB962C8B-B14F-4D97-AF65-F5344CB8AC3E}">
        <p14:creationId xmlns:p14="http://schemas.microsoft.com/office/powerpoint/2010/main" val="408968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AB32-A7F5-49E6-A170-EA417313B13B}"/>
              </a:ext>
            </a:extLst>
          </p:cNvPr>
          <p:cNvSpPr>
            <a:spLocks noGrp="1"/>
          </p:cNvSpPr>
          <p:nvPr>
            <p:ph type="title"/>
          </p:nvPr>
        </p:nvSpPr>
        <p:spPr/>
        <p:txBody>
          <a:bodyPr/>
          <a:lstStyle/>
          <a:p>
            <a:r>
              <a:rPr lang="en-US" dirty="0"/>
              <a:t>Linear Regression results</a:t>
            </a:r>
          </a:p>
        </p:txBody>
      </p:sp>
      <p:pic>
        <p:nvPicPr>
          <p:cNvPr id="7" name="Content Placeholder 6" descr="Text&#10;&#10;Description automatically generated">
            <a:extLst>
              <a:ext uri="{FF2B5EF4-FFF2-40B4-BE49-F238E27FC236}">
                <a16:creationId xmlns:a16="http://schemas.microsoft.com/office/drawing/2014/main" id="{B23CBB9C-CA0B-440F-87BB-0181347F4F5F}"/>
              </a:ext>
            </a:extLst>
          </p:cNvPr>
          <p:cNvPicPr>
            <a:picLocks noGrp="1" noChangeAspect="1"/>
          </p:cNvPicPr>
          <p:nvPr>
            <p:ph idx="1"/>
          </p:nvPr>
        </p:nvPicPr>
        <p:blipFill>
          <a:blip r:embed="rId2"/>
          <a:stretch>
            <a:fillRect/>
          </a:stretch>
        </p:blipFill>
        <p:spPr>
          <a:xfrm>
            <a:off x="788298" y="3236359"/>
            <a:ext cx="5098981" cy="675546"/>
          </a:xfrm>
        </p:spPr>
      </p:pic>
      <p:pic>
        <p:nvPicPr>
          <p:cNvPr id="5" name="Picture 4" descr="Text&#10;&#10;Description automatically generated">
            <a:extLst>
              <a:ext uri="{FF2B5EF4-FFF2-40B4-BE49-F238E27FC236}">
                <a16:creationId xmlns:a16="http://schemas.microsoft.com/office/drawing/2014/main" id="{5FA97314-FC8E-4969-9969-0AE47188522C}"/>
              </a:ext>
            </a:extLst>
          </p:cNvPr>
          <p:cNvPicPr>
            <a:picLocks noChangeAspect="1"/>
          </p:cNvPicPr>
          <p:nvPr/>
        </p:nvPicPr>
        <p:blipFill rotWithShape="1">
          <a:blip r:embed="rId3"/>
          <a:srcRect t="10090"/>
          <a:stretch/>
        </p:blipFill>
        <p:spPr>
          <a:xfrm>
            <a:off x="6096000" y="3236359"/>
            <a:ext cx="5640191" cy="675545"/>
          </a:xfrm>
          <a:prstGeom prst="rect">
            <a:avLst/>
          </a:prstGeom>
        </p:spPr>
      </p:pic>
      <p:sp>
        <p:nvSpPr>
          <p:cNvPr id="8" name="TextBox 7">
            <a:extLst>
              <a:ext uri="{FF2B5EF4-FFF2-40B4-BE49-F238E27FC236}">
                <a16:creationId xmlns:a16="http://schemas.microsoft.com/office/drawing/2014/main" id="{56CB3859-B7D2-490B-8101-A9624AE2CE1D}"/>
              </a:ext>
            </a:extLst>
          </p:cNvPr>
          <p:cNvSpPr txBox="1"/>
          <p:nvPr/>
        </p:nvSpPr>
        <p:spPr>
          <a:xfrm>
            <a:off x="788298" y="2832652"/>
            <a:ext cx="3200400" cy="369332"/>
          </a:xfrm>
          <a:prstGeom prst="rect">
            <a:avLst/>
          </a:prstGeom>
          <a:noFill/>
        </p:spPr>
        <p:txBody>
          <a:bodyPr wrap="square" rtlCol="0">
            <a:spAutoFit/>
          </a:bodyPr>
          <a:lstStyle/>
          <a:p>
            <a:r>
              <a:rPr lang="en-US" dirty="0"/>
              <a:t>Original Data</a:t>
            </a:r>
          </a:p>
        </p:txBody>
      </p:sp>
      <p:sp>
        <p:nvSpPr>
          <p:cNvPr id="9" name="TextBox 8">
            <a:extLst>
              <a:ext uri="{FF2B5EF4-FFF2-40B4-BE49-F238E27FC236}">
                <a16:creationId xmlns:a16="http://schemas.microsoft.com/office/drawing/2014/main" id="{63E88F86-38E3-4C5B-9D91-0BB2A3E0C911}"/>
              </a:ext>
            </a:extLst>
          </p:cNvPr>
          <p:cNvSpPr txBox="1"/>
          <p:nvPr/>
        </p:nvSpPr>
        <p:spPr>
          <a:xfrm>
            <a:off x="6096000" y="2832652"/>
            <a:ext cx="3200400" cy="369332"/>
          </a:xfrm>
          <a:prstGeom prst="rect">
            <a:avLst/>
          </a:prstGeom>
          <a:noFill/>
        </p:spPr>
        <p:txBody>
          <a:bodyPr wrap="square" rtlCol="0">
            <a:spAutoFit/>
          </a:bodyPr>
          <a:lstStyle/>
          <a:p>
            <a:r>
              <a:rPr lang="en-US" dirty="0"/>
              <a:t>Updated Data</a:t>
            </a:r>
          </a:p>
        </p:txBody>
      </p:sp>
      <p:sp>
        <p:nvSpPr>
          <p:cNvPr id="10" name="Rectangle 9">
            <a:extLst>
              <a:ext uri="{FF2B5EF4-FFF2-40B4-BE49-F238E27FC236}">
                <a16:creationId xmlns:a16="http://schemas.microsoft.com/office/drawing/2014/main" id="{F6E0AD66-4A33-4499-A3C3-E20D192906AF}"/>
              </a:ext>
            </a:extLst>
          </p:cNvPr>
          <p:cNvSpPr/>
          <p:nvPr/>
        </p:nvSpPr>
        <p:spPr>
          <a:xfrm>
            <a:off x="7620396" y="3177064"/>
            <a:ext cx="748370"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BF42F9-C821-41ED-915E-8A8A654C6F5E}"/>
              </a:ext>
            </a:extLst>
          </p:cNvPr>
          <p:cNvSpPr/>
          <p:nvPr/>
        </p:nvSpPr>
        <p:spPr>
          <a:xfrm>
            <a:off x="2231136" y="3201984"/>
            <a:ext cx="748370"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766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6656AB-B8B3-4895-AD32-B928A43C4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760"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88BDAE2-5EE0-4B2F-9C9B-7E86A0B4C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1853"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 histogram&#10;&#10;Description automatically generated">
            <a:extLst>
              <a:ext uri="{FF2B5EF4-FFF2-40B4-BE49-F238E27FC236}">
                <a16:creationId xmlns:a16="http://schemas.microsoft.com/office/drawing/2014/main" id="{78B36BCC-DCA9-0540-853C-08E2599F9979}"/>
              </a:ext>
            </a:extLst>
          </p:cNvPr>
          <p:cNvPicPr>
            <a:picLocks noGrp="1" noChangeAspect="1"/>
          </p:cNvPicPr>
          <p:nvPr>
            <p:ph idx="4294967295"/>
          </p:nvPr>
        </p:nvPicPr>
        <p:blipFill>
          <a:blip r:embed="rId2"/>
          <a:stretch>
            <a:fillRect/>
          </a:stretch>
        </p:blipFill>
        <p:spPr>
          <a:xfrm>
            <a:off x="1153943" y="1370235"/>
            <a:ext cx="4782312" cy="3885627"/>
          </a:xfrm>
          <a:prstGeom prst="rect">
            <a:avLst/>
          </a:prstGeom>
        </p:spPr>
      </p:pic>
    </p:spTree>
    <p:extLst>
      <p:ext uri="{BB962C8B-B14F-4D97-AF65-F5344CB8AC3E}">
        <p14:creationId xmlns:p14="http://schemas.microsoft.com/office/powerpoint/2010/main" val="1392525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4E37-88BC-4EF6-9F51-C0B55797B745}"/>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9FCDEA6-9038-46F7-9EBB-EE34D836CC4D}"/>
              </a:ext>
            </a:extLst>
          </p:cNvPr>
          <p:cNvSpPr>
            <a:spLocks noGrp="1"/>
          </p:cNvSpPr>
          <p:nvPr>
            <p:ph idx="1"/>
          </p:nvPr>
        </p:nvSpPr>
        <p:spPr/>
        <p:txBody>
          <a:bodyPr/>
          <a:lstStyle/>
          <a:p>
            <a:r>
              <a:rPr lang="en-US" dirty="0"/>
              <a:t>Insect Resistance</a:t>
            </a:r>
          </a:p>
          <a:p>
            <a:r>
              <a:rPr lang="en-US" dirty="0"/>
              <a:t>Estimating the economic and production impacts of insect resistance</a:t>
            </a:r>
          </a:p>
          <a:p>
            <a:r>
              <a:rPr lang="en-US" dirty="0"/>
              <a:t>Breakpoint Analysis</a:t>
            </a:r>
          </a:p>
        </p:txBody>
      </p:sp>
    </p:spTree>
    <p:extLst>
      <p:ext uri="{BB962C8B-B14F-4D97-AF65-F5344CB8AC3E}">
        <p14:creationId xmlns:p14="http://schemas.microsoft.com/office/powerpoint/2010/main" val="375768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9C954-F766-483C-BB3C-F692DBEC4396}"/>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8DDBD1C-E616-0B45-95F9-371F61E79388}"/>
              </a:ext>
            </a:extLst>
          </p:cNvPr>
          <p:cNvSpPr>
            <a:spLocks noGrp="1"/>
          </p:cNvSpPr>
          <p:nvPr>
            <p:ph idx="1"/>
          </p:nvPr>
        </p:nvSpPr>
        <p:spPr/>
        <p:txBody>
          <a:bodyPr/>
          <a:lstStyle/>
          <a:p>
            <a:pPr marL="0" indent="0" algn="ctr">
              <a:buNone/>
            </a:pPr>
            <a:r>
              <a:rPr lang="en-US" dirty="0"/>
              <a:t>Courtney Cooper- </a:t>
            </a:r>
            <a:r>
              <a:rPr lang="en-US" dirty="0">
                <a:hlinkClick r:id="rId2"/>
              </a:rPr>
              <a:t>cfcooper@uark.edu</a:t>
            </a:r>
            <a:endParaRPr lang="en-US" dirty="0"/>
          </a:p>
          <a:p>
            <a:pPr marL="0" indent="0" algn="ctr">
              <a:buNone/>
            </a:pPr>
            <a:endParaRPr lang="en-US" dirty="0"/>
          </a:p>
          <a:p>
            <a:pPr marL="0" indent="0" algn="ctr">
              <a:buNone/>
            </a:pPr>
            <a:r>
              <a:rPr lang="en-US" dirty="0"/>
              <a:t>I would like to gratefully acknowledge my co-authors- Dr.  Aaron Shew, Dr. Lawton Lanier </a:t>
            </a:r>
            <a:r>
              <a:rPr lang="en-US" dirty="0" err="1"/>
              <a:t>Nalley</a:t>
            </a:r>
            <a:r>
              <a:rPr lang="en-US" dirty="0"/>
              <a:t>, Dr. Jesse Tack, Dr. Petronella </a:t>
            </a:r>
            <a:r>
              <a:rPr lang="en-US" dirty="0" err="1"/>
              <a:t>Chaminuka</a:t>
            </a:r>
            <a:r>
              <a:rPr lang="en-US" dirty="0"/>
              <a:t>, </a:t>
            </a:r>
          </a:p>
          <a:p>
            <a:pPr marL="0" indent="0" algn="ctr">
              <a:buNone/>
            </a:pPr>
            <a:r>
              <a:rPr lang="en-US" dirty="0"/>
              <a:t>and the South African ARC</a:t>
            </a:r>
          </a:p>
        </p:txBody>
      </p:sp>
    </p:spTree>
    <p:extLst>
      <p:ext uri="{BB962C8B-B14F-4D97-AF65-F5344CB8AC3E}">
        <p14:creationId xmlns:p14="http://schemas.microsoft.com/office/powerpoint/2010/main" val="122116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C194-AFC6-4141-A7B6-4BCC1DCC9FCC}"/>
              </a:ext>
            </a:extLst>
          </p:cNvPr>
          <p:cNvSpPr>
            <a:spLocks noGrp="1"/>
          </p:cNvSpPr>
          <p:nvPr>
            <p:ph type="title"/>
          </p:nvPr>
        </p:nvSpPr>
        <p:spPr/>
        <p:txBody>
          <a:bodyPr/>
          <a:lstStyle/>
          <a:p>
            <a:r>
              <a:rPr lang="en-US" dirty="0"/>
              <a:t>South African context</a:t>
            </a:r>
          </a:p>
        </p:txBody>
      </p:sp>
      <p:sp>
        <p:nvSpPr>
          <p:cNvPr id="3" name="Content Placeholder 2">
            <a:extLst>
              <a:ext uri="{FF2B5EF4-FFF2-40B4-BE49-F238E27FC236}">
                <a16:creationId xmlns:a16="http://schemas.microsoft.com/office/drawing/2014/main" id="{7B2A0D17-6F7C-F541-90D7-5B3D60F9EC25}"/>
              </a:ext>
            </a:extLst>
          </p:cNvPr>
          <p:cNvSpPr>
            <a:spLocks noGrp="1"/>
          </p:cNvSpPr>
          <p:nvPr>
            <p:ph idx="1"/>
          </p:nvPr>
        </p:nvSpPr>
        <p:spPr>
          <a:xfrm>
            <a:off x="1365161" y="2638044"/>
            <a:ext cx="9388698" cy="3101983"/>
          </a:xfrm>
        </p:spPr>
        <p:txBody>
          <a:bodyPr>
            <a:normAutofit fontScale="85000" lnSpcReduction="20000"/>
          </a:bodyPr>
          <a:lstStyle/>
          <a:p>
            <a:pPr marL="0" indent="0">
              <a:buNone/>
            </a:pPr>
            <a:r>
              <a:rPr lang="en-US" b="1" dirty="0"/>
              <a:t>Food insecurity continues to be a serious concern for many South Africans</a:t>
            </a:r>
          </a:p>
          <a:p>
            <a:endParaRPr lang="en-US" b="1" dirty="0"/>
          </a:p>
          <a:p>
            <a:r>
              <a:rPr lang="en-US" dirty="0"/>
              <a:t>In 2018, 11% of individuals and 10% of households in South Africa were vulnerable to hunger</a:t>
            </a:r>
          </a:p>
          <a:p>
            <a:endParaRPr lang="en-US" dirty="0"/>
          </a:p>
          <a:p>
            <a:r>
              <a:rPr lang="en-US" dirty="0"/>
              <a:t>Undernourishment slightly increased from 5% to 6% from 2014 to 2017</a:t>
            </a:r>
          </a:p>
          <a:p>
            <a:endParaRPr lang="en-US" dirty="0"/>
          </a:p>
          <a:p>
            <a:r>
              <a:rPr lang="en-US" dirty="0"/>
              <a:t>In 2014-2015, 22% of households experienced food insecurity due to a severe drought and subsequent food price shocks</a:t>
            </a:r>
          </a:p>
          <a:p>
            <a:endParaRPr lang="en-US" dirty="0"/>
          </a:p>
          <a:p>
            <a:r>
              <a:rPr lang="en-US" dirty="0"/>
              <a:t>Maize serves as a staple food for the majority of the population, specifically for low-income households</a:t>
            </a:r>
          </a:p>
        </p:txBody>
      </p:sp>
    </p:spTree>
    <p:extLst>
      <p:ext uri="{BB962C8B-B14F-4D97-AF65-F5344CB8AC3E}">
        <p14:creationId xmlns:p14="http://schemas.microsoft.com/office/powerpoint/2010/main" val="110402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9B3E-E778-B041-BBD6-D5092CB4328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1BDA62-7480-E548-B9DD-7AE144FA0094}"/>
              </a:ext>
            </a:extLst>
          </p:cNvPr>
          <p:cNvSpPr>
            <a:spLocks noGrp="1"/>
          </p:cNvSpPr>
          <p:nvPr>
            <p:ph idx="1"/>
          </p:nvPr>
        </p:nvSpPr>
        <p:spPr>
          <a:xfrm>
            <a:off x="1351005" y="2568903"/>
            <a:ext cx="9489989" cy="3101983"/>
          </a:xfrm>
        </p:spPr>
        <p:txBody>
          <a:bodyPr>
            <a:noAutofit/>
          </a:bodyPr>
          <a:lstStyle/>
          <a:p>
            <a:pPr marL="0" indent="0">
              <a:buNone/>
            </a:pPr>
            <a:r>
              <a:rPr lang="en-US" b="1" dirty="0"/>
              <a:t>Most research evaluating the impacts of GM crops focuses on the producer benefits of GM input traits or the influence of consumer valuation and acceptance in GM crop adoption</a:t>
            </a:r>
          </a:p>
          <a:p>
            <a:endParaRPr lang="en-US" dirty="0"/>
          </a:p>
          <a:p>
            <a:r>
              <a:rPr lang="en-US" dirty="0"/>
              <a:t>Specifically, the producers that have benefited the most are low-income farmers in developing countries where there are fewer options for pest management and crop vulnerability tends to be higher </a:t>
            </a:r>
          </a:p>
          <a:p>
            <a:r>
              <a:rPr lang="en-US" dirty="0"/>
              <a:t>Other findings conclude GM input traits have second-order socioeconomic impacts such as labor-savings and environmental benefits</a:t>
            </a:r>
          </a:p>
          <a:p>
            <a:r>
              <a:rPr lang="en-US" dirty="0"/>
              <a:t>Many skeptics suggest that there is not clear evidence that GM maize has yield gains in South Africa that benefit producers</a:t>
            </a:r>
          </a:p>
        </p:txBody>
      </p:sp>
    </p:spTree>
    <p:extLst>
      <p:ext uri="{BB962C8B-B14F-4D97-AF65-F5344CB8AC3E}">
        <p14:creationId xmlns:p14="http://schemas.microsoft.com/office/powerpoint/2010/main" val="18766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7257-53D1-B94C-A18D-319FE1F9574A}"/>
              </a:ext>
            </a:extLst>
          </p:cNvPr>
          <p:cNvSpPr>
            <a:spLocks noGrp="1"/>
          </p:cNvSpPr>
          <p:nvPr>
            <p:ph type="title"/>
          </p:nvPr>
        </p:nvSpPr>
        <p:spPr/>
        <p:txBody>
          <a:bodyPr/>
          <a:lstStyle/>
          <a:p>
            <a:r>
              <a:rPr lang="en-US" dirty="0"/>
              <a:t>Previous Data and methods</a:t>
            </a:r>
          </a:p>
        </p:txBody>
      </p:sp>
      <p:sp>
        <p:nvSpPr>
          <p:cNvPr id="3" name="Content Placeholder 2">
            <a:extLst>
              <a:ext uri="{FF2B5EF4-FFF2-40B4-BE49-F238E27FC236}">
                <a16:creationId xmlns:a16="http://schemas.microsoft.com/office/drawing/2014/main" id="{E67A50BE-6EF4-FF40-92F5-4A534FDB331A}"/>
              </a:ext>
            </a:extLst>
          </p:cNvPr>
          <p:cNvSpPr>
            <a:spLocks noGrp="1"/>
          </p:cNvSpPr>
          <p:nvPr>
            <p:ph idx="1"/>
          </p:nvPr>
        </p:nvSpPr>
        <p:spPr>
          <a:xfrm>
            <a:off x="1906400" y="2526833"/>
            <a:ext cx="8379199" cy="3101983"/>
          </a:xfrm>
        </p:spPr>
        <p:txBody>
          <a:bodyPr>
            <a:normAutofit lnSpcReduction="10000"/>
          </a:bodyPr>
          <a:lstStyle/>
          <a:p>
            <a:pPr marL="0" indent="0">
              <a:buNone/>
            </a:pPr>
            <a:r>
              <a:rPr lang="en-US" b="1" dirty="0"/>
              <a:t>A previous study was conducted on GM maize in South Africa with emphasis on gains for white and yellow maize cultivars. </a:t>
            </a:r>
            <a:endParaRPr lang="en-US" dirty="0"/>
          </a:p>
          <a:p>
            <a:r>
              <a:rPr lang="en-US" dirty="0"/>
              <a:t>Data collected from 106 locations and 491 cultivars across 28 years (1980-2009) and contained 58,952 observations. </a:t>
            </a:r>
          </a:p>
          <a:p>
            <a:r>
              <a:rPr lang="en-US" dirty="0"/>
              <a:t>Data contained both white and yellow maize, with 41% of the data being white maize</a:t>
            </a:r>
          </a:p>
          <a:p>
            <a:r>
              <a:rPr lang="en-US" dirty="0"/>
              <a:t>Most trials were dryland and rainfed but 17% were irrigated</a:t>
            </a:r>
          </a:p>
          <a:p>
            <a:r>
              <a:rPr lang="en-US" dirty="0"/>
              <a:t>While the data begins in 1980, GM cultivars do not appear until 1999</a:t>
            </a:r>
          </a:p>
          <a:p>
            <a:r>
              <a:rPr lang="en-US" dirty="0"/>
              <a:t>Extensive regression modeling with robustness checks were used to estimate heterogeneous GM gains by cultivar and color</a:t>
            </a:r>
          </a:p>
          <a:p>
            <a:endParaRPr lang="en-US" dirty="0"/>
          </a:p>
        </p:txBody>
      </p:sp>
      <p:pic>
        <p:nvPicPr>
          <p:cNvPr id="5" name="Picture 4" descr="A picture containing text, indoor, screenshot&#10;&#10;Description automatically generated">
            <a:extLst>
              <a:ext uri="{FF2B5EF4-FFF2-40B4-BE49-F238E27FC236}">
                <a16:creationId xmlns:a16="http://schemas.microsoft.com/office/drawing/2014/main" id="{CAF1B1D2-587D-43FE-B5DD-D36CBE05F0AC}"/>
              </a:ext>
            </a:extLst>
          </p:cNvPr>
          <p:cNvPicPr>
            <a:picLocks noChangeAspect="1"/>
          </p:cNvPicPr>
          <p:nvPr/>
        </p:nvPicPr>
        <p:blipFill>
          <a:blip r:embed="rId2"/>
          <a:stretch>
            <a:fillRect/>
          </a:stretch>
        </p:blipFill>
        <p:spPr>
          <a:xfrm>
            <a:off x="7153276" y="5340709"/>
            <a:ext cx="5038724" cy="1517292"/>
          </a:xfrm>
          <a:prstGeom prst="rect">
            <a:avLst/>
          </a:prstGeom>
        </p:spPr>
      </p:pic>
    </p:spTree>
    <p:extLst>
      <p:ext uri="{BB962C8B-B14F-4D97-AF65-F5344CB8AC3E}">
        <p14:creationId xmlns:p14="http://schemas.microsoft.com/office/powerpoint/2010/main" val="224587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E859-AB98-4240-94CC-73874CF6D660}"/>
              </a:ext>
            </a:extLst>
          </p:cNvPr>
          <p:cNvSpPr>
            <a:spLocks noGrp="1"/>
          </p:cNvSpPr>
          <p:nvPr>
            <p:ph type="title"/>
          </p:nvPr>
        </p:nvSpPr>
        <p:spPr/>
        <p:txBody>
          <a:bodyPr/>
          <a:lstStyle/>
          <a:p>
            <a:r>
              <a:rPr lang="en-US" dirty="0"/>
              <a:t>Previous results</a:t>
            </a:r>
          </a:p>
        </p:txBody>
      </p:sp>
      <p:sp>
        <p:nvSpPr>
          <p:cNvPr id="3" name="Content Placeholder 2">
            <a:extLst>
              <a:ext uri="{FF2B5EF4-FFF2-40B4-BE49-F238E27FC236}">
                <a16:creationId xmlns:a16="http://schemas.microsoft.com/office/drawing/2014/main" id="{20F1A658-5573-954C-B80E-A0C22F259A30}"/>
              </a:ext>
            </a:extLst>
          </p:cNvPr>
          <p:cNvSpPr>
            <a:spLocks noGrp="1"/>
          </p:cNvSpPr>
          <p:nvPr>
            <p:ph idx="1"/>
          </p:nvPr>
        </p:nvSpPr>
        <p:spPr>
          <a:xfrm>
            <a:off x="2085573" y="2638044"/>
            <a:ext cx="8020853" cy="3101983"/>
          </a:xfrm>
        </p:spPr>
        <p:txBody>
          <a:bodyPr/>
          <a:lstStyle/>
          <a:p>
            <a:pPr marL="0" indent="0">
              <a:buNone/>
            </a:pPr>
            <a:r>
              <a:rPr lang="en-US" sz="1600" b="1" dirty="0"/>
              <a:t>In the study by Shew et al 2021, yield gains were found in both GM white and yellow maize.</a:t>
            </a:r>
          </a:p>
          <a:p>
            <a:endParaRPr lang="en-US" dirty="0"/>
          </a:p>
          <a:p>
            <a:r>
              <a:rPr lang="en-US" dirty="0"/>
              <a:t>Average GM yield increase was estimated at .42Mt/ha from genetic modification</a:t>
            </a:r>
          </a:p>
          <a:p>
            <a:r>
              <a:rPr lang="en-US" dirty="0"/>
              <a:t>GM maize also reduced yield risk by 8%</a:t>
            </a:r>
          </a:p>
          <a:p>
            <a:r>
              <a:rPr lang="en-US" dirty="0"/>
              <a:t>GM yield gains vary under different conditions including by province and under irrigated conditions, but </a:t>
            </a:r>
            <a:r>
              <a:rPr lang="en-US" b="1" dirty="0"/>
              <a:t>GM yield gains were approximately twice as large for white relative to yellow maize</a:t>
            </a:r>
          </a:p>
        </p:txBody>
      </p:sp>
      <p:pic>
        <p:nvPicPr>
          <p:cNvPr id="4" name="Picture 3" descr="A picture containing text, indoor, screenshot&#10;&#10;Description automatically generated">
            <a:extLst>
              <a:ext uri="{FF2B5EF4-FFF2-40B4-BE49-F238E27FC236}">
                <a16:creationId xmlns:a16="http://schemas.microsoft.com/office/drawing/2014/main" id="{B408049B-93B0-460F-97F1-9E08C57AFF22}"/>
              </a:ext>
            </a:extLst>
          </p:cNvPr>
          <p:cNvPicPr>
            <a:picLocks noChangeAspect="1"/>
          </p:cNvPicPr>
          <p:nvPr/>
        </p:nvPicPr>
        <p:blipFill>
          <a:blip r:embed="rId2"/>
          <a:stretch>
            <a:fillRect/>
          </a:stretch>
        </p:blipFill>
        <p:spPr>
          <a:xfrm>
            <a:off x="7153276" y="5340709"/>
            <a:ext cx="5038724" cy="1517292"/>
          </a:xfrm>
          <a:prstGeom prst="rect">
            <a:avLst/>
          </a:prstGeom>
        </p:spPr>
      </p:pic>
    </p:spTree>
    <p:extLst>
      <p:ext uri="{BB962C8B-B14F-4D97-AF65-F5344CB8AC3E}">
        <p14:creationId xmlns:p14="http://schemas.microsoft.com/office/powerpoint/2010/main" val="146686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indoor, screenshot&#10;&#10;Description automatically generated">
            <a:extLst>
              <a:ext uri="{FF2B5EF4-FFF2-40B4-BE49-F238E27FC236}">
                <a16:creationId xmlns:a16="http://schemas.microsoft.com/office/drawing/2014/main" id="{B408049B-93B0-460F-97F1-9E08C57AFF22}"/>
              </a:ext>
            </a:extLst>
          </p:cNvPr>
          <p:cNvPicPr>
            <a:picLocks noChangeAspect="1"/>
          </p:cNvPicPr>
          <p:nvPr/>
        </p:nvPicPr>
        <p:blipFill>
          <a:blip r:embed="rId2"/>
          <a:stretch>
            <a:fillRect/>
          </a:stretch>
        </p:blipFill>
        <p:spPr>
          <a:xfrm>
            <a:off x="4569355" y="5878286"/>
            <a:ext cx="3053288" cy="919425"/>
          </a:xfrm>
          <a:prstGeom prst="rect">
            <a:avLst/>
          </a:prstGeom>
        </p:spPr>
      </p:pic>
      <p:sp>
        <p:nvSpPr>
          <p:cNvPr id="6" name="Content Placeholder 5">
            <a:extLst>
              <a:ext uri="{FF2B5EF4-FFF2-40B4-BE49-F238E27FC236}">
                <a16:creationId xmlns:a16="http://schemas.microsoft.com/office/drawing/2014/main" id="{B1E51DE3-6EAF-4818-9FDE-BD4BC9DA3D38}"/>
              </a:ext>
            </a:extLst>
          </p:cNvPr>
          <p:cNvSpPr>
            <a:spLocks noGrp="1"/>
          </p:cNvSpPr>
          <p:nvPr>
            <p:ph idx="1"/>
          </p:nvPr>
        </p:nvSpPr>
        <p:spPr/>
        <p:txBody>
          <a:bodyPr/>
          <a:lstStyle/>
          <a:p>
            <a:endParaRPr lang="en-US"/>
          </a:p>
        </p:txBody>
      </p:sp>
      <p:pic>
        <p:nvPicPr>
          <p:cNvPr id="8" name="Picture 7" descr="Chart, histogram&#10;&#10;Description automatically generated">
            <a:extLst>
              <a:ext uri="{FF2B5EF4-FFF2-40B4-BE49-F238E27FC236}">
                <a16:creationId xmlns:a16="http://schemas.microsoft.com/office/drawing/2014/main" id="{B32C36A0-4A00-4A89-9533-D2A50F279D68}"/>
              </a:ext>
            </a:extLst>
          </p:cNvPr>
          <p:cNvPicPr>
            <a:picLocks noChangeAspect="1"/>
          </p:cNvPicPr>
          <p:nvPr/>
        </p:nvPicPr>
        <p:blipFill>
          <a:blip r:embed="rId3"/>
          <a:stretch>
            <a:fillRect/>
          </a:stretch>
        </p:blipFill>
        <p:spPr>
          <a:xfrm>
            <a:off x="2038909" y="35168"/>
            <a:ext cx="8114181" cy="5903407"/>
          </a:xfrm>
          <a:prstGeom prst="rect">
            <a:avLst/>
          </a:prstGeom>
        </p:spPr>
      </p:pic>
    </p:spTree>
    <p:extLst>
      <p:ext uri="{BB962C8B-B14F-4D97-AF65-F5344CB8AC3E}">
        <p14:creationId xmlns:p14="http://schemas.microsoft.com/office/powerpoint/2010/main" val="123806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5309-073B-D349-9DBA-DEDACD8C65BC}"/>
              </a:ext>
            </a:extLst>
          </p:cNvPr>
          <p:cNvSpPr>
            <a:spLocks noGrp="1"/>
          </p:cNvSpPr>
          <p:nvPr>
            <p:ph type="title"/>
          </p:nvPr>
        </p:nvSpPr>
        <p:spPr/>
        <p:txBody>
          <a:bodyPr/>
          <a:lstStyle/>
          <a:p>
            <a:r>
              <a:rPr lang="en-US" dirty="0"/>
              <a:t>New data available</a:t>
            </a:r>
          </a:p>
        </p:txBody>
      </p:sp>
      <p:sp>
        <p:nvSpPr>
          <p:cNvPr id="3" name="Content Placeholder 2">
            <a:extLst>
              <a:ext uri="{FF2B5EF4-FFF2-40B4-BE49-F238E27FC236}">
                <a16:creationId xmlns:a16="http://schemas.microsoft.com/office/drawing/2014/main" id="{AF8EB0D9-AE5B-6E46-9D3A-3D01E19D9626}"/>
              </a:ext>
            </a:extLst>
          </p:cNvPr>
          <p:cNvSpPr>
            <a:spLocks noGrp="1"/>
          </p:cNvSpPr>
          <p:nvPr>
            <p:ph idx="1"/>
          </p:nvPr>
        </p:nvSpPr>
        <p:spPr>
          <a:xfrm>
            <a:off x="1808813" y="2533113"/>
            <a:ext cx="8574374" cy="3708661"/>
          </a:xfrm>
        </p:spPr>
        <p:txBody>
          <a:bodyPr>
            <a:normAutofit/>
          </a:bodyPr>
          <a:lstStyle/>
          <a:p>
            <a:pPr marL="0" indent="0">
              <a:buNone/>
            </a:pPr>
            <a:r>
              <a:rPr lang="en-US" b="1" dirty="0"/>
              <a:t>For our current study, we took the previous data that ranged from 1980-2009 and added recently aggregated data from 2010-2019.</a:t>
            </a:r>
          </a:p>
          <a:p>
            <a:endParaRPr lang="en-US" dirty="0"/>
          </a:p>
          <a:p>
            <a:r>
              <a:rPr lang="en-US" dirty="0"/>
              <a:t>Data were collected from the South African Agricultural Research Council (and we’re very thankful for their collaboration on this project)</a:t>
            </a:r>
          </a:p>
          <a:p>
            <a:r>
              <a:rPr lang="en-US" dirty="0"/>
              <a:t>The newly aggregated data was compiled and cleaned in the same manner as the previous data and merged into our panel dataset for analysis</a:t>
            </a:r>
          </a:p>
          <a:p>
            <a:r>
              <a:rPr lang="en-US" dirty="0"/>
              <a:t>Data contain color (white, yellow), GM (</a:t>
            </a:r>
            <a:r>
              <a:rPr lang="en-US" dirty="0" err="1"/>
              <a:t>Bt</a:t>
            </a:r>
            <a:r>
              <a:rPr lang="en-US" dirty="0"/>
              <a:t>, stacked </a:t>
            </a:r>
            <a:r>
              <a:rPr lang="en-US" dirty="0" err="1"/>
              <a:t>Bt</a:t>
            </a:r>
            <a:r>
              <a:rPr lang="en-US" dirty="0"/>
              <a:t>/RR, and conventional), province, year, and yield for observations in the updated panel</a:t>
            </a:r>
          </a:p>
          <a:p>
            <a:r>
              <a:rPr lang="en-US" dirty="0"/>
              <a:t>Data are missing for the 2015 production year</a:t>
            </a:r>
          </a:p>
        </p:txBody>
      </p:sp>
    </p:spTree>
    <p:extLst>
      <p:ext uri="{BB962C8B-B14F-4D97-AF65-F5344CB8AC3E}">
        <p14:creationId xmlns:p14="http://schemas.microsoft.com/office/powerpoint/2010/main" val="181182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5309-073B-D349-9DBA-DEDACD8C65BC}"/>
              </a:ext>
            </a:extLst>
          </p:cNvPr>
          <p:cNvSpPr>
            <a:spLocks noGrp="1"/>
          </p:cNvSpPr>
          <p:nvPr>
            <p:ph type="title"/>
          </p:nvPr>
        </p:nvSpPr>
        <p:spPr>
          <a:xfrm>
            <a:off x="866162" y="523613"/>
            <a:ext cx="3864864" cy="1188720"/>
          </a:xfrm>
        </p:spPr>
        <p:txBody>
          <a:bodyPr>
            <a:normAutofit/>
          </a:bodyPr>
          <a:lstStyle/>
          <a:p>
            <a:r>
              <a:rPr lang="en-US" dirty="0"/>
              <a:t>White/yellow</a:t>
            </a:r>
            <a:br>
              <a:rPr lang="en-US" dirty="0"/>
            </a:br>
            <a:r>
              <a:rPr lang="en-US" dirty="0"/>
              <a:t>yields by year</a:t>
            </a:r>
          </a:p>
        </p:txBody>
      </p:sp>
      <p:sp>
        <p:nvSpPr>
          <p:cNvPr id="5" name="Content Placeholder 4">
            <a:extLst>
              <a:ext uri="{FF2B5EF4-FFF2-40B4-BE49-F238E27FC236}">
                <a16:creationId xmlns:a16="http://schemas.microsoft.com/office/drawing/2014/main" id="{46B40487-3A62-4504-ADD1-DFB364664E3F}"/>
              </a:ext>
            </a:extLst>
          </p:cNvPr>
          <p:cNvSpPr>
            <a:spLocks noGrp="1"/>
          </p:cNvSpPr>
          <p:nvPr>
            <p:ph idx="1"/>
          </p:nvPr>
        </p:nvSpPr>
        <p:spPr/>
        <p:txBody>
          <a:bodyPr/>
          <a:lstStyle/>
          <a:p>
            <a:endParaRPr lang="en-US"/>
          </a:p>
        </p:txBody>
      </p:sp>
      <p:pic>
        <p:nvPicPr>
          <p:cNvPr id="8" name="Content Placeholder 4" descr="Chart, histogram&#10;&#10;Description automatically generated">
            <a:extLst>
              <a:ext uri="{FF2B5EF4-FFF2-40B4-BE49-F238E27FC236}">
                <a16:creationId xmlns:a16="http://schemas.microsoft.com/office/drawing/2014/main" id="{953247F1-075A-4F2F-A9F9-B4FEDF6B198E}"/>
              </a:ext>
            </a:extLst>
          </p:cNvPr>
          <p:cNvPicPr>
            <a:picLocks noChangeAspect="1"/>
          </p:cNvPicPr>
          <p:nvPr/>
        </p:nvPicPr>
        <p:blipFill rotWithShape="1">
          <a:blip r:embed="rId2"/>
          <a:srcRect t="4029" b="722"/>
          <a:stretch/>
        </p:blipFill>
        <p:spPr>
          <a:xfrm>
            <a:off x="215757" y="2052419"/>
            <a:ext cx="5959012" cy="4610371"/>
          </a:xfrm>
          <a:prstGeom prst="rect">
            <a:avLst/>
          </a:prstGeom>
        </p:spPr>
      </p:pic>
      <p:sp>
        <p:nvSpPr>
          <p:cNvPr id="9" name="Title 1">
            <a:extLst>
              <a:ext uri="{FF2B5EF4-FFF2-40B4-BE49-F238E27FC236}">
                <a16:creationId xmlns:a16="http://schemas.microsoft.com/office/drawing/2014/main" id="{D571BCB4-B94E-4806-A241-043D456FB7D3}"/>
              </a:ext>
            </a:extLst>
          </p:cNvPr>
          <p:cNvSpPr txBox="1">
            <a:spLocks/>
          </p:cNvSpPr>
          <p:nvPr/>
        </p:nvSpPr>
        <p:spPr bwMode="black">
          <a:xfrm>
            <a:off x="7460976" y="521532"/>
            <a:ext cx="3864864" cy="1188720"/>
          </a:xfrm>
          <a:prstGeom prst="rect">
            <a:avLst/>
          </a:prstGeom>
          <a:solidFill>
            <a:srgbClr val="FFFFFF"/>
          </a:solidFill>
          <a:ln w="31750" cap="sq">
            <a:solidFill>
              <a:srgbClr val="404040"/>
            </a:solidFill>
            <a:miter lim="800000"/>
          </a:ln>
        </p:spPr>
        <p:txBody>
          <a:bodyPr vert="horz" lIns="182880" tIns="182880" rIns="182880" bIns="182880" rtlCol="0" anchor="ctr">
            <a:normAutofit fontScale="9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err="1"/>
              <a:t>Bt</a:t>
            </a:r>
            <a:r>
              <a:rPr lang="en-US" dirty="0"/>
              <a:t>/Conventional</a:t>
            </a:r>
            <a:br>
              <a:rPr lang="en-US" dirty="0"/>
            </a:br>
            <a:r>
              <a:rPr lang="en-US" dirty="0"/>
              <a:t>yields by year</a:t>
            </a:r>
          </a:p>
        </p:txBody>
      </p:sp>
      <p:pic>
        <p:nvPicPr>
          <p:cNvPr id="10" name="Content Placeholder 4" descr="Chart&#10;&#10;Description automatically generated">
            <a:extLst>
              <a:ext uri="{FF2B5EF4-FFF2-40B4-BE49-F238E27FC236}">
                <a16:creationId xmlns:a16="http://schemas.microsoft.com/office/drawing/2014/main" id="{01EAC473-022C-46C7-948B-55B0BA663EE2}"/>
              </a:ext>
            </a:extLst>
          </p:cNvPr>
          <p:cNvPicPr>
            <a:picLocks noChangeAspect="1"/>
          </p:cNvPicPr>
          <p:nvPr/>
        </p:nvPicPr>
        <p:blipFill rotWithShape="1">
          <a:blip r:embed="rId3"/>
          <a:srcRect t="4159"/>
          <a:stretch/>
        </p:blipFill>
        <p:spPr>
          <a:xfrm>
            <a:off x="6096000" y="2050338"/>
            <a:ext cx="5903308" cy="4595719"/>
          </a:xfrm>
          <a:prstGeom prst="rect">
            <a:avLst/>
          </a:prstGeom>
        </p:spPr>
      </p:pic>
    </p:spTree>
    <p:extLst>
      <p:ext uri="{BB962C8B-B14F-4D97-AF65-F5344CB8AC3E}">
        <p14:creationId xmlns:p14="http://schemas.microsoft.com/office/powerpoint/2010/main" val="120449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6B40487-3A62-4504-ADD1-DFB364664E3F}"/>
              </a:ext>
            </a:extLst>
          </p:cNvPr>
          <p:cNvSpPr>
            <a:spLocks noGrp="1"/>
          </p:cNvSpPr>
          <p:nvPr>
            <p:ph idx="1"/>
          </p:nvPr>
        </p:nvSpPr>
        <p:spPr/>
        <p:txBody>
          <a:bodyPr>
            <a:normAutofit/>
          </a:bodyPr>
          <a:lstStyle/>
          <a:p>
            <a:r>
              <a:rPr lang="en-US" sz="2400" b="1" dirty="0"/>
              <a:t>PLACE HOLDER FOR EXPLORTORY PLOT OF GM VS CONVENTIONAL YIELDS OVER TIME</a:t>
            </a:r>
          </a:p>
        </p:txBody>
      </p:sp>
    </p:spTree>
    <p:extLst>
      <p:ext uri="{BB962C8B-B14F-4D97-AF65-F5344CB8AC3E}">
        <p14:creationId xmlns:p14="http://schemas.microsoft.com/office/powerpoint/2010/main" val="12941031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TotalTime>255</TotalTime>
  <Words>687</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Cambria Math</vt:lpstr>
      <vt:lpstr>Gill Sans MT</vt:lpstr>
      <vt:lpstr>Parcel</vt:lpstr>
      <vt:lpstr>GM maize productivity in South Africa from 1999-2019</vt:lpstr>
      <vt:lpstr>South African context</vt:lpstr>
      <vt:lpstr>introduction</vt:lpstr>
      <vt:lpstr>Previous Data and methods</vt:lpstr>
      <vt:lpstr>Previous results</vt:lpstr>
      <vt:lpstr>PowerPoint Presentation</vt:lpstr>
      <vt:lpstr>New data available</vt:lpstr>
      <vt:lpstr>White/yellow yields by year</vt:lpstr>
      <vt:lpstr>PowerPoint Presentation</vt:lpstr>
      <vt:lpstr>methods</vt:lpstr>
      <vt:lpstr>Linear Regression results</vt:lpstr>
      <vt:lpstr>PowerPoint Presentation</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Aaron Michael Shew</cp:lastModifiedBy>
  <cp:revision>20</cp:revision>
  <dcterms:created xsi:type="dcterms:W3CDTF">2021-07-12T19:20:02Z</dcterms:created>
  <dcterms:modified xsi:type="dcterms:W3CDTF">2021-07-30T19:57:09Z</dcterms:modified>
</cp:coreProperties>
</file>