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1" r:id="rId4"/>
    <p:sldId id="262" r:id="rId5"/>
    <p:sldId id="263" r:id="rId6"/>
    <p:sldId id="264" r:id="rId7"/>
    <p:sldId id="266" r:id="rId8"/>
    <p:sldId id="269" r:id="rId9"/>
    <p:sldId id="265" r:id="rId10"/>
    <p:sldId id="270" r:id="rId11"/>
    <p:sldId id="258"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Michael Shew" initials="AMS" lastIdx="15" clrIdx="0">
    <p:extLst>
      <p:ext uri="{19B8F6BF-5375-455C-9EA6-DF929625EA0E}">
        <p15:presenceInfo xmlns:p15="http://schemas.microsoft.com/office/powerpoint/2012/main" userId="S::amshew@uark.edu::0ec6c25a-2a60-4322-874f-075f413124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7EC87-4DD9-8A4D-A546-6EE87BB8B4DF}" v="8" dt="2021-07-30T02:48:39.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9" autoAdjust="0"/>
    <p:restoredTop sz="96327"/>
  </p:normalViewPr>
  <p:slideViewPr>
    <p:cSldViewPr snapToGrid="0">
      <p:cViewPr varScale="1">
        <p:scale>
          <a:sx n="72" d="100"/>
          <a:sy n="72" d="100"/>
        </p:scale>
        <p:origin x="90"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0T08:12:54.655" idx="4">
    <p:pos x="6035" y="1686"/>
    <p:text>I believe our previous data went to 2009 and this data began in 2010</p:text>
    <p:extLst>
      <p:ext uri="{C676402C-5697-4E1C-873F-D02D1690AC5C}">
        <p15:threadingInfo xmlns:p15="http://schemas.microsoft.com/office/powerpoint/2012/main" timeZoneBias="300"/>
      </p:ext>
    </p:extLst>
  </p:cm>
  <p:cm authorId="1" dt="2021-07-30T08:13:22.810" idx="5">
    <p:pos x="3606" y="2287"/>
    <p:text>data collection and experiments are the same. methods are not.</p:text>
    <p:extLst>
      <p:ext uri="{C676402C-5697-4E1C-873F-D02D1690AC5C}">
        <p15:threadingInfo xmlns:p15="http://schemas.microsoft.com/office/powerpoint/2012/main" timeZoneBias="300"/>
      </p:ext>
    </p:extLst>
  </p:cm>
  <p:cm authorId="1" dt="2021-07-30T08:14:23.544" idx="6">
    <p:pos x="6127" y="3139"/>
    <p:text>Move the previous slide past this one, then add this on that with the equations and variable explanations</p:text>
    <p:extLst>
      <p:ext uri="{C676402C-5697-4E1C-873F-D02D1690AC5C}">
        <p15:threadingInfo xmlns:p15="http://schemas.microsoft.com/office/powerpoint/2012/main" timeZoneBias="300"/>
      </p:ext>
    </p:extLst>
  </p:cm>
  <p:cm authorId="1" dt="2021-07-30T08:19:20.012" idx="13">
    <p:pos x="4282" y="2287"/>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30T08:19:49.624" idx="14">
    <p:pos x="5017" y="860"/>
    <p:text>Add a summary stats table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30T08:11:26.885" idx="1">
    <p:pos x="3000" y="1688"/>
    <p:text>Don't really need to talk about old methods.</p:text>
    <p:extLst>
      <p:ext uri="{C676402C-5697-4E1C-873F-D02D1690AC5C}">
        <p15:threadingInfo xmlns:p15="http://schemas.microsoft.com/office/powerpoint/2012/main" timeZoneBias="300"/>
      </p:ext>
    </p:extLst>
  </p:cm>
  <p:cm authorId="1" dt="2021-07-30T08:12:09.087" idx="2">
    <p:pos x="3000" y="1784"/>
    <p:text>We should add our methods here - two regression equations. One linear regression and one quadratic. Then explain the variables we include and why.</p:text>
    <p:extLst>
      <p:ext uri="{C676402C-5697-4E1C-873F-D02D1690AC5C}">
        <p15:threadingInfo xmlns:p15="http://schemas.microsoft.com/office/powerpoint/2012/main" timeZoneBias="300">
          <p15:parentCm authorId="1" idx="1"/>
        </p15:threadingInfo>
      </p:ext>
    </p:extLst>
  </p:cm>
  <p:cm authorId="1" dt="2021-07-30T08:12:36.512" idx="3">
    <p:pos x="3000" y="1880"/>
    <p:text>You can add equations by going to Insert and then clicking on Equation on the right side of the ribbon.</p:text>
    <p:extLst>
      <p:ext uri="{C676402C-5697-4E1C-873F-D02D1690AC5C}">
        <p15:threadingInfo xmlns:p15="http://schemas.microsoft.com/office/powerpoint/2012/main" timeZoneBias="300">
          <p15:parentCm authorId="1"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30T08:20:36.010" idx="15">
    <p:pos x="5560" y="860"/>
    <p:text>If you really feel pressed for time, just use screen shots of the regression results and place the important aspects here with explanations about what's omitted, i.e., we don't care about provence and year fixed effects here...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30T08:14:50.388" idx="7">
    <p:pos x="7119" y="856"/>
    <p:text>Let's use facet_wrap by provence to put each provence on it's own subpanel of the figure. it will take an entire slide but look nice. we won't need any text on the slide other than legends to explain the results</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30T08:15:43.014" idx="8">
    <p:pos x="7277" y="460"/>
    <p:text>Just make this the entire slide</p:text>
    <p:extLst>
      <p:ext uri="{C676402C-5697-4E1C-873F-D02D1690AC5C}">
        <p15:threadingInfo xmlns:p15="http://schemas.microsoft.com/office/powerpoint/2012/main" timeZoneBias="300"/>
      </p:ext>
    </p:extLst>
  </p:cm>
  <p:cm authorId="1" dt="2021-07-30T08:18:24.593" idx="11">
    <p:pos x="7277" y="556"/>
    <p:text>Let's change these to darker colors</p:text>
    <p:extLst>
      <p:ext uri="{C676402C-5697-4E1C-873F-D02D1690AC5C}">
        <p15:threadingInfo xmlns:p15="http://schemas.microsoft.com/office/powerpoint/2012/main" timeZoneBias="300">
          <p15:parentCm authorId="1" idx="8"/>
        </p15:threadingInfo>
      </p:ext>
    </p:extLst>
  </p:cm>
  <p:cm authorId="1" dt="2021-07-30T08:18:59.474" idx="12">
    <p:pos x="7277" y="652"/>
    <p:text>In light room presentations we typically want white/light background with dark contrasting colors in figures and text</p:text>
    <p:extLst>
      <p:ext uri="{C676402C-5697-4E1C-873F-D02D1690AC5C}">
        <p15:threadingInfo xmlns:p15="http://schemas.microsoft.com/office/powerpoint/2012/main" timeZoneBias="300">
          <p15:parentCm authorId="1"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30T08:15:58.901" idx="9">
    <p:pos x="10" y="10"/>
    <p:text>entire slide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30T08:17:35.593" idx="10">
    <p:pos x="4591" y="1386"/>
    <p:text>I also like to add my name and email here, thank co-authors, thank the South African ARC, etc. Acknowledgements are really important.</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Maize Presentation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AB32-A7F5-49E6-A170-EA417313B13B}"/>
              </a:ext>
            </a:extLst>
          </p:cNvPr>
          <p:cNvSpPr>
            <a:spLocks noGrp="1"/>
          </p:cNvSpPr>
          <p:nvPr>
            <p:ph type="title"/>
          </p:nvPr>
        </p:nvSpPr>
        <p:spPr/>
        <p:txBody>
          <a:bodyPr/>
          <a:lstStyle/>
          <a:p>
            <a:r>
              <a:rPr lang="en-US" dirty="0"/>
              <a:t>Regression table Snippets</a:t>
            </a:r>
          </a:p>
        </p:txBody>
      </p:sp>
      <p:sp>
        <p:nvSpPr>
          <p:cNvPr id="3" name="Content Placeholder 2">
            <a:extLst>
              <a:ext uri="{FF2B5EF4-FFF2-40B4-BE49-F238E27FC236}">
                <a16:creationId xmlns:a16="http://schemas.microsoft.com/office/drawing/2014/main" id="{6CADA2C1-52D8-41D0-BCF1-8C10685FC9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676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9629-11F0-1446-81D2-EC7DE18640C9}"/>
              </a:ext>
            </a:extLst>
          </p:cNvPr>
          <p:cNvSpPr>
            <a:spLocks noGrp="1"/>
          </p:cNvSpPr>
          <p:nvPr>
            <p:ph type="title"/>
          </p:nvPr>
        </p:nvSpPr>
        <p:spPr>
          <a:xfrm>
            <a:off x="829781" y="2708804"/>
            <a:ext cx="3698803" cy="1440394"/>
          </a:xfrm>
          <a:noFill/>
          <a:ln>
            <a:solidFill>
              <a:schemeClr val="tx1"/>
            </a:solidFill>
          </a:ln>
        </p:spPr>
        <p:txBody>
          <a:bodyPr>
            <a:normAutofit/>
          </a:bodyPr>
          <a:lstStyle/>
          <a:p>
            <a:endParaRPr 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78B36BCC-DCA9-0540-853C-08E2599F9979}"/>
              </a:ext>
            </a:extLst>
          </p:cNvPr>
          <p:cNvPicPr>
            <a:picLocks noGrp="1" noChangeAspect="1"/>
          </p:cNvPicPr>
          <p:nvPr>
            <p:ph idx="1"/>
          </p:nvPr>
        </p:nvPicPr>
        <p:blipFill>
          <a:blip r:embed="rId2"/>
          <a:stretch>
            <a:fillRect/>
          </a:stretch>
        </p:blipFill>
        <p:spPr>
          <a:xfrm>
            <a:off x="6207919" y="1358900"/>
            <a:ext cx="5092700" cy="4140200"/>
          </a:xfrm>
        </p:spPr>
      </p:pic>
    </p:spTree>
    <p:extLst>
      <p:ext uri="{BB962C8B-B14F-4D97-AF65-F5344CB8AC3E}">
        <p14:creationId xmlns:p14="http://schemas.microsoft.com/office/powerpoint/2010/main" val="13925251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EF2AE-E93C-3B44-A723-69621401E4F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endParaRPr lang="en-US"/>
          </a:p>
        </p:txBody>
      </p:sp>
      <p:pic>
        <p:nvPicPr>
          <p:cNvPr id="5" name="Content Placeholder 4" descr="Chart, histogram&#10;&#10;Description automatically generated">
            <a:extLst>
              <a:ext uri="{FF2B5EF4-FFF2-40B4-BE49-F238E27FC236}">
                <a16:creationId xmlns:a16="http://schemas.microsoft.com/office/drawing/2014/main" id="{F281413C-0E34-5741-8BEB-DF375BFB9A07}"/>
              </a:ext>
            </a:extLst>
          </p:cNvPr>
          <p:cNvPicPr>
            <a:picLocks noGrp="1" noChangeAspect="1"/>
          </p:cNvPicPr>
          <p:nvPr>
            <p:ph idx="1"/>
          </p:nvPr>
        </p:nvPicPr>
        <p:blipFill>
          <a:blip r:embed="rId2"/>
          <a:stretch>
            <a:fillRect/>
          </a:stretch>
        </p:blipFill>
        <p:spPr>
          <a:xfrm>
            <a:off x="5294376" y="729520"/>
            <a:ext cx="6257544" cy="5084253"/>
          </a:xfrm>
          <a:prstGeom prst="rect">
            <a:avLst/>
          </a:prstGeom>
        </p:spPr>
      </p:pic>
    </p:spTree>
    <p:extLst>
      <p:ext uri="{BB962C8B-B14F-4D97-AF65-F5344CB8AC3E}">
        <p14:creationId xmlns:p14="http://schemas.microsoft.com/office/powerpoint/2010/main" val="385469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13DD7-9F5D-6741-A1F1-1AAFFFEED36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endParaRPr lang="en-US"/>
          </a:p>
        </p:txBody>
      </p:sp>
      <p:pic>
        <p:nvPicPr>
          <p:cNvPr id="5" name="Content Placeholder 4" descr="Chart&#10;&#10;Description automatically generated">
            <a:extLst>
              <a:ext uri="{FF2B5EF4-FFF2-40B4-BE49-F238E27FC236}">
                <a16:creationId xmlns:a16="http://schemas.microsoft.com/office/drawing/2014/main" id="{E142ACE3-DEB1-574C-AB87-BEBCC79138C4}"/>
              </a:ext>
            </a:extLst>
          </p:cNvPr>
          <p:cNvPicPr>
            <a:picLocks noGrp="1" noChangeAspect="1"/>
          </p:cNvPicPr>
          <p:nvPr>
            <p:ph idx="1"/>
          </p:nvPr>
        </p:nvPicPr>
        <p:blipFill>
          <a:blip r:embed="rId2"/>
          <a:stretch>
            <a:fillRect/>
          </a:stretch>
        </p:blipFill>
        <p:spPr>
          <a:xfrm>
            <a:off x="5294376" y="729520"/>
            <a:ext cx="6257544" cy="5084253"/>
          </a:xfrm>
          <a:prstGeom prst="rect">
            <a:avLst/>
          </a:prstGeom>
        </p:spPr>
      </p:pic>
    </p:spTree>
    <p:extLst>
      <p:ext uri="{BB962C8B-B14F-4D97-AF65-F5344CB8AC3E}">
        <p14:creationId xmlns:p14="http://schemas.microsoft.com/office/powerpoint/2010/main" val="192852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4E37-88BC-4EF6-9F51-C0B55797B74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FCDEA6-9038-46F7-9EBB-EE34D836CC4D}"/>
              </a:ext>
            </a:extLst>
          </p:cNvPr>
          <p:cNvSpPr>
            <a:spLocks noGrp="1"/>
          </p:cNvSpPr>
          <p:nvPr>
            <p:ph idx="1"/>
          </p:nvPr>
        </p:nvSpPr>
        <p:spPr/>
        <p:txBody>
          <a:bodyPr/>
          <a:lstStyle/>
          <a:p>
            <a:r>
              <a:rPr lang="en-US" dirty="0"/>
              <a:t>Discuss the issue of insect resistance – what’s being done. </a:t>
            </a:r>
          </a:p>
          <a:p>
            <a:r>
              <a:rPr lang="en-US" dirty="0"/>
              <a:t>How will we estimate the economic and production impacts of insect resistance – just talk about what you hope to do next in this work.</a:t>
            </a:r>
          </a:p>
          <a:p>
            <a:r>
              <a:rPr lang="en-US" dirty="0"/>
              <a:t>Maybe talk about breakpoint analysis</a:t>
            </a:r>
          </a:p>
        </p:txBody>
      </p:sp>
    </p:spTree>
    <p:extLst>
      <p:ext uri="{BB962C8B-B14F-4D97-AF65-F5344CB8AC3E}">
        <p14:creationId xmlns:p14="http://schemas.microsoft.com/office/powerpoint/2010/main" val="375768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C954-F766-483C-BB3C-F692DBEC4396}"/>
              </a:ext>
            </a:extLst>
          </p:cNvPr>
          <p:cNvSpPr>
            <a:spLocks noGrp="1"/>
          </p:cNvSpPr>
          <p:nvPr>
            <p:ph type="title"/>
          </p:nvPr>
        </p:nvSpPr>
        <p:spPr>
          <a:xfrm>
            <a:off x="2231136" y="1799578"/>
            <a:ext cx="7729728" cy="1188720"/>
          </a:xfrm>
        </p:spPr>
        <p:txBody>
          <a:bodyPr/>
          <a:lstStyle/>
          <a:p>
            <a:r>
              <a:rPr lang="en-US" dirty="0"/>
              <a:t>Questions</a:t>
            </a:r>
          </a:p>
        </p:txBody>
      </p:sp>
    </p:spTree>
    <p:extLst>
      <p:ext uri="{BB962C8B-B14F-4D97-AF65-F5344CB8AC3E}">
        <p14:creationId xmlns:p14="http://schemas.microsoft.com/office/powerpoint/2010/main" val="122116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B93-52B7-2F4F-AB74-193E48B8C57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E148FDB-0C50-7B40-AF9C-88E08CCF35D7}"/>
              </a:ext>
            </a:extLst>
          </p:cNvPr>
          <p:cNvSpPr>
            <a:spLocks noGrp="1"/>
          </p:cNvSpPr>
          <p:nvPr>
            <p:ph idx="1"/>
          </p:nvPr>
        </p:nvSpPr>
        <p:spPr/>
        <p:txBody>
          <a:bodyPr/>
          <a:lstStyle/>
          <a:p>
            <a:r>
              <a:rPr lang="en-US" dirty="0"/>
              <a:t>Introduction into previous literature</a:t>
            </a:r>
          </a:p>
          <a:p>
            <a:r>
              <a:rPr lang="en-US" dirty="0"/>
              <a:t>Methods of previous literature</a:t>
            </a:r>
          </a:p>
          <a:p>
            <a:r>
              <a:rPr lang="en-US" dirty="0"/>
              <a:t>Results of previous literature</a:t>
            </a:r>
          </a:p>
          <a:p>
            <a:r>
              <a:rPr lang="en-US" dirty="0"/>
              <a:t>Updated Methods</a:t>
            </a:r>
          </a:p>
          <a:p>
            <a:r>
              <a:rPr lang="en-US" dirty="0"/>
              <a:t>Updated Results</a:t>
            </a:r>
          </a:p>
          <a:p>
            <a:r>
              <a:rPr lang="en-US" dirty="0"/>
              <a:t>What's Next</a:t>
            </a:r>
          </a:p>
        </p:txBody>
      </p:sp>
    </p:spTree>
    <p:extLst>
      <p:ext uri="{BB962C8B-B14F-4D97-AF65-F5344CB8AC3E}">
        <p14:creationId xmlns:p14="http://schemas.microsoft.com/office/powerpoint/2010/main" val="176949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194-AFC6-4141-A7B6-4BCC1DCC9F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B2A0D17-6F7C-F541-90D7-5B3D60F9EC25}"/>
              </a:ext>
            </a:extLst>
          </p:cNvPr>
          <p:cNvSpPr>
            <a:spLocks noGrp="1"/>
          </p:cNvSpPr>
          <p:nvPr>
            <p:ph idx="1"/>
          </p:nvPr>
        </p:nvSpPr>
        <p:spPr>
          <a:xfrm>
            <a:off x="1365161" y="2638044"/>
            <a:ext cx="9388698" cy="3101983"/>
          </a:xfrm>
        </p:spPr>
        <p:txBody>
          <a:bodyPr>
            <a:normAutofit/>
          </a:bodyPr>
          <a:lstStyle/>
          <a:p>
            <a:pPr marL="0" indent="0">
              <a:buNone/>
            </a:pPr>
            <a:r>
              <a:rPr lang="en-US" b="1" dirty="0"/>
              <a:t>Food Insecurity continues to be a serious concern for many South Africans</a:t>
            </a:r>
          </a:p>
          <a:p>
            <a:endParaRPr lang="en-US" b="1" dirty="0"/>
          </a:p>
          <a:p>
            <a:r>
              <a:rPr lang="en-US" dirty="0"/>
              <a:t>In 2018, 11% of individuals and 10% of households in South Africa were vulnerable to hunger</a:t>
            </a:r>
          </a:p>
          <a:p>
            <a:r>
              <a:rPr lang="en-US" dirty="0"/>
              <a:t>Undernourishment slightly increased from 5% to 6% from 2014 to 2017</a:t>
            </a:r>
          </a:p>
          <a:p>
            <a:r>
              <a:rPr lang="en-US" dirty="0"/>
              <a:t>In 2014-2015, 22% of households experienced food insecurity due to a severe drought and subsequent food price shocks</a:t>
            </a:r>
          </a:p>
          <a:p>
            <a:r>
              <a:rPr lang="en-US" dirty="0"/>
              <a:t>White maize serves as a staple food for the majority of the population, specifically for low-income households</a:t>
            </a:r>
          </a:p>
        </p:txBody>
      </p:sp>
    </p:spTree>
    <p:extLst>
      <p:ext uri="{BB962C8B-B14F-4D97-AF65-F5344CB8AC3E}">
        <p14:creationId xmlns:p14="http://schemas.microsoft.com/office/powerpoint/2010/main" val="110402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9B3E-E778-B041-BBD6-D5092CB432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BDA62-7480-E548-B9DD-7AE144FA0094}"/>
              </a:ext>
            </a:extLst>
          </p:cNvPr>
          <p:cNvSpPr>
            <a:spLocks noGrp="1"/>
          </p:cNvSpPr>
          <p:nvPr>
            <p:ph idx="1"/>
          </p:nvPr>
        </p:nvSpPr>
        <p:spPr/>
        <p:txBody>
          <a:bodyPr>
            <a:normAutofit fontScale="92500" lnSpcReduction="20000"/>
          </a:bodyPr>
          <a:lstStyle/>
          <a:p>
            <a:pPr marL="0" indent="0">
              <a:buNone/>
            </a:pPr>
            <a:r>
              <a:rPr lang="en-US" dirty="0"/>
              <a:t>Most research evaluating the impacts of GM crops focuses on the producer benefits of GM input traits or the influence of consumer valuation and acceptance in GM crop adoption</a:t>
            </a:r>
          </a:p>
          <a:p>
            <a:endParaRPr lang="en-US" dirty="0"/>
          </a:p>
          <a:p>
            <a:r>
              <a:rPr lang="en-US" dirty="0"/>
              <a:t>- Specifically, the producers that have benefited the most are low income farmers in developing countries where there are fewer options for pest management and crop vulnerability tends to be higher </a:t>
            </a:r>
          </a:p>
          <a:p>
            <a:r>
              <a:rPr lang="en-US" dirty="0"/>
              <a:t>- Other findings conclude GM input traits have second-order socioeconomic impacts such as labor-savings and environmental benefits</a:t>
            </a:r>
          </a:p>
          <a:p>
            <a:r>
              <a:rPr lang="en-US" dirty="0"/>
              <a:t>- Many skeptics suggest that there is not clear evidence that GM maize has yield gains in South Africa that benefit producers</a:t>
            </a:r>
          </a:p>
        </p:txBody>
      </p:sp>
    </p:spTree>
    <p:extLst>
      <p:ext uri="{BB962C8B-B14F-4D97-AF65-F5344CB8AC3E}">
        <p14:creationId xmlns:p14="http://schemas.microsoft.com/office/powerpoint/2010/main" val="18766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859-AB98-4240-94CC-73874CF6D6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F1A658-5573-954C-B80E-A0C22F259A30}"/>
              </a:ext>
            </a:extLst>
          </p:cNvPr>
          <p:cNvSpPr>
            <a:spLocks noGrp="1"/>
          </p:cNvSpPr>
          <p:nvPr>
            <p:ph idx="1"/>
          </p:nvPr>
        </p:nvSpPr>
        <p:spPr/>
        <p:txBody>
          <a:bodyPr/>
          <a:lstStyle/>
          <a:p>
            <a:r>
              <a:rPr lang="en-US" dirty="0"/>
              <a:t>In a study done by Shew et al 2021, yield gains were found in GM maize both white and yellow.</a:t>
            </a:r>
          </a:p>
          <a:p>
            <a:endParaRPr lang="en-US" dirty="0"/>
          </a:p>
          <a:p>
            <a:r>
              <a:rPr lang="en-US" dirty="0"/>
              <a:t>- Yield increase is estimated at .42Mt ha from genetic modification</a:t>
            </a:r>
          </a:p>
          <a:p>
            <a:r>
              <a:rPr lang="en-US" dirty="0"/>
              <a:t>- GM maize also reduced yield risk by 8%</a:t>
            </a:r>
          </a:p>
          <a:p>
            <a:r>
              <a:rPr lang="en-US" dirty="0"/>
              <a:t>- GM yield gains vary under different conditions including different provinces and irrigated conditions, but GM yield gains are approximately twice as large for white relative to yellow maize</a:t>
            </a:r>
          </a:p>
        </p:txBody>
      </p:sp>
    </p:spTree>
    <p:extLst>
      <p:ext uri="{BB962C8B-B14F-4D97-AF65-F5344CB8AC3E}">
        <p14:creationId xmlns:p14="http://schemas.microsoft.com/office/powerpoint/2010/main" val="14668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7257-53D1-B94C-A18D-319FE1F957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A50BE-6EF4-FF40-92F5-4A534FDB331A}"/>
              </a:ext>
            </a:extLst>
          </p:cNvPr>
          <p:cNvSpPr>
            <a:spLocks noGrp="1"/>
          </p:cNvSpPr>
          <p:nvPr>
            <p:ph idx="1"/>
          </p:nvPr>
        </p:nvSpPr>
        <p:spPr/>
        <p:txBody>
          <a:bodyPr/>
          <a:lstStyle/>
          <a:p>
            <a:r>
              <a:rPr lang="en-US" dirty="0"/>
              <a:t>The data for the previous study was collected from 106 locations and 491 cultivars across 28 years and contains 58,952 observations.</a:t>
            </a:r>
          </a:p>
          <a:p>
            <a:endParaRPr lang="en-US" dirty="0"/>
          </a:p>
          <a:p>
            <a:r>
              <a:rPr lang="en-US" dirty="0"/>
              <a:t>- Data contained both white and yellow maize, with 41% of the data being white maize</a:t>
            </a:r>
          </a:p>
          <a:p>
            <a:r>
              <a:rPr lang="en-US" dirty="0"/>
              <a:t>- Most trials were dryland and rainfed but 17% were irrigated</a:t>
            </a:r>
          </a:p>
          <a:p>
            <a:r>
              <a:rPr lang="en-US" dirty="0"/>
              <a:t>- While the data begins in 1980, GM cultivars do not appear until 1999</a:t>
            </a:r>
          </a:p>
          <a:p>
            <a:r>
              <a:rPr lang="en-US" dirty="0"/>
              <a:t>- **more details on trials?</a:t>
            </a:r>
          </a:p>
        </p:txBody>
      </p:sp>
    </p:spTree>
    <p:extLst>
      <p:ext uri="{BB962C8B-B14F-4D97-AF65-F5344CB8AC3E}">
        <p14:creationId xmlns:p14="http://schemas.microsoft.com/office/powerpoint/2010/main" val="224587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5309-073B-D349-9DBA-DEDACD8C65B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F8EB0D9-AE5B-6E46-9D3A-3D01E19D9626}"/>
              </a:ext>
            </a:extLst>
          </p:cNvPr>
          <p:cNvSpPr>
            <a:spLocks noGrp="1"/>
          </p:cNvSpPr>
          <p:nvPr>
            <p:ph idx="1"/>
          </p:nvPr>
        </p:nvSpPr>
        <p:spPr/>
        <p:txBody>
          <a:bodyPr/>
          <a:lstStyle/>
          <a:p>
            <a:pPr marL="0" indent="0">
              <a:buNone/>
            </a:pPr>
            <a:r>
              <a:rPr lang="en-US" dirty="0"/>
              <a:t>For our current study, we took the previous data that ranged from 1980-2008 and added on data from 2009-2019.</a:t>
            </a:r>
          </a:p>
          <a:p>
            <a:endParaRPr lang="en-US" dirty="0"/>
          </a:p>
          <a:p>
            <a:r>
              <a:rPr lang="en-US" dirty="0"/>
              <a:t>- While the methods of collection were the same, this study is being conducted in R instead of Stata</a:t>
            </a:r>
          </a:p>
          <a:p>
            <a:r>
              <a:rPr lang="en-US" dirty="0"/>
              <a:t>- Newer data was compiled and cleaned in the same manner as the previous data</a:t>
            </a:r>
          </a:p>
          <a:p>
            <a:r>
              <a:rPr lang="en-US" dirty="0"/>
              <a:t>- regressions  included a linear model and a quadratic model where yield was observed based on </a:t>
            </a:r>
            <a:r>
              <a:rPr lang="en-US" dirty="0" err="1"/>
              <a:t>provence</a:t>
            </a:r>
            <a:r>
              <a:rPr lang="en-US" dirty="0"/>
              <a:t>, year, technology, and color. </a:t>
            </a:r>
          </a:p>
        </p:txBody>
      </p:sp>
    </p:spTree>
    <p:extLst>
      <p:ext uri="{BB962C8B-B14F-4D97-AF65-F5344CB8AC3E}">
        <p14:creationId xmlns:p14="http://schemas.microsoft.com/office/powerpoint/2010/main" val="181182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FAD8-E1B7-4B0E-AE68-416AA6686FA4}"/>
              </a:ext>
            </a:extLst>
          </p:cNvPr>
          <p:cNvSpPr>
            <a:spLocks noGrp="1"/>
          </p:cNvSpPr>
          <p:nvPr>
            <p:ph type="title"/>
          </p:nvPr>
        </p:nvSpPr>
        <p:spPr/>
        <p:txBody>
          <a:bodyPr/>
          <a:lstStyle/>
          <a:p>
            <a:r>
              <a:rPr lang="en-US" dirty="0"/>
              <a:t>Summary of Data</a:t>
            </a:r>
          </a:p>
        </p:txBody>
      </p:sp>
      <p:sp>
        <p:nvSpPr>
          <p:cNvPr id="3" name="Content Placeholder 2">
            <a:extLst>
              <a:ext uri="{FF2B5EF4-FFF2-40B4-BE49-F238E27FC236}">
                <a16:creationId xmlns:a16="http://schemas.microsoft.com/office/drawing/2014/main" id="{AB2A1D57-E2BE-4D8E-BDEE-01574126A4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05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6A3E-6714-7244-A922-FC57BE1CE7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B60A3-6040-7349-9FEC-B0DE017C0C17}"/>
              </a:ext>
            </a:extLst>
          </p:cNvPr>
          <p:cNvSpPr>
            <a:spLocks noGrp="1"/>
          </p:cNvSpPr>
          <p:nvPr>
            <p:ph idx="1"/>
          </p:nvPr>
        </p:nvSpPr>
        <p:spPr/>
        <p:txBody>
          <a:bodyPr/>
          <a:lstStyle/>
          <a:p>
            <a:r>
              <a:rPr lang="en-US" dirty="0"/>
              <a:t>- info on </a:t>
            </a:r>
            <a:r>
              <a:rPr lang="en-US" dirty="0" err="1"/>
              <a:t>stata</a:t>
            </a:r>
            <a:r>
              <a:rPr lang="en-US" dirty="0"/>
              <a:t> methods</a:t>
            </a:r>
          </a:p>
        </p:txBody>
      </p:sp>
    </p:spTree>
    <p:extLst>
      <p:ext uri="{BB962C8B-B14F-4D97-AF65-F5344CB8AC3E}">
        <p14:creationId xmlns:p14="http://schemas.microsoft.com/office/powerpoint/2010/main" val="40896861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56</TotalTime>
  <Words>490</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Maize Presentation</vt:lpstr>
      <vt:lpstr>overview</vt:lpstr>
      <vt:lpstr>introduction</vt:lpstr>
      <vt:lpstr>PowerPoint Presentation</vt:lpstr>
      <vt:lpstr>PowerPoint Presentation</vt:lpstr>
      <vt:lpstr>PowerPoint Presentation</vt:lpstr>
      <vt:lpstr>Data</vt:lpstr>
      <vt:lpstr>Summary of Data</vt:lpstr>
      <vt:lpstr>PowerPoint Presentation</vt:lpstr>
      <vt:lpstr>Regression table Snippets</vt:lpstr>
      <vt:lpstr>PowerPoint Presentation</vt:lpstr>
      <vt:lpstr>PowerPoint Presentation</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Aaron Michael Shew</cp:lastModifiedBy>
  <cp:revision>5</cp:revision>
  <dcterms:created xsi:type="dcterms:W3CDTF">2021-07-12T19:20:02Z</dcterms:created>
  <dcterms:modified xsi:type="dcterms:W3CDTF">2021-07-30T13:21:30Z</dcterms:modified>
</cp:coreProperties>
</file>