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1" r:id="rId4"/>
    <p:sldId id="262" r:id="rId5"/>
    <p:sldId id="264" r:id="rId6"/>
    <p:sldId id="266" r:id="rId7"/>
    <p:sldId id="263" r:id="rId8"/>
    <p:sldId id="269" r:id="rId9"/>
    <p:sldId id="265" r:id="rId10"/>
    <p:sldId id="270" r:id="rId11"/>
    <p:sldId id="258"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Michael Shew" initials="AMS" lastIdx="15" clrIdx="0">
    <p:extLst>
      <p:ext uri="{19B8F6BF-5375-455C-9EA6-DF929625EA0E}">
        <p15:presenceInfo xmlns:p15="http://schemas.microsoft.com/office/powerpoint/2012/main" userId="S::amshew@uark.edu::0ec6c25a-2a60-4322-874f-075f413124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7EC87-4DD9-8A4D-A546-6EE87BB8B4DF}" v="8" dt="2021-07-30T02:48:39.505"/>
    <p1510:client id="{AA02D21E-5552-EB4F-8786-FE2C5B022A7F}" v="101" dt="2021-07-30T16:01:02.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3" autoAdjust="0"/>
    <p:restoredTop sz="95680"/>
  </p:normalViewPr>
  <p:slideViewPr>
    <p:cSldViewPr snapToGrid="0">
      <p:cViewPr varScale="1">
        <p:scale>
          <a:sx n="103" d="100"/>
          <a:sy n="10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30T08:19:49.624" idx="14">
    <p:pos x="5017" y="860"/>
    <p:text>Add a summary stats table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30T08:20:36.010" idx="15">
    <p:pos x="5560" y="860"/>
    <p:text>If you really feel pressed for time, just use screen shots of the regression results and place the important aspects here with explanations about what's omitted, i.e., we don't care about provence and year fixed effects here...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30T08:14:50.388" idx="7">
    <p:pos x="7119" y="856"/>
    <p:text>Let's use facet_wrap by provence to put each provence on it's own subpanel of the figure. it will take an entire slide but look nice. we won't need any text on the slide other than legends to explain the results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30T08:15:43.014" idx="8">
    <p:pos x="7277" y="460"/>
    <p:text>Just make this the entire slide</p:text>
    <p:extLst>
      <p:ext uri="{C676402C-5697-4E1C-873F-D02D1690AC5C}">
        <p15:threadingInfo xmlns:p15="http://schemas.microsoft.com/office/powerpoint/2012/main" timeZoneBias="300"/>
      </p:ext>
    </p:extLst>
  </p:cm>
  <p:cm authorId="1" dt="2021-07-30T08:18:24.593" idx="11">
    <p:pos x="7277" y="556"/>
    <p:text>Let's change these to darker colors</p:text>
    <p:extLst>
      <p:ext uri="{C676402C-5697-4E1C-873F-D02D1690AC5C}">
        <p15:threadingInfo xmlns:p15="http://schemas.microsoft.com/office/powerpoint/2012/main" timeZoneBias="300">
          <p15:parentCm authorId="1" idx="8"/>
        </p15:threadingInfo>
      </p:ext>
    </p:extLst>
  </p:cm>
  <p:cm authorId="1" dt="2021-07-30T08:18:59.474" idx="12">
    <p:pos x="7277" y="652"/>
    <p:text>In light room presentations we typically want white/light background with dark contrasting colors in figures and text</p:text>
    <p:extLst>
      <p:ext uri="{C676402C-5697-4E1C-873F-D02D1690AC5C}">
        <p15:threadingInfo xmlns:p15="http://schemas.microsoft.com/office/powerpoint/2012/main" timeZoneBias="300">
          <p15:parentCm authorId="1" idx="8"/>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30T08:15:58.901" idx="9">
    <p:pos x="10" y="10"/>
    <p:text>entire slide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7/30/21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cfcooper@uark.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Maize Presentation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AB32-A7F5-49E6-A170-EA417313B13B}"/>
              </a:ext>
            </a:extLst>
          </p:cNvPr>
          <p:cNvSpPr>
            <a:spLocks noGrp="1"/>
          </p:cNvSpPr>
          <p:nvPr>
            <p:ph type="title"/>
          </p:nvPr>
        </p:nvSpPr>
        <p:spPr/>
        <p:txBody>
          <a:bodyPr/>
          <a:lstStyle/>
          <a:p>
            <a:r>
              <a:rPr lang="en-US" dirty="0"/>
              <a:t>Regression table Snippets</a:t>
            </a:r>
          </a:p>
        </p:txBody>
      </p:sp>
      <p:sp>
        <p:nvSpPr>
          <p:cNvPr id="3" name="Content Placeholder 2">
            <a:extLst>
              <a:ext uri="{FF2B5EF4-FFF2-40B4-BE49-F238E27FC236}">
                <a16:creationId xmlns:a16="http://schemas.microsoft.com/office/drawing/2014/main" id="{6CADA2C1-52D8-41D0-BCF1-8C10685FC9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676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6656AB-B8B3-4895-AD32-B928A43C4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88BDAE2-5EE0-4B2F-9C9B-7E86A0B4C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78B36BCC-DCA9-0540-853C-08E2599F9979}"/>
              </a:ext>
            </a:extLst>
          </p:cNvPr>
          <p:cNvPicPr>
            <a:picLocks noGrp="1" noChangeAspect="1"/>
          </p:cNvPicPr>
          <p:nvPr>
            <p:ph idx="4294967295"/>
          </p:nvPr>
        </p:nvPicPr>
        <p:blipFill>
          <a:blip r:embed="rId2"/>
          <a:stretch>
            <a:fillRect/>
          </a:stretch>
        </p:blipFill>
        <p:spPr>
          <a:xfrm>
            <a:off x="1153943" y="1370235"/>
            <a:ext cx="4782312" cy="3885627"/>
          </a:xfrm>
          <a:prstGeom prst="rect">
            <a:avLst/>
          </a:prstGeom>
        </p:spPr>
      </p:pic>
    </p:spTree>
    <p:extLst>
      <p:ext uri="{BB962C8B-B14F-4D97-AF65-F5344CB8AC3E}">
        <p14:creationId xmlns:p14="http://schemas.microsoft.com/office/powerpoint/2010/main" val="139252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F281413C-0E34-5741-8BEB-DF375BFB9A07}"/>
              </a:ext>
            </a:extLst>
          </p:cNvPr>
          <p:cNvPicPr>
            <a:picLocks noGrp="1" noChangeAspect="1"/>
          </p:cNvPicPr>
          <p:nvPr>
            <p:ph idx="4294967295"/>
          </p:nvPr>
        </p:nvPicPr>
        <p:blipFill>
          <a:blip r:embed="rId2"/>
          <a:stretch>
            <a:fillRect/>
          </a:stretch>
        </p:blipFill>
        <p:spPr>
          <a:xfrm>
            <a:off x="1971206" y="157041"/>
            <a:ext cx="8249587" cy="6700959"/>
          </a:xfrm>
          <a:prstGeom prst="rect">
            <a:avLst/>
          </a:prstGeom>
        </p:spPr>
      </p:pic>
    </p:spTree>
    <p:extLst>
      <p:ext uri="{BB962C8B-B14F-4D97-AF65-F5344CB8AC3E}">
        <p14:creationId xmlns:p14="http://schemas.microsoft.com/office/powerpoint/2010/main" val="385469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E142ACE3-DEB1-574C-AB87-BEBCC79138C4}"/>
              </a:ext>
            </a:extLst>
          </p:cNvPr>
          <p:cNvPicPr>
            <a:picLocks noGrp="1" noChangeAspect="1"/>
          </p:cNvPicPr>
          <p:nvPr>
            <p:ph idx="4294967295"/>
          </p:nvPr>
        </p:nvPicPr>
        <p:blipFill>
          <a:blip r:embed="rId2"/>
          <a:stretch>
            <a:fillRect/>
          </a:stretch>
        </p:blipFill>
        <p:spPr>
          <a:xfrm>
            <a:off x="2003720" y="104931"/>
            <a:ext cx="8184559" cy="6648138"/>
          </a:xfrm>
          <a:prstGeom prst="rect">
            <a:avLst/>
          </a:prstGeom>
        </p:spPr>
      </p:pic>
    </p:spTree>
    <p:extLst>
      <p:ext uri="{BB962C8B-B14F-4D97-AF65-F5344CB8AC3E}">
        <p14:creationId xmlns:p14="http://schemas.microsoft.com/office/powerpoint/2010/main" val="192852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4E37-88BC-4EF6-9F51-C0B55797B74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FCDEA6-9038-46F7-9EBB-EE34D836CC4D}"/>
              </a:ext>
            </a:extLst>
          </p:cNvPr>
          <p:cNvSpPr>
            <a:spLocks noGrp="1"/>
          </p:cNvSpPr>
          <p:nvPr>
            <p:ph idx="1"/>
          </p:nvPr>
        </p:nvSpPr>
        <p:spPr/>
        <p:txBody>
          <a:bodyPr/>
          <a:lstStyle/>
          <a:p>
            <a:r>
              <a:rPr lang="en-US" dirty="0"/>
              <a:t>Insect Resistance</a:t>
            </a:r>
          </a:p>
          <a:p>
            <a:r>
              <a:rPr lang="en-US" dirty="0"/>
              <a:t>Estimating the economic and production impacts of insect resistance</a:t>
            </a:r>
          </a:p>
          <a:p>
            <a:r>
              <a:rPr lang="en-US" dirty="0"/>
              <a:t>Breakpoint Analysis</a:t>
            </a:r>
          </a:p>
        </p:txBody>
      </p:sp>
    </p:spTree>
    <p:extLst>
      <p:ext uri="{BB962C8B-B14F-4D97-AF65-F5344CB8AC3E}">
        <p14:creationId xmlns:p14="http://schemas.microsoft.com/office/powerpoint/2010/main" val="375768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C954-F766-483C-BB3C-F692DBEC439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8DDBD1C-E616-0B45-95F9-371F61E79388}"/>
              </a:ext>
            </a:extLst>
          </p:cNvPr>
          <p:cNvSpPr>
            <a:spLocks noGrp="1"/>
          </p:cNvSpPr>
          <p:nvPr>
            <p:ph idx="1"/>
          </p:nvPr>
        </p:nvSpPr>
        <p:spPr/>
        <p:txBody>
          <a:bodyPr/>
          <a:lstStyle/>
          <a:p>
            <a:pPr marL="0" indent="0" algn="ctr">
              <a:buNone/>
            </a:pPr>
            <a:r>
              <a:rPr lang="en-US" dirty="0"/>
              <a:t>Courtney Cooper- </a:t>
            </a:r>
            <a:r>
              <a:rPr lang="en-US" dirty="0">
                <a:hlinkClick r:id="rId2"/>
              </a:rPr>
              <a:t>cfcooper@uark.edu</a:t>
            </a:r>
            <a:endParaRPr lang="en-US" dirty="0"/>
          </a:p>
          <a:p>
            <a:pPr marL="0" indent="0" algn="ctr">
              <a:buNone/>
            </a:pPr>
            <a:endParaRPr lang="en-US" dirty="0"/>
          </a:p>
          <a:p>
            <a:pPr marL="0" indent="0" algn="ctr">
              <a:buNone/>
            </a:pPr>
            <a:r>
              <a:rPr lang="en-US" dirty="0"/>
              <a:t>I would like to gratefully acknowledge my co-authors- Dr.  Aaron Shew, Dr. Lawton Lanier </a:t>
            </a:r>
            <a:r>
              <a:rPr lang="en-US" dirty="0" err="1"/>
              <a:t>Nalley</a:t>
            </a:r>
            <a:r>
              <a:rPr lang="en-US" dirty="0"/>
              <a:t>, Dr. Jesse Tack,  Petronella </a:t>
            </a:r>
            <a:r>
              <a:rPr lang="en-US" dirty="0" err="1"/>
              <a:t>Chaminuka</a:t>
            </a:r>
            <a:r>
              <a:rPr lang="en-US" dirty="0"/>
              <a:t>, </a:t>
            </a:r>
          </a:p>
          <a:p>
            <a:pPr marL="0" indent="0" algn="ctr">
              <a:buNone/>
            </a:pPr>
            <a:r>
              <a:rPr lang="en-US" dirty="0"/>
              <a:t>and the South African ARC</a:t>
            </a:r>
          </a:p>
        </p:txBody>
      </p:sp>
    </p:spTree>
    <p:extLst>
      <p:ext uri="{BB962C8B-B14F-4D97-AF65-F5344CB8AC3E}">
        <p14:creationId xmlns:p14="http://schemas.microsoft.com/office/powerpoint/2010/main" val="122116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B93-52B7-2F4F-AB74-193E48B8C57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E148FDB-0C50-7B40-AF9C-88E08CCF35D7}"/>
              </a:ext>
            </a:extLst>
          </p:cNvPr>
          <p:cNvSpPr>
            <a:spLocks noGrp="1"/>
          </p:cNvSpPr>
          <p:nvPr>
            <p:ph idx="1"/>
          </p:nvPr>
        </p:nvSpPr>
        <p:spPr/>
        <p:txBody>
          <a:bodyPr/>
          <a:lstStyle/>
          <a:p>
            <a:r>
              <a:rPr lang="en-US" dirty="0"/>
              <a:t>Introduction into previous literature</a:t>
            </a:r>
          </a:p>
          <a:p>
            <a:r>
              <a:rPr lang="en-US" dirty="0"/>
              <a:t>Methods of previous literature</a:t>
            </a:r>
          </a:p>
          <a:p>
            <a:r>
              <a:rPr lang="en-US" dirty="0"/>
              <a:t>Results of previous literature</a:t>
            </a:r>
          </a:p>
          <a:p>
            <a:r>
              <a:rPr lang="en-US" dirty="0"/>
              <a:t>Updated Methods</a:t>
            </a:r>
          </a:p>
          <a:p>
            <a:r>
              <a:rPr lang="en-US" dirty="0"/>
              <a:t>Updated Results</a:t>
            </a:r>
          </a:p>
          <a:p>
            <a:r>
              <a:rPr lang="en-US" dirty="0"/>
              <a:t>What's Next</a:t>
            </a:r>
          </a:p>
        </p:txBody>
      </p:sp>
    </p:spTree>
    <p:extLst>
      <p:ext uri="{BB962C8B-B14F-4D97-AF65-F5344CB8AC3E}">
        <p14:creationId xmlns:p14="http://schemas.microsoft.com/office/powerpoint/2010/main" val="176949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194-AFC6-4141-A7B6-4BCC1DCC9FCC}"/>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7B2A0D17-6F7C-F541-90D7-5B3D60F9EC25}"/>
              </a:ext>
            </a:extLst>
          </p:cNvPr>
          <p:cNvSpPr>
            <a:spLocks noGrp="1"/>
          </p:cNvSpPr>
          <p:nvPr>
            <p:ph idx="1"/>
          </p:nvPr>
        </p:nvSpPr>
        <p:spPr>
          <a:xfrm>
            <a:off x="1365161" y="2638044"/>
            <a:ext cx="9388698" cy="3101983"/>
          </a:xfrm>
        </p:spPr>
        <p:txBody>
          <a:bodyPr>
            <a:normAutofit/>
          </a:bodyPr>
          <a:lstStyle/>
          <a:p>
            <a:pPr marL="0" indent="0">
              <a:buNone/>
            </a:pPr>
            <a:r>
              <a:rPr lang="en-US" b="1" dirty="0"/>
              <a:t>Food Insecurity continues to be a serious concern for many South Africans</a:t>
            </a:r>
          </a:p>
          <a:p>
            <a:endParaRPr lang="en-US" b="1" dirty="0"/>
          </a:p>
          <a:p>
            <a:r>
              <a:rPr lang="en-US" dirty="0"/>
              <a:t>In 2018, 11% of individuals and 10% of households in South Africa were vulnerable to hunger</a:t>
            </a:r>
          </a:p>
          <a:p>
            <a:r>
              <a:rPr lang="en-US" dirty="0"/>
              <a:t>Undernourishment slightly increased from 5% to 6% from 2014 to 2017</a:t>
            </a:r>
          </a:p>
          <a:p>
            <a:r>
              <a:rPr lang="en-US" dirty="0"/>
              <a:t>In 2014-2015, 22% of households experienced food insecurity due to a severe drought and subsequent food price shocks</a:t>
            </a:r>
          </a:p>
          <a:p>
            <a:r>
              <a:rPr lang="en-US" dirty="0"/>
              <a:t>White maize serves as a staple food for the majority of the population, specifically for low-income households</a:t>
            </a:r>
          </a:p>
        </p:txBody>
      </p:sp>
    </p:spTree>
    <p:extLst>
      <p:ext uri="{BB962C8B-B14F-4D97-AF65-F5344CB8AC3E}">
        <p14:creationId xmlns:p14="http://schemas.microsoft.com/office/powerpoint/2010/main" val="110402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9B3E-E778-B041-BBD6-D5092CB432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1BDA62-7480-E548-B9DD-7AE144FA0094}"/>
              </a:ext>
            </a:extLst>
          </p:cNvPr>
          <p:cNvSpPr>
            <a:spLocks noGrp="1"/>
          </p:cNvSpPr>
          <p:nvPr>
            <p:ph idx="1"/>
          </p:nvPr>
        </p:nvSpPr>
        <p:spPr>
          <a:xfrm>
            <a:off x="1351005" y="2568903"/>
            <a:ext cx="9489989" cy="3101983"/>
          </a:xfrm>
        </p:spPr>
        <p:txBody>
          <a:bodyPr>
            <a:noAutofit/>
          </a:bodyPr>
          <a:lstStyle/>
          <a:p>
            <a:pPr marL="0" indent="0">
              <a:buNone/>
            </a:pPr>
            <a:r>
              <a:rPr lang="en-US" b="1" dirty="0"/>
              <a:t>Most research evaluating the impacts of GM crops focuses on the producer benefits of GM input traits or the influence of consumer valuation and acceptance in GM crop adoption</a:t>
            </a:r>
          </a:p>
          <a:p>
            <a:endParaRPr lang="en-US" dirty="0"/>
          </a:p>
          <a:p>
            <a:r>
              <a:rPr lang="en-US" dirty="0"/>
              <a:t>Specifically, the producers that have benefited the most are low income farmers in developing countries where there are fewer options for pest management and crop vulnerability tends to be higher </a:t>
            </a:r>
          </a:p>
          <a:p>
            <a:r>
              <a:rPr lang="en-US" dirty="0"/>
              <a:t>Other findings conclude GM input traits have second-order socioeconomic impacts such as labor-savings and environmental benefits</a:t>
            </a:r>
          </a:p>
          <a:p>
            <a:r>
              <a:rPr lang="en-US" dirty="0"/>
              <a:t>Many skeptics suggest that there is not clear evidence that GM maize has yield gains in South Africa that benefit producers</a:t>
            </a:r>
          </a:p>
        </p:txBody>
      </p:sp>
    </p:spTree>
    <p:extLst>
      <p:ext uri="{BB962C8B-B14F-4D97-AF65-F5344CB8AC3E}">
        <p14:creationId xmlns:p14="http://schemas.microsoft.com/office/powerpoint/2010/main" val="18766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7257-53D1-B94C-A18D-319FE1F9574A}"/>
              </a:ext>
            </a:extLst>
          </p:cNvPr>
          <p:cNvSpPr>
            <a:spLocks noGrp="1"/>
          </p:cNvSpPr>
          <p:nvPr>
            <p:ph type="title"/>
          </p:nvPr>
        </p:nvSpPr>
        <p:spPr/>
        <p:txBody>
          <a:bodyPr/>
          <a:lstStyle/>
          <a:p>
            <a:r>
              <a:rPr lang="en-US" dirty="0"/>
              <a:t>Previous methods</a:t>
            </a:r>
          </a:p>
        </p:txBody>
      </p:sp>
      <p:sp>
        <p:nvSpPr>
          <p:cNvPr id="3" name="Content Placeholder 2">
            <a:extLst>
              <a:ext uri="{FF2B5EF4-FFF2-40B4-BE49-F238E27FC236}">
                <a16:creationId xmlns:a16="http://schemas.microsoft.com/office/drawing/2014/main" id="{E67A50BE-6EF4-FF40-92F5-4A534FDB331A}"/>
              </a:ext>
            </a:extLst>
          </p:cNvPr>
          <p:cNvSpPr>
            <a:spLocks noGrp="1"/>
          </p:cNvSpPr>
          <p:nvPr>
            <p:ph idx="1"/>
          </p:nvPr>
        </p:nvSpPr>
        <p:spPr>
          <a:xfrm>
            <a:off x="1906400" y="2526833"/>
            <a:ext cx="8379199" cy="3101983"/>
          </a:xfrm>
        </p:spPr>
        <p:txBody>
          <a:bodyPr/>
          <a:lstStyle/>
          <a:p>
            <a:pPr marL="0" indent="0">
              <a:buNone/>
            </a:pPr>
            <a:r>
              <a:rPr lang="en-US" b="1" dirty="0"/>
              <a:t>The data for the previous study was collected from 106 locations and 491 cultivars across 28 years and contains 58,952 observations.</a:t>
            </a:r>
          </a:p>
          <a:p>
            <a:endParaRPr lang="en-US" dirty="0"/>
          </a:p>
          <a:p>
            <a:r>
              <a:rPr lang="en-US" dirty="0"/>
              <a:t>Data contained both white and yellow maize, with 41% of the data being white maize</a:t>
            </a:r>
          </a:p>
          <a:p>
            <a:r>
              <a:rPr lang="en-US" dirty="0"/>
              <a:t>Most trials were dryland and rainfed but 17% were irrigated</a:t>
            </a:r>
          </a:p>
          <a:p>
            <a:r>
              <a:rPr lang="en-US" dirty="0"/>
              <a:t>While the data begins in 1980, GM cultivars do not appear until 1999</a:t>
            </a:r>
          </a:p>
          <a:p>
            <a:endParaRPr lang="en-US" dirty="0"/>
          </a:p>
        </p:txBody>
      </p:sp>
    </p:spTree>
    <p:extLst>
      <p:ext uri="{BB962C8B-B14F-4D97-AF65-F5344CB8AC3E}">
        <p14:creationId xmlns:p14="http://schemas.microsoft.com/office/powerpoint/2010/main" val="224587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5309-073B-D349-9DBA-DEDACD8C65B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F8EB0D9-AE5B-6E46-9D3A-3D01E19D9626}"/>
              </a:ext>
            </a:extLst>
          </p:cNvPr>
          <p:cNvSpPr>
            <a:spLocks noGrp="1"/>
          </p:cNvSpPr>
          <p:nvPr>
            <p:ph idx="1"/>
          </p:nvPr>
        </p:nvSpPr>
        <p:spPr>
          <a:xfrm>
            <a:off x="1808813" y="2533113"/>
            <a:ext cx="8574374" cy="3101983"/>
          </a:xfrm>
        </p:spPr>
        <p:txBody>
          <a:bodyPr/>
          <a:lstStyle/>
          <a:p>
            <a:pPr marL="0" indent="0">
              <a:buNone/>
            </a:pPr>
            <a:r>
              <a:rPr lang="en-US" b="1" dirty="0"/>
              <a:t>For our current study, we took the previous data that ranged from 1980-2009 and added on data from 2010-2019.</a:t>
            </a:r>
          </a:p>
          <a:p>
            <a:endParaRPr lang="en-US" dirty="0"/>
          </a:p>
          <a:p>
            <a:r>
              <a:rPr lang="en-US" dirty="0"/>
              <a:t>While the methods of collection and experiments were the same, this study is being conducted in R instead of Stata</a:t>
            </a:r>
          </a:p>
          <a:p>
            <a:r>
              <a:rPr lang="en-US" dirty="0"/>
              <a:t>- Newer data was compiled and cleaned in the same manner as the previous data</a:t>
            </a:r>
          </a:p>
          <a:p>
            <a:r>
              <a:rPr lang="en-US" dirty="0"/>
              <a:t>- regressions  included a linear model and a quadratic model where yield was observed based on </a:t>
            </a:r>
            <a:r>
              <a:rPr lang="en-US" dirty="0" err="1"/>
              <a:t>provence</a:t>
            </a:r>
            <a:r>
              <a:rPr lang="en-US" dirty="0"/>
              <a:t>, year, technology, and color. </a:t>
            </a:r>
          </a:p>
        </p:txBody>
      </p:sp>
    </p:spTree>
    <p:extLst>
      <p:ext uri="{BB962C8B-B14F-4D97-AF65-F5344CB8AC3E}">
        <p14:creationId xmlns:p14="http://schemas.microsoft.com/office/powerpoint/2010/main" val="181182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859-AB98-4240-94CC-73874CF6D660}"/>
              </a:ext>
            </a:extLst>
          </p:cNvPr>
          <p:cNvSpPr>
            <a:spLocks noGrp="1"/>
          </p:cNvSpPr>
          <p:nvPr>
            <p:ph type="title"/>
          </p:nvPr>
        </p:nvSpPr>
        <p:spPr/>
        <p:txBody>
          <a:bodyPr/>
          <a:lstStyle/>
          <a:p>
            <a:r>
              <a:rPr lang="en-US" dirty="0"/>
              <a:t>Previous results</a:t>
            </a:r>
          </a:p>
        </p:txBody>
      </p:sp>
      <p:sp>
        <p:nvSpPr>
          <p:cNvPr id="3" name="Content Placeholder 2">
            <a:extLst>
              <a:ext uri="{FF2B5EF4-FFF2-40B4-BE49-F238E27FC236}">
                <a16:creationId xmlns:a16="http://schemas.microsoft.com/office/drawing/2014/main" id="{20F1A658-5573-954C-B80E-A0C22F259A30}"/>
              </a:ext>
            </a:extLst>
          </p:cNvPr>
          <p:cNvSpPr>
            <a:spLocks noGrp="1"/>
          </p:cNvSpPr>
          <p:nvPr>
            <p:ph idx="1"/>
          </p:nvPr>
        </p:nvSpPr>
        <p:spPr>
          <a:xfrm>
            <a:off x="2085573" y="2638044"/>
            <a:ext cx="8020853" cy="3101983"/>
          </a:xfrm>
        </p:spPr>
        <p:txBody>
          <a:bodyPr/>
          <a:lstStyle/>
          <a:p>
            <a:pPr marL="0" indent="0">
              <a:buNone/>
            </a:pPr>
            <a:r>
              <a:rPr lang="en-US" sz="1600" b="1" dirty="0"/>
              <a:t>In a study done by Shew et al 2021, yield gains were found in GM maize both white and yellow.</a:t>
            </a:r>
          </a:p>
          <a:p>
            <a:endParaRPr lang="en-US" dirty="0"/>
          </a:p>
          <a:p>
            <a:r>
              <a:rPr lang="en-US" dirty="0"/>
              <a:t>Yield increase is estimated at .42Mt ha from genetic modification</a:t>
            </a:r>
          </a:p>
          <a:p>
            <a:r>
              <a:rPr lang="en-US" dirty="0"/>
              <a:t>GM maize also reduced yield risk by 8%</a:t>
            </a:r>
          </a:p>
          <a:p>
            <a:r>
              <a:rPr lang="en-US" dirty="0"/>
              <a:t>GM yield gains vary under different conditions including different provinces and irrigated conditions, but GM yield gains are approximately twice as large for white relative to yellow maize</a:t>
            </a:r>
          </a:p>
        </p:txBody>
      </p:sp>
    </p:spTree>
    <p:extLst>
      <p:ext uri="{BB962C8B-B14F-4D97-AF65-F5344CB8AC3E}">
        <p14:creationId xmlns:p14="http://schemas.microsoft.com/office/powerpoint/2010/main" val="146686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FAD8-E1B7-4B0E-AE68-416AA6686FA4}"/>
              </a:ext>
            </a:extLst>
          </p:cNvPr>
          <p:cNvSpPr>
            <a:spLocks noGrp="1"/>
          </p:cNvSpPr>
          <p:nvPr>
            <p:ph type="title"/>
          </p:nvPr>
        </p:nvSpPr>
        <p:spPr/>
        <p:txBody>
          <a:bodyPr/>
          <a:lstStyle/>
          <a:p>
            <a:r>
              <a:rPr lang="en-US" dirty="0"/>
              <a:t>Summary of Data</a:t>
            </a:r>
          </a:p>
        </p:txBody>
      </p:sp>
      <p:sp>
        <p:nvSpPr>
          <p:cNvPr id="3" name="Content Placeholder 2">
            <a:extLst>
              <a:ext uri="{FF2B5EF4-FFF2-40B4-BE49-F238E27FC236}">
                <a16:creationId xmlns:a16="http://schemas.microsoft.com/office/drawing/2014/main" id="{AB2A1D57-E2BE-4D8E-BDEE-01574126A4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05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6A3E-6714-7244-A922-FC57BE1CE731}"/>
              </a:ext>
            </a:extLst>
          </p:cNvPr>
          <p:cNvSpPr>
            <a:spLocks noGrp="1"/>
          </p:cNvSpPr>
          <p:nvPr>
            <p:ph type="title"/>
          </p:nvPr>
        </p:nvSpPr>
        <p:spPr/>
        <p:txBody>
          <a:bodyPr/>
          <a:lstStyle/>
          <a:p>
            <a:r>
              <a:rPr lang="en-US"/>
              <a:t>methods</a:t>
            </a:r>
          </a:p>
        </p:txBody>
      </p:sp>
      <p:sp>
        <p:nvSpPr>
          <p:cNvPr id="3" name="Content Placeholder 2">
            <a:extLst>
              <a:ext uri="{FF2B5EF4-FFF2-40B4-BE49-F238E27FC236}">
                <a16:creationId xmlns:a16="http://schemas.microsoft.com/office/drawing/2014/main" id="{179B60A3-6040-7349-9FEC-B0DE017C0C17}"/>
              </a:ext>
            </a:extLst>
          </p:cNvPr>
          <p:cNvSpPr>
            <a:spLocks noGrp="1"/>
          </p:cNvSpPr>
          <p:nvPr>
            <p:ph idx="1"/>
          </p:nvPr>
        </p:nvSpPr>
        <p:spPr/>
        <p:txBody>
          <a:bodyPr/>
          <a:lstStyle/>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BCAC02-6BB5-374D-A017-C22AAADC251D}"/>
                  </a:ext>
                </a:extLst>
              </p:cNvPr>
              <p:cNvSpPr txBox="1"/>
              <p:nvPr/>
            </p:nvSpPr>
            <p:spPr>
              <a:xfrm>
                <a:off x="2231136" y="3290500"/>
                <a:ext cx="49039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𝑦𝑖𝑒𝑙𝑑</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𝑝𝑟𝑜𝑣𝑒𝑛𝑐𝑒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𝑓𝑎𝑐𝑡𝑜𝑟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𝑦𝑒𝑎𝑟</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𝑐𝑜𝑙𝑜𝑟</m:t>
                      </m:r>
                    </m:oMath>
                  </m:oMathPara>
                </a14:m>
                <a:endParaRPr lang="en-US" dirty="0"/>
              </a:p>
            </p:txBody>
          </p:sp>
        </mc:Choice>
        <mc:Fallback xmlns="">
          <p:sp>
            <p:nvSpPr>
              <p:cNvPr id="4" name="TextBox 3">
                <a:extLst>
                  <a:ext uri="{FF2B5EF4-FFF2-40B4-BE49-F238E27FC236}">
                    <a16:creationId xmlns:a16="http://schemas.microsoft.com/office/drawing/2014/main" id="{1EBCAC02-6BB5-374D-A017-C22AAADC251D}"/>
                  </a:ext>
                </a:extLst>
              </p:cNvPr>
              <p:cNvSpPr txBox="1">
                <a:spLocks noRot="1" noChangeAspect="1" noMove="1" noResize="1" noEditPoints="1" noAdjustHandles="1" noChangeArrowheads="1" noChangeShapeType="1" noTextEdit="1"/>
              </p:cNvSpPr>
              <p:nvPr/>
            </p:nvSpPr>
            <p:spPr>
              <a:xfrm>
                <a:off x="2231136" y="3290500"/>
                <a:ext cx="4903970" cy="276999"/>
              </a:xfrm>
              <a:prstGeom prst="rect">
                <a:avLst/>
              </a:prstGeom>
              <a:blipFill>
                <a:blip r:embed="rId2"/>
                <a:stretch>
                  <a:fillRect l="-1034" t="-9091" r="-517" b="-4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0A69AB-CEB6-DE49-A37C-5BD7F80FD665}"/>
                  </a:ext>
                </a:extLst>
              </p:cNvPr>
              <p:cNvSpPr txBox="1"/>
              <p:nvPr/>
            </p:nvSpPr>
            <p:spPr>
              <a:xfrm>
                <a:off x="2029658" y="3912036"/>
                <a:ext cx="86869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𝑦𝑖𝑒𝑙𝑑</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𝑝𝑟𝑜𝑣𝑒𝑛𝑐𝑒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𝑓𝑎𝑐𝑡𝑜𝑟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𝑦𝑒𝑎𝑟</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𝑦𝑒𝑎𝑟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𝑦𝑒𝑎𝑟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𝑠𝑞𝑢𝑎𝑟𝑒𝑑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𝑐𝑜𝑙𝑜𝑟</m:t>
                      </m:r>
                    </m:oMath>
                  </m:oMathPara>
                </a14:m>
                <a:endParaRPr lang="en-US" dirty="0"/>
              </a:p>
            </p:txBody>
          </p:sp>
        </mc:Choice>
        <mc:Fallback xmlns="">
          <p:sp>
            <p:nvSpPr>
              <p:cNvPr id="5" name="TextBox 4">
                <a:extLst>
                  <a:ext uri="{FF2B5EF4-FFF2-40B4-BE49-F238E27FC236}">
                    <a16:creationId xmlns:a16="http://schemas.microsoft.com/office/drawing/2014/main" id="{E10A69AB-CEB6-DE49-A37C-5BD7F80FD665}"/>
                  </a:ext>
                </a:extLst>
              </p:cNvPr>
              <p:cNvSpPr txBox="1">
                <a:spLocks noRot="1" noChangeAspect="1" noMove="1" noResize="1" noEditPoints="1" noAdjustHandles="1" noChangeArrowheads="1" noChangeShapeType="1" noTextEdit="1"/>
              </p:cNvSpPr>
              <p:nvPr/>
            </p:nvSpPr>
            <p:spPr>
              <a:xfrm>
                <a:off x="2029658" y="3912036"/>
                <a:ext cx="8686930" cy="276999"/>
              </a:xfrm>
              <a:prstGeom prst="rect">
                <a:avLst/>
              </a:prstGeom>
              <a:blipFill>
                <a:blip r:embed="rId3"/>
                <a:stretch>
                  <a:fillRect t="-9091" b="-40909"/>
                </a:stretch>
              </a:blipFill>
            </p:spPr>
            <p:txBody>
              <a:bodyPr/>
              <a:lstStyle/>
              <a:p>
                <a:r>
                  <a:rPr lang="en-US">
                    <a:noFill/>
                  </a:rPr>
                  <a:t> </a:t>
                </a:r>
              </a:p>
            </p:txBody>
          </p:sp>
        </mc:Fallback>
      </mc:AlternateContent>
    </p:spTree>
    <p:extLst>
      <p:ext uri="{BB962C8B-B14F-4D97-AF65-F5344CB8AC3E}">
        <p14:creationId xmlns:p14="http://schemas.microsoft.com/office/powerpoint/2010/main" val="40896861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205</TotalTime>
  <Words>515</Words>
  <Application>Microsoft Macintosh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 Math</vt:lpstr>
      <vt:lpstr>Gill Sans MT</vt:lpstr>
      <vt:lpstr>Parcel</vt:lpstr>
      <vt:lpstr>Maize Presentation</vt:lpstr>
      <vt:lpstr>overview</vt:lpstr>
      <vt:lpstr>context</vt:lpstr>
      <vt:lpstr>introduction</vt:lpstr>
      <vt:lpstr>Previous methods</vt:lpstr>
      <vt:lpstr>Data</vt:lpstr>
      <vt:lpstr>Previous results</vt:lpstr>
      <vt:lpstr>Summary of Data</vt:lpstr>
      <vt:lpstr>methods</vt:lpstr>
      <vt:lpstr>Regression table Snippets</vt:lpstr>
      <vt:lpstr>PowerPoint Presentation</vt:lpstr>
      <vt:lpstr>PowerPoint Presentation</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Courtney Cooper</cp:lastModifiedBy>
  <cp:revision>7</cp:revision>
  <dcterms:created xsi:type="dcterms:W3CDTF">2021-07-12T19:20:02Z</dcterms:created>
  <dcterms:modified xsi:type="dcterms:W3CDTF">2021-07-30T16:03:19Z</dcterms:modified>
</cp:coreProperties>
</file>