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Analysis for Reflective Teaching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Colleen Craig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Explore the </a:t>
            </a:r>
            <a:r>
              <a:rPr>
                <a:latin typeface="Courier"/>
              </a:rPr>
              <a:t>data/</a:t>
            </a:r>
            <a:r>
              <a:rPr/>
              <a:t> Sub-directory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data/</a:t>
            </a:r>
            <a:r>
              <a:rPr/>
              <a:t> directory contains two files in the comma-separated values (csv) format:</a:t>
            </a:r>
          </a:p>
          <a:p>
            <a:pPr lvl="0"/>
            <a:r>
              <a:rPr>
                <a:latin typeface="Courier"/>
              </a:rPr>
              <a:t>Grades_quarter1.csv</a:t>
            </a:r>
            <a:r>
              <a:rPr/>
              <a:t>: an anonymized and simplified subset of a real Canvas gradebook for an introductory STEM course at UW. </a:t>
            </a:r>
          </a:p>
          <a:p>
            <a:pPr lvl="0"/>
            <a:r>
              <a:rPr>
                <a:latin typeface="Courier"/>
              </a:rPr>
              <a:t>myUW_quarter1.csv</a:t>
            </a:r>
            <a:r>
              <a:rPr/>
              <a:t>: an anonymized version of the MyUW classlist for the same course.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does student performance / attendance in a large-lecture introductory science course correlate with class standing?</a:t>
            </a:r>
          </a:p>
          <a:p>
            <a:pPr lvl="0"/>
            <a:r>
              <a:rPr/>
              <a:t>How does student performance / attendance in a large-lecture introductory science course correlate with major?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set 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code introduced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library()</a:t>
            </a:r>
          </a:p>
          <a:p>
            <a:pPr lvl="0"/>
            <a:r>
              <a:rPr>
                <a:latin typeface="Courier"/>
              </a:rPr>
              <a:t>tidyverse</a:t>
            </a:r>
          </a:p>
          <a:p>
            <a:pPr lvl="0"/>
            <a:r>
              <a:rPr>
                <a:latin typeface="Courier"/>
              </a:rPr>
              <a:t>ggplot</a:t>
            </a:r>
          </a:p>
          <a:p>
            <a:pPr lvl="0"/>
            <a:r>
              <a:rPr>
                <a:latin typeface="Courier"/>
              </a:rPr>
              <a:t>dplyr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the </a:t>
            </a:r>
            <a:r>
              <a:rPr>
                <a:latin typeface="Courier"/>
              </a:rPr>
              <a:t>tidyverse</a:t>
            </a:r>
            <a:r>
              <a:rPr/>
              <a:t> Package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write the commands for this workshop, we need to load a package of functions that aren’t already part of the standard R language.</a:t>
            </a:r>
          </a:p>
          <a:p>
            <a:pPr lvl="1"/>
            <a:r>
              <a:rPr i="1"/>
              <a:t>We could perform all the tasks in this workshop without these functions, but they will make our work much easier.</a:t>
            </a:r>
          </a:p>
          <a:p>
            <a:pPr lvl="0"/>
            <a:r>
              <a:rPr/>
              <a:t>The package of functions we need is called the </a:t>
            </a:r>
            <a:r>
              <a:rPr>
                <a:latin typeface="Courier"/>
              </a:rPr>
              <a:t>tidyverse</a:t>
            </a:r>
            <a:r>
              <a:rPr/>
              <a:t>, and the command we use to load it is </a:t>
            </a:r>
            <a:r>
              <a:rPr>
                <a:latin typeface="Courier"/>
              </a:rPr>
              <a:t>library()</a:t>
            </a:r>
            <a:r>
              <a:rPr/>
              <a:t>. To run the code below, put your cursor on the line and type CRTL + ENTER at the same time.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</a:t>
            </a:r>
            <a:r>
              <a:rPr>
                <a:latin typeface="Courier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tidyverse</a:t>
            </a:r>
            <a:r>
              <a:rPr/>
              <a:t> is an umbrella package which itself contains several packages.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tidyverse</a:t>
            </a:r>
            <a:r>
              <a:rPr/>
              <a:t> packages we will use in particular are:</a:t>
            </a:r>
          </a:p>
          <a:p>
            <a:pPr lvl="1"/>
            <a:r>
              <a:rPr>
                <a:latin typeface="Courier"/>
              </a:rPr>
              <a:t>ggplot</a:t>
            </a:r>
            <a:r>
              <a:rPr/>
              <a:t>: for data visualization</a:t>
            </a:r>
          </a:p>
          <a:p>
            <a:pPr lvl="1"/>
            <a:r>
              <a:rPr>
                <a:latin typeface="Courier"/>
              </a:rPr>
              <a:t>dplyr</a:t>
            </a:r>
            <a:r>
              <a:rPr/>
              <a:t>: for data wrangling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Importing the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code introduced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dir()</a:t>
            </a:r>
          </a:p>
          <a:p>
            <a:pPr lvl="0"/>
            <a:r>
              <a:rPr>
                <a:latin typeface="Courier"/>
              </a:rPr>
              <a:t>read_csv()</a:t>
            </a:r>
            <a:r>
              <a:rPr/>
              <a:t>, with the </a:t>
            </a:r>
            <a:r>
              <a:rPr>
                <a:latin typeface="Courier"/>
              </a:rPr>
              <a:t>name_repair</a:t>
            </a:r>
            <a:r>
              <a:rPr/>
              <a:t> option</a:t>
            </a:r>
          </a:p>
          <a:p>
            <a:pPr lvl="0"/>
            <a:r>
              <a:rPr>
                <a:latin typeface="Courier"/>
              </a:rPr>
              <a:t>glimpse()</a:t>
            </a:r>
          </a:p>
          <a:p>
            <a:pPr lvl="0"/>
            <a:r>
              <a:rPr>
                <a:latin typeface="Courier"/>
              </a:rPr>
              <a:t>&lt;-</a:t>
            </a:r>
            <a:r>
              <a:rPr/>
              <a:t>: the assignment operator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examine course data which is readily available from CANVAS gradebooks and the teaching tab on myUW </a:t>
            </a:r>
          </a:p>
          <a:p>
            <a:pPr lvl="0"/>
            <a:r>
              <a:rPr/>
              <a:t>Sample data files are contained in the </a:t>
            </a:r>
            <a:r>
              <a:rPr>
                <a:latin typeface="Courier"/>
              </a:rPr>
              <a:t>data/</a:t>
            </a:r>
            <a:r>
              <a:rPr/>
              <a:t> sub-directory in this JUPYTER NOTEBOOK</a:t>
            </a:r>
          </a:p>
          <a:p>
            <a:pPr lvl="0"/>
            <a:r>
              <a:rPr/>
              <a:t>You can view the contents of </a:t>
            </a:r>
            <a:r>
              <a:rPr>
                <a:latin typeface="Courier"/>
              </a:rPr>
              <a:t>data/</a:t>
            </a:r>
            <a:r>
              <a:rPr/>
              <a:t> in two different ways:</a:t>
            </a:r>
          </a:p>
          <a:p>
            <a:pPr lvl="1"/>
            <a:r>
              <a:rPr/>
              <a:t>clicking in to the directory in the lower right-hand panel in RStudio</a:t>
            </a:r>
          </a:p>
          <a:p>
            <a:pPr lvl="1"/>
            <a:r>
              <a:rPr/>
              <a:t>running the line of code below: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Reflective Teaching Workshop</dc:title>
  <dc:creator>Colleen Craig</dc:creator>
  <cp:keywords/>
  <dcterms:created xsi:type="dcterms:W3CDTF">2022-11-15T21:43:47Z</dcterms:created>
  <dcterms:modified xsi:type="dcterms:W3CDTF">2022-11-15T21:43:47Z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2022-11-15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toc-title">
    <vt:lpwstr>Table of contents</vt:lpwstr>
  </property>
</Properties>
</file>