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Lst>
  <p:notesMasterIdLst>
    <p:notesMasterId r:id="rId8"/>
  </p:notesMasterIdLst>
  <p:handoutMasterIdLst>
    <p:handoutMasterId r:id="rId9"/>
  </p:handoutMasterIdLst>
  <p:sldIdLst>
    <p:sldId id="402" r:id="rId2"/>
    <p:sldId id="395" r:id="rId3"/>
    <p:sldId id="398" r:id="rId4"/>
    <p:sldId id="399" r:id="rId5"/>
    <p:sldId id="400" r:id="rId6"/>
    <p:sldId id="401" r:id="rId7"/>
  </p:sldIdLst>
  <p:sldSz cx="5753100" cy="44958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8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COLLINS" initials="DC" lastIdx="1" clrIdx="0">
    <p:extLst>
      <p:ext uri="{19B8F6BF-5375-455C-9EA6-DF929625EA0E}">
        <p15:presenceInfo xmlns:p15="http://schemas.microsoft.com/office/powerpoint/2012/main" userId="S::dac@dacdynamics.onmicrosoft.com::e88fe57c-82e0-4722-a579-c92343b51b2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A5757"/>
    <a:srgbClr val="3964BB"/>
    <a:srgbClr val="7E84B7"/>
    <a:srgbClr val="2025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69277-239A-0B4C-B408-DBE92E2176C5}" v="1" dt="2024-11-22T19:19:59.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85"/>
    <p:restoredTop sz="96170"/>
  </p:normalViewPr>
  <p:slideViewPr>
    <p:cSldViewPr snapToGrid="0" snapToObjects="1">
      <p:cViewPr varScale="1">
        <p:scale>
          <a:sx n="173" d="100"/>
          <a:sy n="173" d="100"/>
        </p:scale>
        <p:origin x="1264" y="176"/>
      </p:cViewPr>
      <p:guideLst>
        <p:guide orient="horz" pos="1416"/>
        <p:guide pos="18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COLLINS" userId="4981dd53-33d4-4846-be53-7796ab345f53" providerId="ADAL" clId="{0E469277-239A-0B4C-B408-DBE92E2176C5}"/>
    <pc:docChg chg="addSld modSld sldOrd">
      <pc:chgData name="DANIEL COLLINS" userId="4981dd53-33d4-4846-be53-7796ab345f53" providerId="ADAL" clId="{0E469277-239A-0B4C-B408-DBE92E2176C5}" dt="2024-11-22T19:21:42.961" v="38" actId="732"/>
      <pc:docMkLst>
        <pc:docMk/>
      </pc:docMkLst>
      <pc:sldChg chg="addSp modSp new mod ord">
        <pc:chgData name="DANIEL COLLINS" userId="4981dd53-33d4-4846-be53-7796ab345f53" providerId="ADAL" clId="{0E469277-239A-0B4C-B408-DBE92E2176C5}" dt="2024-11-22T19:21:42.961" v="38" actId="732"/>
        <pc:sldMkLst>
          <pc:docMk/>
          <pc:sldMk cId="2308819421" sldId="402"/>
        </pc:sldMkLst>
        <pc:spChg chg="mod">
          <ac:chgData name="DANIEL COLLINS" userId="4981dd53-33d4-4846-be53-7796ab345f53" providerId="ADAL" clId="{0E469277-239A-0B4C-B408-DBE92E2176C5}" dt="2024-11-22T19:20:23.443" v="33" actId="20577"/>
          <ac:spMkLst>
            <pc:docMk/>
            <pc:sldMk cId="2308819421" sldId="402"/>
            <ac:spMk id="2" creationId="{A477C5FE-289A-BDBD-7612-7DAD318DB124}"/>
          </ac:spMkLst>
        </pc:spChg>
        <pc:picChg chg="add mod modCrop">
          <ac:chgData name="DANIEL COLLINS" userId="4981dd53-33d4-4846-be53-7796ab345f53" providerId="ADAL" clId="{0E469277-239A-0B4C-B408-DBE92E2176C5}" dt="2024-11-22T19:21:42.961" v="38" actId="732"/>
          <ac:picMkLst>
            <pc:docMk/>
            <pc:sldMk cId="2308819421" sldId="402"/>
            <ac:picMk id="3" creationId="{8CC6A49D-9B5E-88C9-FF71-B12D870ADBD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16FD47-90BB-294E-885A-673C497D3894}"/>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E2D61C-91AF-7244-8A72-E56462235217}"/>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0570DD39-2213-4547-9838-7FE59D689B51}" type="datetimeFigureOut">
              <a:rPr lang="en-US" smtClean="0"/>
              <a:t>11/22/24</a:t>
            </a:fld>
            <a:endParaRPr lang="en-US"/>
          </a:p>
        </p:txBody>
      </p:sp>
      <p:sp>
        <p:nvSpPr>
          <p:cNvPr id="4" name="Footer Placeholder 3">
            <a:extLst>
              <a:ext uri="{FF2B5EF4-FFF2-40B4-BE49-F238E27FC236}">
                <a16:creationId xmlns:a16="http://schemas.microsoft.com/office/drawing/2014/main" id="{AE0FD0C7-EA23-CE48-A1E8-599CEAA361AC}"/>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r>
              <a:rPr lang="en-US"/>
              <a:t>THERMAL PROJECTS Printed 29.07.2021, Daniel A. Collins, dacdynamics@gmail.com</a:t>
            </a:r>
          </a:p>
        </p:txBody>
      </p:sp>
      <p:sp>
        <p:nvSpPr>
          <p:cNvPr id="5" name="Slide Number Placeholder 4">
            <a:extLst>
              <a:ext uri="{FF2B5EF4-FFF2-40B4-BE49-F238E27FC236}">
                <a16:creationId xmlns:a16="http://schemas.microsoft.com/office/drawing/2014/main" id="{ED62DB45-3DEE-AC4A-923F-38D7BD4AEAE3}"/>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8F657DD4-9480-164D-97B4-B7B30238D649}" type="slidenum">
              <a:rPr lang="en-US" smtClean="0"/>
              <a:t>‹#›</a:t>
            </a:fld>
            <a:endParaRPr lang="en-US"/>
          </a:p>
        </p:txBody>
      </p:sp>
    </p:spTree>
    <p:extLst>
      <p:ext uri="{BB962C8B-B14F-4D97-AF65-F5344CB8AC3E}">
        <p14:creationId xmlns:p14="http://schemas.microsoft.com/office/powerpoint/2010/main" val="92372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F2BB778-B5D0-DC48-93F2-E59288787794}" type="datetimeFigureOut">
              <a:rPr lang="en-US" smtClean="0"/>
              <a:t>11/22/24</a:t>
            </a:fld>
            <a:endParaRPr lang="en-US"/>
          </a:p>
        </p:txBody>
      </p:sp>
      <p:sp>
        <p:nvSpPr>
          <p:cNvPr id="4" name="Slide Image Placeholder 3"/>
          <p:cNvSpPr>
            <a:spLocks noGrp="1" noRot="1" noChangeAspect="1"/>
          </p:cNvSpPr>
          <p:nvPr>
            <p:ph type="sldImg" idx="2"/>
          </p:nvPr>
        </p:nvSpPr>
        <p:spPr>
          <a:xfrm>
            <a:off x="1714500" y="1257300"/>
            <a:ext cx="43434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r>
              <a:rPr lang="en-US"/>
              <a:t>THERMAL PROJECTS Printed 29.07.2021, Daniel A. Collins, dacdynamics@gmail.com</a:t>
            </a:r>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B93BE31-D781-0E41-9993-F3F9B2674C18}" type="slidenum">
              <a:rPr lang="en-US" smtClean="0"/>
              <a:t>‹#›</a:t>
            </a:fld>
            <a:endParaRPr lang="en-US"/>
          </a:p>
        </p:txBody>
      </p:sp>
    </p:spTree>
    <p:extLst>
      <p:ext uri="{BB962C8B-B14F-4D97-AF65-F5344CB8AC3E}">
        <p14:creationId xmlns:p14="http://schemas.microsoft.com/office/powerpoint/2010/main" val="28322990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3BE31-D781-0E41-9993-F3F9B2674C18}" type="slidenum">
              <a:rPr lang="en-US" smtClean="0"/>
              <a:t>2</a:t>
            </a:fld>
            <a:endParaRPr lang="en-US"/>
          </a:p>
        </p:txBody>
      </p:sp>
      <p:sp>
        <p:nvSpPr>
          <p:cNvPr id="5" name="Footer Placeholder 4">
            <a:extLst>
              <a:ext uri="{FF2B5EF4-FFF2-40B4-BE49-F238E27FC236}">
                <a16:creationId xmlns:a16="http://schemas.microsoft.com/office/drawing/2014/main" id="{1D98045E-499D-DF4B-8652-8133E2A63181}"/>
              </a:ext>
            </a:extLst>
          </p:cNvPr>
          <p:cNvSpPr>
            <a:spLocks noGrp="1"/>
          </p:cNvSpPr>
          <p:nvPr>
            <p:ph type="ftr" sz="quarter" idx="4"/>
          </p:nvPr>
        </p:nvSpPr>
        <p:spPr/>
        <p:txBody>
          <a:bodyPr/>
          <a:lstStyle/>
          <a:p>
            <a:r>
              <a:rPr lang="en-US"/>
              <a:t>THERMAL PROJECTS Printed 29.07.2021, Daniel A. Collins, dacdynamics@gmail.com</a:t>
            </a:r>
          </a:p>
        </p:txBody>
      </p:sp>
    </p:spTree>
    <p:extLst>
      <p:ext uri="{BB962C8B-B14F-4D97-AF65-F5344CB8AC3E}">
        <p14:creationId xmlns:p14="http://schemas.microsoft.com/office/powerpoint/2010/main" val="3727485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1A9B2-489E-8A56-A85C-C4A51BC93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2AED2F-20B6-8E8A-EEEC-4AFDEBF98F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272CA-B861-79F5-5A74-B263F40A66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181319-3176-FF72-3328-0D615979F2B1}"/>
              </a:ext>
            </a:extLst>
          </p:cNvPr>
          <p:cNvSpPr>
            <a:spLocks noGrp="1"/>
          </p:cNvSpPr>
          <p:nvPr>
            <p:ph type="sldNum" sz="quarter" idx="5"/>
          </p:nvPr>
        </p:nvSpPr>
        <p:spPr/>
        <p:txBody>
          <a:bodyPr/>
          <a:lstStyle/>
          <a:p>
            <a:fld id="{3B93BE31-D781-0E41-9993-F3F9B2674C18}" type="slidenum">
              <a:rPr lang="en-US" smtClean="0"/>
              <a:t>3</a:t>
            </a:fld>
            <a:endParaRPr lang="en-US"/>
          </a:p>
        </p:txBody>
      </p:sp>
      <p:sp>
        <p:nvSpPr>
          <p:cNvPr id="5" name="Footer Placeholder 4">
            <a:extLst>
              <a:ext uri="{FF2B5EF4-FFF2-40B4-BE49-F238E27FC236}">
                <a16:creationId xmlns:a16="http://schemas.microsoft.com/office/drawing/2014/main" id="{8237780D-4917-80E0-526C-EBD9834D42E2}"/>
              </a:ext>
            </a:extLst>
          </p:cNvPr>
          <p:cNvSpPr>
            <a:spLocks noGrp="1"/>
          </p:cNvSpPr>
          <p:nvPr>
            <p:ph type="ftr" sz="quarter" idx="4"/>
          </p:nvPr>
        </p:nvSpPr>
        <p:spPr/>
        <p:txBody>
          <a:bodyPr/>
          <a:lstStyle/>
          <a:p>
            <a:r>
              <a:rPr lang="en-US"/>
              <a:t>THERMAL PROJECTS Printed 29.07.2021, Daniel A. Collins, dacdynamics@gmail.com</a:t>
            </a:r>
          </a:p>
        </p:txBody>
      </p:sp>
    </p:spTree>
    <p:extLst>
      <p:ext uri="{BB962C8B-B14F-4D97-AF65-F5344CB8AC3E}">
        <p14:creationId xmlns:p14="http://schemas.microsoft.com/office/powerpoint/2010/main" val="411116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C1C66-1F6C-E048-87BD-750499C91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36C468-337D-C0A2-1105-64A7CBA450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007C9-8D85-4F9C-2C1C-1C9DE918F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F42672-8C3F-030F-05B9-5E539C386723}"/>
              </a:ext>
            </a:extLst>
          </p:cNvPr>
          <p:cNvSpPr>
            <a:spLocks noGrp="1"/>
          </p:cNvSpPr>
          <p:nvPr>
            <p:ph type="sldNum" sz="quarter" idx="5"/>
          </p:nvPr>
        </p:nvSpPr>
        <p:spPr/>
        <p:txBody>
          <a:bodyPr/>
          <a:lstStyle/>
          <a:p>
            <a:fld id="{3B93BE31-D781-0E41-9993-F3F9B2674C18}" type="slidenum">
              <a:rPr lang="en-US" smtClean="0"/>
              <a:t>4</a:t>
            </a:fld>
            <a:endParaRPr lang="en-US"/>
          </a:p>
        </p:txBody>
      </p:sp>
      <p:sp>
        <p:nvSpPr>
          <p:cNvPr id="5" name="Footer Placeholder 4">
            <a:extLst>
              <a:ext uri="{FF2B5EF4-FFF2-40B4-BE49-F238E27FC236}">
                <a16:creationId xmlns:a16="http://schemas.microsoft.com/office/drawing/2014/main" id="{4C2C8F6D-5E8F-A38D-3B33-D175304A7A75}"/>
              </a:ext>
            </a:extLst>
          </p:cNvPr>
          <p:cNvSpPr>
            <a:spLocks noGrp="1"/>
          </p:cNvSpPr>
          <p:nvPr>
            <p:ph type="ftr" sz="quarter" idx="4"/>
          </p:nvPr>
        </p:nvSpPr>
        <p:spPr/>
        <p:txBody>
          <a:bodyPr/>
          <a:lstStyle/>
          <a:p>
            <a:r>
              <a:rPr lang="en-US"/>
              <a:t>THERMAL PROJECTS Printed 29.07.2021, Daniel A. Collins, dacdynamics@gmail.com</a:t>
            </a:r>
          </a:p>
        </p:txBody>
      </p:sp>
    </p:spTree>
    <p:extLst>
      <p:ext uri="{BB962C8B-B14F-4D97-AF65-F5344CB8AC3E}">
        <p14:creationId xmlns:p14="http://schemas.microsoft.com/office/powerpoint/2010/main" val="124941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41400-E22C-1F1A-6F01-15608D844D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0738C-9606-ABEC-03BE-2C0122FED2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4FCBC-4B28-4E02-DBB2-D4380562C7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32B9F4-068B-C03D-0D0F-473985FC9A20}"/>
              </a:ext>
            </a:extLst>
          </p:cNvPr>
          <p:cNvSpPr>
            <a:spLocks noGrp="1"/>
          </p:cNvSpPr>
          <p:nvPr>
            <p:ph type="sldNum" sz="quarter" idx="5"/>
          </p:nvPr>
        </p:nvSpPr>
        <p:spPr/>
        <p:txBody>
          <a:bodyPr/>
          <a:lstStyle/>
          <a:p>
            <a:fld id="{3B93BE31-D781-0E41-9993-F3F9B2674C18}" type="slidenum">
              <a:rPr lang="en-US" smtClean="0"/>
              <a:t>5</a:t>
            </a:fld>
            <a:endParaRPr lang="en-US"/>
          </a:p>
        </p:txBody>
      </p:sp>
      <p:sp>
        <p:nvSpPr>
          <p:cNvPr id="5" name="Footer Placeholder 4">
            <a:extLst>
              <a:ext uri="{FF2B5EF4-FFF2-40B4-BE49-F238E27FC236}">
                <a16:creationId xmlns:a16="http://schemas.microsoft.com/office/drawing/2014/main" id="{493BF200-EE4F-9D68-0A65-6DF61430BBE3}"/>
              </a:ext>
            </a:extLst>
          </p:cNvPr>
          <p:cNvSpPr>
            <a:spLocks noGrp="1"/>
          </p:cNvSpPr>
          <p:nvPr>
            <p:ph type="ftr" sz="quarter" idx="4"/>
          </p:nvPr>
        </p:nvSpPr>
        <p:spPr/>
        <p:txBody>
          <a:bodyPr/>
          <a:lstStyle/>
          <a:p>
            <a:r>
              <a:rPr lang="en-US"/>
              <a:t>THERMAL PROJECTS Printed 29.07.2021, Daniel A. Collins, dacdynamics@gmail.com</a:t>
            </a:r>
          </a:p>
        </p:txBody>
      </p:sp>
    </p:spTree>
    <p:extLst>
      <p:ext uri="{BB962C8B-B14F-4D97-AF65-F5344CB8AC3E}">
        <p14:creationId xmlns:p14="http://schemas.microsoft.com/office/powerpoint/2010/main" val="3307318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8FE6-D84B-37C9-BDAA-AB6C01F9FD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53B94A-12D0-31A1-441A-0531E008B7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FE5CF1-11C6-138B-99F2-562C6AF232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C10A9F-1746-BBE1-3C3E-2F16CEC26575}"/>
              </a:ext>
            </a:extLst>
          </p:cNvPr>
          <p:cNvSpPr>
            <a:spLocks noGrp="1"/>
          </p:cNvSpPr>
          <p:nvPr>
            <p:ph type="sldNum" sz="quarter" idx="5"/>
          </p:nvPr>
        </p:nvSpPr>
        <p:spPr/>
        <p:txBody>
          <a:bodyPr/>
          <a:lstStyle/>
          <a:p>
            <a:fld id="{3B93BE31-D781-0E41-9993-F3F9B2674C18}" type="slidenum">
              <a:rPr lang="en-US" smtClean="0"/>
              <a:t>6</a:t>
            </a:fld>
            <a:endParaRPr lang="en-US"/>
          </a:p>
        </p:txBody>
      </p:sp>
      <p:sp>
        <p:nvSpPr>
          <p:cNvPr id="5" name="Footer Placeholder 4">
            <a:extLst>
              <a:ext uri="{FF2B5EF4-FFF2-40B4-BE49-F238E27FC236}">
                <a16:creationId xmlns:a16="http://schemas.microsoft.com/office/drawing/2014/main" id="{B084041B-7EC6-0BF1-4508-CA16BFCF57EC}"/>
              </a:ext>
            </a:extLst>
          </p:cNvPr>
          <p:cNvSpPr>
            <a:spLocks noGrp="1"/>
          </p:cNvSpPr>
          <p:nvPr>
            <p:ph type="ftr" sz="quarter" idx="4"/>
          </p:nvPr>
        </p:nvSpPr>
        <p:spPr/>
        <p:txBody>
          <a:bodyPr/>
          <a:lstStyle/>
          <a:p>
            <a:r>
              <a:rPr lang="en-US"/>
              <a:t>THERMAL PROJECTS Printed 29.07.2021, Daniel A. Collins, dacdynamics@gmail.com</a:t>
            </a:r>
          </a:p>
        </p:txBody>
      </p:sp>
    </p:spTree>
    <p:extLst>
      <p:ext uri="{BB962C8B-B14F-4D97-AF65-F5344CB8AC3E}">
        <p14:creationId xmlns:p14="http://schemas.microsoft.com/office/powerpoint/2010/main" val="365132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plm.automation.siemens.com/global/en/products/simcenter/STAR-CCM.html"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B1A4-3DD7-B632-CD63-5773EA8743C3}"/>
              </a:ext>
            </a:extLst>
          </p:cNvPr>
          <p:cNvSpPr>
            <a:spLocks noGrp="1"/>
          </p:cNvSpPr>
          <p:nvPr>
            <p:ph type="ctrTitle"/>
          </p:nvPr>
        </p:nvSpPr>
        <p:spPr>
          <a:xfrm>
            <a:off x="719138" y="735013"/>
            <a:ext cx="4314825" cy="15652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F7E340-0441-2070-5710-4C65FD13BC72}"/>
              </a:ext>
            </a:extLst>
          </p:cNvPr>
          <p:cNvSpPr>
            <a:spLocks noGrp="1"/>
          </p:cNvSpPr>
          <p:nvPr>
            <p:ph type="subTitle" idx="1"/>
          </p:nvPr>
        </p:nvSpPr>
        <p:spPr>
          <a:xfrm>
            <a:off x="719138" y="2360613"/>
            <a:ext cx="4314825" cy="10858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2633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PlaceHolder 2">
            <a:extLst>
              <a:ext uri="{FF2B5EF4-FFF2-40B4-BE49-F238E27FC236}">
                <a16:creationId xmlns:a16="http://schemas.microsoft.com/office/drawing/2014/main" id="{83E70357-E13E-8175-C975-4F4B316030D3}"/>
              </a:ext>
            </a:extLst>
          </p:cNvPr>
          <p:cNvSpPr>
            <a:spLocks noGrp="1"/>
          </p:cNvSpPr>
          <p:nvPr>
            <p:ph type="title"/>
          </p:nvPr>
        </p:nvSpPr>
        <p:spPr>
          <a:xfrm>
            <a:off x="0" y="0"/>
            <a:ext cx="5753100" cy="447480"/>
          </a:xfrm>
          <a:prstGeom prst="rect">
            <a:avLst/>
          </a:prstGeom>
        </p:spPr>
        <p:txBody>
          <a:bodyPr lIns="0" tIns="0" rIns="0" bIns="0" anchor="ctr">
            <a:noAutofit/>
          </a:bodyPr>
          <a:lstStyle>
            <a:lvl1pPr>
              <a:defRPr sz="1600">
                <a:latin typeface="Raleway" pitchFamily="2" charset="77"/>
              </a:defRPr>
            </a:lvl1pPr>
          </a:lstStyle>
          <a:p>
            <a:pPr algn="ctr"/>
            <a:endParaRPr lang="en-US" sz="4400" b="0" strike="noStrike" spc="-1">
              <a:latin typeface="Arial"/>
            </a:endParaRPr>
          </a:p>
        </p:txBody>
      </p:sp>
      <p:graphicFrame>
        <p:nvGraphicFramePr>
          <p:cNvPr id="3" name="Table 2">
            <a:extLst>
              <a:ext uri="{FF2B5EF4-FFF2-40B4-BE49-F238E27FC236}">
                <a16:creationId xmlns:a16="http://schemas.microsoft.com/office/drawing/2014/main" id="{8B438597-9021-46BA-E859-9BA3147AB4DF}"/>
              </a:ext>
            </a:extLst>
          </p:cNvPr>
          <p:cNvGraphicFramePr>
            <a:graphicFrameLocks noGrp="1"/>
          </p:cNvGraphicFramePr>
          <p:nvPr userDrawn="1">
            <p:extLst>
              <p:ext uri="{D42A27DB-BD31-4B8C-83A1-F6EECF244321}">
                <p14:modId xmlns:p14="http://schemas.microsoft.com/office/powerpoint/2010/main" val="4081034329"/>
              </p:ext>
            </p:extLst>
          </p:nvPr>
        </p:nvGraphicFramePr>
        <p:xfrm>
          <a:off x="0" y="4143932"/>
          <a:ext cx="5753100" cy="304800"/>
        </p:xfrm>
        <a:graphic>
          <a:graphicData uri="http://schemas.openxmlformats.org/drawingml/2006/table">
            <a:tbl>
              <a:tblPr firstRow="1" bandRow="1">
                <a:tableStyleId>{5C22544A-7EE6-4342-B048-85BDC9FD1C3A}</a:tableStyleId>
              </a:tblPr>
              <a:tblGrid>
                <a:gridCol w="5753100">
                  <a:extLst>
                    <a:ext uri="{9D8B030D-6E8A-4147-A177-3AD203B41FA5}">
                      <a16:colId xmlns:a16="http://schemas.microsoft.com/office/drawing/2014/main" val="355414763"/>
                    </a:ext>
                  </a:extLst>
                </a:gridCol>
              </a:tblGrid>
              <a:tr h="255999">
                <a:tc>
                  <a:txBody>
                    <a:bodyPr/>
                    <a:lstStyle/>
                    <a:p>
                      <a:pPr algn="ctr">
                        <a:tabLst>
                          <a:tab pos="5484813" algn="r"/>
                        </a:tabLst>
                      </a:pPr>
                      <a:r>
                        <a:rPr lang="en-US" sz="1100" b="0" cap="small">
                          <a:solidFill>
                            <a:schemeClr val="tx1">
                              <a:lumMod val="85000"/>
                              <a:lumOff val="15000"/>
                            </a:schemeClr>
                          </a:solidFill>
                          <a:latin typeface="Calibri" panose="020F0502020204030204" pitchFamily="34" charset="0"/>
                          <a:cs typeface="Calibri" panose="020F0502020204030204" pitchFamily="34" charset="0"/>
                        </a:rPr>
                        <a:t>dacdynamics@gmail.com	daniel alan collins</a:t>
                      </a:r>
                    </a:p>
                    <a:p>
                      <a:pPr algn="ctr">
                        <a:tabLst>
                          <a:tab pos="5484813" algn="r"/>
                        </a:tabLst>
                      </a:pPr>
                      <a:r>
                        <a:rPr lang="en-US" sz="900" b="0">
                          <a:solidFill>
                            <a:schemeClr val="tx1">
                              <a:lumMod val="85000"/>
                              <a:lumOff val="15000"/>
                            </a:schemeClr>
                          </a:solidFill>
                          <a:latin typeface="Calibri" panose="020F0502020204030204" pitchFamily="34" charset="0"/>
                          <a:cs typeface="Calibri" panose="020F0502020204030204" pitchFamily="34" charset="0"/>
                        </a:rPr>
                        <a:t>Linkedin.com/in/MrDanielCollins	Thermal Projects</a:t>
                      </a:r>
                      <a:endParaRPr lang="en-US" sz="900" b="0"/>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532406"/>
                  </a:ext>
                </a:extLst>
              </a:tr>
            </a:tbl>
          </a:graphicData>
        </a:graphic>
      </p:graphicFrame>
    </p:spTree>
    <p:extLst>
      <p:ext uri="{BB962C8B-B14F-4D97-AF65-F5344CB8AC3E}">
        <p14:creationId xmlns:p14="http://schemas.microsoft.com/office/powerpoint/2010/main" val="192302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F9C6-C2E0-1D5F-BEA3-321642E2CB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8495842"/>
      </p:ext>
    </p:extLst>
  </p:cSld>
  <p:clrMapOvr>
    <a:masterClrMapping/>
  </p:clrMapOvr>
  <p:extLst>
    <p:ext uri="{DCECCB84-F9BA-43D5-87BE-67443E8EF086}">
      <p15:sldGuideLst xmlns:p15="http://schemas.microsoft.com/office/powerpoint/2012/main">
        <p15:guide id="1" orient="horz" pos="1416" userDrawn="1">
          <p15:clr>
            <a:srgbClr val="FBAE40"/>
          </p15:clr>
        </p15:guide>
        <p15:guide id="2" pos="18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7B7D-C4A5-0931-FB5B-305D3CC28DA4}"/>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CFE50477-09AE-FDE6-5118-5C6B8E23D510}"/>
              </a:ext>
            </a:extLst>
          </p:cNvPr>
          <p:cNvSpPr>
            <a:spLocks noGrp="1"/>
          </p:cNvSpPr>
          <p:nvPr>
            <p:ph type="dt" sz="half" idx="10"/>
          </p:nvPr>
        </p:nvSpPr>
        <p:spPr>
          <a:xfrm>
            <a:off x="395288" y="4167188"/>
            <a:ext cx="1295400" cy="239712"/>
          </a:xfrm>
          <a:prstGeom prst="rect">
            <a:avLst/>
          </a:prstGeom>
        </p:spPr>
        <p:txBody>
          <a:bodyPr/>
          <a:lstStyle/>
          <a:p>
            <a:fld id="{8EA139C0-DC70-5849-9E7B-371F08160114}" type="datetimeFigureOut">
              <a:t>11/22/24</a:t>
            </a:fld>
            <a:endParaRPr lang="en-US"/>
          </a:p>
        </p:txBody>
      </p:sp>
      <p:sp>
        <p:nvSpPr>
          <p:cNvPr id="5" name="Footer Placeholder 4">
            <a:extLst>
              <a:ext uri="{FF2B5EF4-FFF2-40B4-BE49-F238E27FC236}">
                <a16:creationId xmlns:a16="http://schemas.microsoft.com/office/drawing/2014/main" id="{AD849422-2A34-7769-DEFA-BE1EE29579CC}"/>
              </a:ext>
            </a:extLst>
          </p:cNvPr>
          <p:cNvSpPr>
            <a:spLocks noGrp="1"/>
          </p:cNvSpPr>
          <p:nvPr>
            <p:ph type="ftr" sz="quarter" idx="11"/>
          </p:nvPr>
        </p:nvSpPr>
        <p:spPr>
          <a:xfrm>
            <a:off x="1905000" y="4167188"/>
            <a:ext cx="1943100" cy="23971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7AC896-760B-A602-4DB0-23A0DF6803FF}"/>
              </a:ext>
            </a:extLst>
          </p:cNvPr>
          <p:cNvSpPr>
            <a:spLocks noGrp="1"/>
          </p:cNvSpPr>
          <p:nvPr>
            <p:ph type="sldNum" sz="quarter" idx="12"/>
          </p:nvPr>
        </p:nvSpPr>
        <p:spPr>
          <a:xfrm>
            <a:off x="4062413" y="4167188"/>
            <a:ext cx="1295400" cy="239712"/>
          </a:xfrm>
          <a:prstGeom prst="rect">
            <a:avLst/>
          </a:prstGeom>
        </p:spPr>
        <p:txBody>
          <a:bodyPr/>
          <a:lstStyle/>
          <a:p>
            <a:fld id="{195700E5-3B21-2C4A-9056-52E33C6BBE44}" type="slidenum">
              <a:t>‹#›</a:t>
            </a:fld>
            <a:endParaRPr lang="en-US"/>
          </a:p>
        </p:txBody>
      </p:sp>
      <p:sp>
        <p:nvSpPr>
          <p:cNvPr id="7" name="Google Shape;248;p7">
            <a:extLst>
              <a:ext uri="{FF2B5EF4-FFF2-40B4-BE49-F238E27FC236}">
                <a16:creationId xmlns:a16="http://schemas.microsoft.com/office/drawing/2014/main" id="{16F84426-FD78-0A73-7939-6E13D2B3110E}"/>
              </a:ext>
            </a:extLst>
          </p:cNvPr>
          <p:cNvSpPr/>
          <p:nvPr userDrawn="1"/>
        </p:nvSpPr>
        <p:spPr>
          <a:xfrm>
            <a:off x="200485" y="459649"/>
            <a:ext cx="2447314" cy="1014209"/>
          </a:xfrm>
          <a:prstGeom prst="rect">
            <a:avLst/>
          </a:prstGeom>
          <a:noFill/>
          <a:ln>
            <a:noFill/>
          </a:ln>
        </p:spPr>
        <p:txBody>
          <a:bodyPr spcFirstLastPara="1" wrap="square" lIns="45700" tIns="45000" rIns="45700" bIns="45000" anchor="t" anchorCtr="0">
            <a:spAutoFit/>
          </a:bodyPr>
          <a:lstStyle/>
          <a:p>
            <a:pPr lvl="0" algn="just">
              <a:lnSpc>
                <a:spcPts val="1200"/>
              </a:lnSpc>
              <a:buClr>
                <a:srgbClr val="000000"/>
              </a:buClr>
              <a:buSzPts val="1400"/>
            </a:pPr>
            <a:r>
              <a:rPr lang="en-US" sz="1000" dirty="0">
                <a:latin typeface="Corbel" panose="020B0503020204020204" pitchFamily="34" charset="0"/>
                <a:cs typeface="Angsana New" panose="02020603050405020304" pitchFamily="18" charset="-34"/>
              </a:rPr>
              <a:t>I devised a novel method of </a:t>
            </a:r>
            <a:r>
              <a:rPr lang="en-US" sz="1000" b="1" dirty="0">
                <a:latin typeface="Corbel" panose="020B0503020204020204" pitchFamily="34" charset="0"/>
                <a:cs typeface="Angsana New" panose="02020603050405020304" pitchFamily="18" charset="-34"/>
              </a:rPr>
              <a:t>CFD (</a:t>
            </a:r>
            <a:r>
              <a:rPr lang="en-US" sz="1000" b="1" cap="small" dirty="0">
                <a:solidFill>
                  <a:srgbClr val="7030A0"/>
                </a:solidFill>
                <a:latin typeface="Corbel" panose="020B0503020204020204" pitchFamily="34" charset="0"/>
                <a:cs typeface="Angsana New" panose="02020603050405020304" pitchFamily="18" charset="-34"/>
                <a:hlinkClick r:id="rId2">
                  <a:extLst>
                    <a:ext uri="{A12FA001-AC4F-418D-AE19-62706E023703}">
                      <ahyp:hlinkClr xmlns:ahyp="http://schemas.microsoft.com/office/drawing/2018/hyperlinkcolor" val="tx"/>
                    </a:ext>
                  </a:extLst>
                </a:hlinkClick>
              </a:rPr>
              <a:t>starccm+</a:t>
            </a:r>
            <a:r>
              <a:rPr lang="en-US" sz="1000" b="1" dirty="0">
                <a:latin typeface="Corbel" panose="020B0503020204020204" pitchFamily="34" charset="0"/>
                <a:cs typeface="Angsana New" panose="02020603050405020304" pitchFamily="18" charset="-34"/>
              </a:rPr>
              <a:t>) </a:t>
            </a:r>
            <a:r>
              <a:rPr lang="en-US" sz="1000" dirty="0">
                <a:latin typeface="Corbel" panose="020B0503020204020204" pitchFamily="34" charset="0"/>
                <a:cs typeface="Angsana New" panose="02020603050405020304" pitchFamily="18" charset="-34"/>
              </a:rPr>
              <a:t>to model the conjugate heat transfer through a BEV’s high-voltage battery module. It comprise of battery cells (Fig 1a), the metal plate and the liquid coolant (Fig 1c). </a:t>
            </a:r>
            <a:endParaRPr sz="1000" u="none" strike="noStrike" cap="none" dirty="0">
              <a:solidFill>
                <a:schemeClr val="tx1">
                  <a:lumMod val="85000"/>
                  <a:lumOff val="15000"/>
                </a:schemeClr>
              </a:solidFill>
              <a:latin typeface="Corbel" panose="020B0503020204020204" pitchFamily="34" charset="0"/>
              <a:cs typeface="Calibri Light" panose="020F0302020204030204" pitchFamily="34" charset="0"/>
              <a:sym typeface="Arial"/>
            </a:endParaRPr>
          </a:p>
        </p:txBody>
      </p:sp>
      <p:sp>
        <p:nvSpPr>
          <p:cNvPr id="8" name="Rounded Rectangle 7">
            <a:extLst>
              <a:ext uri="{FF2B5EF4-FFF2-40B4-BE49-F238E27FC236}">
                <a16:creationId xmlns:a16="http://schemas.microsoft.com/office/drawing/2014/main" id="{3FCE2B88-FC61-5AC3-8410-47DF02366BF8}"/>
              </a:ext>
            </a:extLst>
          </p:cNvPr>
          <p:cNvSpPr/>
          <p:nvPr userDrawn="1"/>
        </p:nvSpPr>
        <p:spPr>
          <a:xfrm>
            <a:off x="2775378" y="554712"/>
            <a:ext cx="2777236" cy="1631785"/>
          </a:xfrm>
          <a:prstGeom prst="roundRect">
            <a:avLst>
              <a:gd name="adj" fmla="val 9737"/>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stomShape 4">
            <a:extLst>
              <a:ext uri="{FF2B5EF4-FFF2-40B4-BE49-F238E27FC236}">
                <a16:creationId xmlns:a16="http://schemas.microsoft.com/office/drawing/2014/main" id="{CB73D399-8E1D-952C-A51C-A70AAA79AF70}"/>
              </a:ext>
            </a:extLst>
          </p:cNvPr>
          <p:cNvSpPr/>
          <p:nvPr userDrawn="1"/>
        </p:nvSpPr>
        <p:spPr>
          <a:xfrm rot="17400">
            <a:off x="2789943" y="555825"/>
            <a:ext cx="440009" cy="228817"/>
          </a:xfrm>
          <a:prstGeom prst="roundRect">
            <a:avLst/>
          </a:prstGeom>
          <a:ln w="12700">
            <a:solidFill>
              <a:schemeClr val="bg1">
                <a:lumMod val="75000"/>
              </a:schemeClr>
            </a:solidFill>
          </a:ln>
        </p:spPr>
        <p:style>
          <a:lnRef idx="2">
            <a:schemeClr val="dk1"/>
          </a:lnRef>
          <a:fillRef idx="1">
            <a:schemeClr val="lt1"/>
          </a:fillRef>
          <a:effectRef idx="0">
            <a:schemeClr val="dk1"/>
          </a:effectRef>
          <a:fontRef idx="minor">
            <a:schemeClr val="dk1"/>
          </a:fontRef>
        </p:style>
        <p:txBody>
          <a:bodyPr lIns="21600" tIns="21600" rIns="21600" bIns="21600" anchor="ctr">
            <a:noAutofit/>
          </a:bodyPr>
          <a:lstStyle/>
          <a:p>
            <a:pPr algn="ctr">
              <a:lnSpc>
                <a:spcPct val="100000"/>
              </a:lnSpc>
              <a:tabLst>
                <a:tab pos="0" algn="l"/>
              </a:tabLst>
            </a:pPr>
            <a:r>
              <a:rPr lang="en-US" sz="900" b="1" i="1" strike="noStrike" spc="-1" dirty="0">
                <a:solidFill>
                  <a:schemeClr val="bg1">
                    <a:lumMod val="50000"/>
                  </a:schemeClr>
                </a:solidFill>
                <a:latin typeface="Times New Roman"/>
                <a:ea typeface="Times New Roman"/>
              </a:rPr>
              <a:t>Fig 1a</a:t>
            </a:r>
            <a:endParaRPr lang="en-US" sz="900" i="1" strike="noStrike" spc="-1" dirty="0">
              <a:solidFill>
                <a:schemeClr val="bg1">
                  <a:lumMod val="50000"/>
                </a:schemeClr>
              </a:solidFill>
              <a:latin typeface="Arial"/>
            </a:endParaRPr>
          </a:p>
        </p:txBody>
      </p:sp>
    </p:spTree>
    <p:extLst>
      <p:ext uri="{BB962C8B-B14F-4D97-AF65-F5344CB8AC3E}">
        <p14:creationId xmlns:p14="http://schemas.microsoft.com/office/powerpoint/2010/main" val="396213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DD65-AD69-42C3-1B4F-DBB0B0A307CB}"/>
              </a:ext>
            </a:extLst>
          </p:cNvPr>
          <p:cNvSpPr>
            <a:spLocks noGrp="1"/>
          </p:cNvSpPr>
          <p:nvPr>
            <p:ph type="title"/>
          </p:nvPr>
        </p:nvSpPr>
        <p:spPr>
          <a:xfrm>
            <a:off x="392113" y="1120775"/>
            <a:ext cx="4962525" cy="18700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B2BA2D-B0AC-EDFE-B473-B7F0A4EFA940}"/>
              </a:ext>
            </a:extLst>
          </p:cNvPr>
          <p:cNvSpPr>
            <a:spLocks noGrp="1"/>
          </p:cNvSpPr>
          <p:nvPr>
            <p:ph type="body" idx="1"/>
          </p:nvPr>
        </p:nvSpPr>
        <p:spPr>
          <a:xfrm>
            <a:off x="392113" y="3008313"/>
            <a:ext cx="4962525" cy="98425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03513C-64C3-3E4C-77E2-036A0193095E}"/>
              </a:ext>
            </a:extLst>
          </p:cNvPr>
          <p:cNvSpPr>
            <a:spLocks noGrp="1"/>
          </p:cNvSpPr>
          <p:nvPr>
            <p:ph type="dt" sz="half" idx="10"/>
          </p:nvPr>
        </p:nvSpPr>
        <p:spPr>
          <a:xfrm>
            <a:off x="395288" y="4167188"/>
            <a:ext cx="1295400" cy="239712"/>
          </a:xfrm>
          <a:prstGeom prst="rect">
            <a:avLst/>
          </a:prstGeom>
        </p:spPr>
        <p:txBody>
          <a:bodyPr/>
          <a:lstStyle/>
          <a:p>
            <a:fld id="{8EA139C0-DC70-5849-9E7B-371F08160114}" type="datetimeFigureOut">
              <a:t>11/22/24</a:t>
            </a:fld>
            <a:endParaRPr lang="en-US"/>
          </a:p>
        </p:txBody>
      </p:sp>
      <p:sp>
        <p:nvSpPr>
          <p:cNvPr id="5" name="Footer Placeholder 4">
            <a:extLst>
              <a:ext uri="{FF2B5EF4-FFF2-40B4-BE49-F238E27FC236}">
                <a16:creationId xmlns:a16="http://schemas.microsoft.com/office/drawing/2014/main" id="{EF67F97A-B4FF-E1E2-6C93-995B15721522}"/>
              </a:ext>
            </a:extLst>
          </p:cNvPr>
          <p:cNvSpPr>
            <a:spLocks noGrp="1"/>
          </p:cNvSpPr>
          <p:nvPr>
            <p:ph type="ftr" sz="quarter" idx="11"/>
          </p:nvPr>
        </p:nvSpPr>
        <p:spPr>
          <a:xfrm>
            <a:off x="1905000" y="4167188"/>
            <a:ext cx="1943100" cy="23971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87B803A-53D1-CE6E-C95C-EF528B20F74D}"/>
              </a:ext>
            </a:extLst>
          </p:cNvPr>
          <p:cNvSpPr>
            <a:spLocks noGrp="1"/>
          </p:cNvSpPr>
          <p:nvPr>
            <p:ph type="sldNum" sz="quarter" idx="12"/>
          </p:nvPr>
        </p:nvSpPr>
        <p:spPr>
          <a:xfrm>
            <a:off x="4062413" y="4167188"/>
            <a:ext cx="1295400" cy="239712"/>
          </a:xfrm>
          <a:prstGeom prst="rect">
            <a:avLst/>
          </a:prstGeom>
        </p:spPr>
        <p:txBody>
          <a:bodyPr/>
          <a:lstStyle/>
          <a:p>
            <a:fld id="{195700E5-3B21-2C4A-9056-52E33C6BBE44}" type="slidenum">
              <a:t>‹#›</a:t>
            </a:fld>
            <a:endParaRPr lang="en-US"/>
          </a:p>
        </p:txBody>
      </p:sp>
    </p:spTree>
    <p:extLst>
      <p:ext uri="{BB962C8B-B14F-4D97-AF65-F5344CB8AC3E}">
        <p14:creationId xmlns:p14="http://schemas.microsoft.com/office/powerpoint/2010/main" val="297560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892E-4F45-94E8-417F-C197D1DDE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417A2-3212-E92D-9903-FFFB899ECE3B}"/>
              </a:ext>
            </a:extLst>
          </p:cNvPr>
          <p:cNvSpPr>
            <a:spLocks noGrp="1"/>
          </p:cNvSpPr>
          <p:nvPr>
            <p:ph sz="half" idx="1"/>
          </p:nvPr>
        </p:nvSpPr>
        <p:spPr>
          <a:xfrm>
            <a:off x="395288" y="1196975"/>
            <a:ext cx="2405062" cy="2852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A488D7-7E31-9130-1506-B02EF23010AD}"/>
              </a:ext>
            </a:extLst>
          </p:cNvPr>
          <p:cNvSpPr>
            <a:spLocks noGrp="1"/>
          </p:cNvSpPr>
          <p:nvPr>
            <p:ph sz="half" idx="2"/>
          </p:nvPr>
        </p:nvSpPr>
        <p:spPr>
          <a:xfrm>
            <a:off x="2952750" y="1196975"/>
            <a:ext cx="2405063" cy="2852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D5F07-E5D5-50C1-EC1E-BD51BA602BB2}"/>
              </a:ext>
            </a:extLst>
          </p:cNvPr>
          <p:cNvSpPr>
            <a:spLocks noGrp="1"/>
          </p:cNvSpPr>
          <p:nvPr>
            <p:ph type="dt" sz="half" idx="10"/>
          </p:nvPr>
        </p:nvSpPr>
        <p:spPr>
          <a:xfrm>
            <a:off x="395288" y="4167188"/>
            <a:ext cx="1295400" cy="239712"/>
          </a:xfrm>
          <a:prstGeom prst="rect">
            <a:avLst/>
          </a:prstGeom>
        </p:spPr>
        <p:txBody>
          <a:bodyPr/>
          <a:lstStyle/>
          <a:p>
            <a:fld id="{8EA139C0-DC70-5849-9E7B-371F08160114}" type="datetimeFigureOut">
              <a:t>11/22/24</a:t>
            </a:fld>
            <a:endParaRPr lang="en-US"/>
          </a:p>
        </p:txBody>
      </p:sp>
      <p:sp>
        <p:nvSpPr>
          <p:cNvPr id="6" name="Footer Placeholder 5">
            <a:extLst>
              <a:ext uri="{FF2B5EF4-FFF2-40B4-BE49-F238E27FC236}">
                <a16:creationId xmlns:a16="http://schemas.microsoft.com/office/drawing/2014/main" id="{B83B43DD-29C3-A2DC-62D2-D6A9EE6646CC}"/>
              </a:ext>
            </a:extLst>
          </p:cNvPr>
          <p:cNvSpPr>
            <a:spLocks noGrp="1"/>
          </p:cNvSpPr>
          <p:nvPr>
            <p:ph type="ftr" sz="quarter" idx="11"/>
          </p:nvPr>
        </p:nvSpPr>
        <p:spPr>
          <a:xfrm>
            <a:off x="1905000" y="4167188"/>
            <a:ext cx="1943100" cy="23971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A721F40-71D7-1F24-7C6A-EE202F1E3541}"/>
              </a:ext>
            </a:extLst>
          </p:cNvPr>
          <p:cNvSpPr>
            <a:spLocks noGrp="1"/>
          </p:cNvSpPr>
          <p:nvPr>
            <p:ph type="sldNum" sz="quarter" idx="12"/>
          </p:nvPr>
        </p:nvSpPr>
        <p:spPr>
          <a:xfrm>
            <a:off x="4062413" y="4167188"/>
            <a:ext cx="1295400" cy="239712"/>
          </a:xfrm>
          <a:prstGeom prst="rect">
            <a:avLst/>
          </a:prstGeom>
        </p:spPr>
        <p:txBody>
          <a:bodyPr/>
          <a:lstStyle/>
          <a:p>
            <a:fld id="{195700E5-3B21-2C4A-9056-52E33C6BBE44}" type="slidenum">
              <a:t>‹#›</a:t>
            </a:fld>
            <a:endParaRPr lang="en-US"/>
          </a:p>
        </p:txBody>
      </p:sp>
    </p:spTree>
    <p:extLst>
      <p:ext uri="{BB962C8B-B14F-4D97-AF65-F5344CB8AC3E}">
        <p14:creationId xmlns:p14="http://schemas.microsoft.com/office/powerpoint/2010/main" val="407795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8515-A353-7B59-E53D-6F893928C33A}"/>
              </a:ext>
            </a:extLst>
          </p:cNvPr>
          <p:cNvSpPr>
            <a:spLocks noGrp="1"/>
          </p:cNvSpPr>
          <p:nvPr>
            <p:ph type="title"/>
          </p:nvPr>
        </p:nvSpPr>
        <p:spPr>
          <a:xfrm>
            <a:off x="396875" y="239713"/>
            <a:ext cx="4960938" cy="8683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7AC91F-D74B-6ADA-621E-6A0BEB1D3AFF}"/>
              </a:ext>
            </a:extLst>
          </p:cNvPr>
          <p:cNvSpPr>
            <a:spLocks noGrp="1"/>
          </p:cNvSpPr>
          <p:nvPr>
            <p:ph type="body" idx="1"/>
          </p:nvPr>
        </p:nvSpPr>
        <p:spPr>
          <a:xfrm>
            <a:off x="396875" y="1101725"/>
            <a:ext cx="2433638" cy="539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0316F-E574-6209-DFCE-8680600BAE03}"/>
              </a:ext>
            </a:extLst>
          </p:cNvPr>
          <p:cNvSpPr>
            <a:spLocks noGrp="1"/>
          </p:cNvSpPr>
          <p:nvPr>
            <p:ph sz="half" idx="2"/>
          </p:nvPr>
        </p:nvSpPr>
        <p:spPr>
          <a:xfrm>
            <a:off x="396875" y="1641475"/>
            <a:ext cx="2433638" cy="2416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3687E4-BCC7-5978-A399-566E579E403B}"/>
              </a:ext>
            </a:extLst>
          </p:cNvPr>
          <p:cNvSpPr>
            <a:spLocks noGrp="1"/>
          </p:cNvSpPr>
          <p:nvPr>
            <p:ph type="body" sz="quarter" idx="3"/>
          </p:nvPr>
        </p:nvSpPr>
        <p:spPr>
          <a:xfrm>
            <a:off x="2913063" y="1101725"/>
            <a:ext cx="2444750" cy="539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3768F0-6509-79F5-E27F-9AD604C720E1}"/>
              </a:ext>
            </a:extLst>
          </p:cNvPr>
          <p:cNvSpPr>
            <a:spLocks noGrp="1"/>
          </p:cNvSpPr>
          <p:nvPr>
            <p:ph sz="quarter" idx="4"/>
          </p:nvPr>
        </p:nvSpPr>
        <p:spPr>
          <a:xfrm>
            <a:off x="2913063" y="1641475"/>
            <a:ext cx="2444750" cy="2416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CC77C1-87AC-B7CD-2F4E-2C861E4B5313}"/>
              </a:ext>
            </a:extLst>
          </p:cNvPr>
          <p:cNvSpPr>
            <a:spLocks noGrp="1"/>
          </p:cNvSpPr>
          <p:nvPr>
            <p:ph type="dt" sz="half" idx="10"/>
          </p:nvPr>
        </p:nvSpPr>
        <p:spPr>
          <a:xfrm>
            <a:off x="395288" y="4167188"/>
            <a:ext cx="1295400" cy="239712"/>
          </a:xfrm>
          <a:prstGeom prst="rect">
            <a:avLst/>
          </a:prstGeom>
        </p:spPr>
        <p:txBody>
          <a:bodyPr/>
          <a:lstStyle/>
          <a:p>
            <a:fld id="{8EA139C0-DC70-5849-9E7B-371F08160114}" type="datetimeFigureOut">
              <a:t>11/22/24</a:t>
            </a:fld>
            <a:endParaRPr lang="en-US"/>
          </a:p>
        </p:txBody>
      </p:sp>
      <p:sp>
        <p:nvSpPr>
          <p:cNvPr id="8" name="Footer Placeholder 7">
            <a:extLst>
              <a:ext uri="{FF2B5EF4-FFF2-40B4-BE49-F238E27FC236}">
                <a16:creationId xmlns:a16="http://schemas.microsoft.com/office/drawing/2014/main" id="{0E5D74EA-2E7B-97D2-D4D0-E06017FABEF8}"/>
              </a:ext>
            </a:extLst>
          </p:cNvPr>
          <p:cNvSpPr>
            <a:spLocks noGrp="1"/>
          </p:cNvSpPr>
          <p:nvPr>
            <p:ph type="ftr" sz="quarter" idx="11"/>
          </p:nvPr>
        </p:nvSpPr>
        <p:spPr>
          <a:xfrm>
            <a:off x="1905000" y="4167188"/>
            <a:ext cx="1943100" cy="23971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1DEE661-F2D7-9845-BFD1-3C3EF0EBCA72}"/>
              </a:ext>
            </a:extLst>
          </p:cNvPr>
          <p:cNvSpPr>
            <a:spLocks noGrp="1"/>
          </p:cNvSpPr>
          <p:nvPr>
            <p:ph type="sldNum" sz="quarter" idx="12"/>
          </p:nvPr>
        </p:nvSpPr>
        <p:spPr>
          <a:xfrm>
            <a:off x="4062413" y="4167188"/>
            <a:ext cx="1295400" cy="239712"/>
          </a:xfrm>
          <a:prstGeom prst="rect">
            <a:avLst/>
          </a:prstGeom>
        </p:spPr>
        <p:txBody>
          <a:bodyPr/>
          <a:lstStyle/>
          <a:p>
            <a:fld id="{195700E5-3B21-2C4A-9056-52E33C6BBE44}" type="slidenum">
              <a:t>‹#›</a:t>
            </a:fld>
            <a:endParaRPr lang="en-US"/>
          </a:p>
        </p:txBody>
      </p:sp>
    </p:spTree>
    <p:extLst>
      <p:ext uri="{BB962C8B-B14F-4D97-AF65-F5344CB8AC3E}">
        <p14:creationId xmlns:p14="http://schemas.microsoft.com/office/powerpoint/2010/main" val="257191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FE3C-FB3E-6381-6448-7B3E83BDC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D7331B-3D0E-1276-6E23-426F2A56A486}"/>
              </a:ext>
            </a:extLst>
          </p:cNvPr>
          <p:cNvSpPr>
            <a:spLocks noGrp="1"/>
          </p:cNvSpPr>
          <p:nvPr>
            <p:ph type="dt" sz="half" idx="10"/>
          </p:nvPr>
        </p:nvSpPr>
        <p:spPr>
          <a:xfrm>
            <a:off x="395288" y="4167188"/>
            <a:ext cx="1295400" cy="239712"/>
          </a:xfrm>
          <a:prstGeom prst="rect">
            <a:avLst/>
          </a:prstGeom>
        </p:spPr>
        <p:txBody>
          <a:bodyPr/>
          <a:lstStyle/>
          <a:p>
            <a:fld id="{8EA139C0-DC70-5849-9E7B-371F08160114}" type="datetimeFigureOut">
              <a:t>11/22/24</a:t>
            </a:fld>
            <a:endParaRPr lang="en-US"/>
          </a:p>
        </p:txBody>
      </p:sp>
      <p:sp>
        <p:nvSpPr>
          <p:cNvPr id="4" name="Footer Placeholder 3">
            <a:extLst>
              <a:ext uri="{FF2B5EF4-FFF2-40B4-BE49-F238E27FC236}">
                <a16:creationId xmlns:a16="http://schemas.microsoft.com/office/drawing/2014/main" id="{BD1DBDA2-6A32-5D98-CABD-2BE1A850EC09}"/>
              </a:ext>
            </a:extLst>
          </p:cNvPr>
          <p:cNvSpPr>
            <a:spLocks noGrp="1"/>
          </p:cNvSpPr>
          <p:nvPr>
            <p:ph type="ftr" sz="quarter" idx="11"/>
          </p:nvPr>
        </p:nvSpPr>
        <p:spPr>
          <a:xfrm>
            <a:off x="1905000" y="4167188"/>
            <a:ext cx="1943100" cy="23971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0EEC878-09AD-D9D1-BBDD-BA8793084741}"/>
              </a:ext>
            </a:extLst>
          </p:cNvPr>
          <p:cNvSpPr>
            <a:spLocks noGrp="1"/>
          </p:cNvSpPr>
          <p:nvPr>
            <p:ph type="sldNum" sz="quarter" idx="12"/>
          </p:nvPr>
        </p:nvSpPr>
        <p:spPr>
          <a:xfrm>
            <a:off x="4062413" y="4167188"/>
            <a:ext cx="1295400" cy="239712"/>
          </a:xfrm>
          <a:prstGeom prst="rect">
            <a:avLst/>
          </a:prstGeom>
        </p:spPr>
        <p:txBody>
          <a:bodyPr/>
          <a:lstStyle/>
          <a:p>
            <a:fld id="{195700E5-3B21-2C4A-9056-52E33C6BBE44}" type="slidenum">
              <a:t>‹#›</a:t>
            </a:fld>
            <a:endParaRPr lang="en-US"/>
          </a:p>
        </p:txBody>
      </p:sp>
    </p:spTree>
    <p:extLst>
      <p:ext uri="{BB962C8B-B14F-4D97-AF65-F5344CB8AC3E}">
        <p14:creationId xmlns:p14="http://schemas.microsoft.com/office/powerpoint/2010/main" val="306272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C7D6A-1878-17EA-8A42-DEDF4673DA74}"/>
              </a:ext>
            </a:extLst>
          </p:cNvPr>
          <p:cNvSpPr>
            <a:spLocks noGrp="1"/>
          </p:cNvSpPr>
          <p:nvPr>
            <p:ph type="dt" sz="half" idx="10"/>
          </p:nvPr>
        </p:nvSpPr>
        <p:spPr>
          <a:xfrm>
            <a:off x="395288" y="4167188"/>
            <a:ext cx="1295400" cy="239712"/>
          </a:xfrm>
          <a:prstGeom prst="rect">
            <a:avLst/>
          </a:prstGeom>
        </p:spPr>
        <p:txBody>
          <a:bodyPr/>
          <a:lstStyle/>
          <a:p>
            <a:fld id="{8EA139C0-DC70-5849-9E7B-371F08160114}" type="datetimeFigureOut">
              <a:t>11/22/24</a:t>
            </a:fld>
            <a:endParaRPr lang="en-US"/>
          </a:p>
        </p:txBody>
      </p:sp>
      <p:sp>
        <p:nvSpPr>
          <p:cNvPr id="3" name="Footer Placeholder 2">
            <a:extLst>
              <a:ext uri="{FF2B5EF4-FFF2-40B4-BE49-F238E27FC236}">
                <a16:creationId xmlns:a16="http://schemas.microsoft.com/office/drawing/2014/main" id="{0F02A3D4-FBA5-6CA9-7FF8-DAE642A84701}"/>
              </a:ext>
            </a:extLst>
          </p:cNvPr>
          <p:cNvSpPr>
            <a:spLocks noGrp="1"/>
          </p:cNvSpPr>
          <p:nvPr>
            <p:ph type="ftr" sz="quarter" idx="11"/>
          </p:nvPr>
        </p:nvSpPr>
        <p:spPr>
          <a:xfrm>
            <a:off x="1905000" y="4167188"/>
            <a:ext cx="1943100" cy="23971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147A288-3B9F-DB39-38BD-B59B118BBA78}"/>
              </a:ext>
            </a:extLst>
          </p:cNvPr>
          <p:cNvSpPr>
            <a:spLocks noGrp="1"/>
          </p:cNvSpPr>
          <p:nvPr>
            <p:ph type="sldNum" sz="quarter" idx="12"/>
          </p:nvPr>
        </p:nvSpPr>
        <p:spPr>
          <a:xfrm>
            <a:off x="4062413" y="4167188"/>
            <a:ext cx="1295400" cy="239712"/>
          </a:xfrm>
          <a:prstGeom prst="rect">
            <a:avLst/>
          </a:prstGeom>
        </p:spPr>
        <p:txBody>
          <a:bodyPr/>
          <a:lstStyle/>
          <a:p>
            <a:fld id="{195700E5-3B21-2C4A-9056-52E33C6BBE44}" type="slidenum">
              <a:t>‹#›</a:t>
            </a:fld>
            <a:endParaRPr lang="en-US"/>
          </a:p>
        </p:txBody>
      </p:sp>
    </p:spTree>
    <p:extLst>
      <p:ext uri="{BB962C8B-B14F-4D97-AF65-F5344CB8AC3E}">
        <p14:creationId xmlns:p14="http://schemas.microsoft.com/office/powerpoint/2010/main" val="375034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18B9-0284-E21C-D04E-CBCC15B0AB6B}"/>
              </a:ext>
            </a:extLst>
          </p:cNvPr>
          <p:cNvSpPr>
            <a:spLocks noGrp="1"/>
          </p:cNvSpPr>
          <p:nvPr>
            <p:ph type="title"/>
          </p:nvPr>
        </p:nvSpPr>
        <p:spPr>
          <a:xfrm>
            <a:off x="396875" y="300038"/>
            <a:ext cx="1854200" cy="104933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0D1797-8571-E9DC-5FA3-052B4D098646}"/>
              </a:ext>
            </a:extLst>
          </p:cNvPr>
          <p:cNvSpPr>
            <a:spLocks noGrp="1"/>
          </p:cNvSpPr>
          <p:nvPr>
            <p:ph idx="1"/>
          </p:nvPr>
        </p:nvSpPr>
        <p:spPr>
          <a:xfrm>
            <a:off x="2446338" y="647700"/>
            <a:ext cx="2911475" cy="3194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F7A8D4-5199-3E1F-6CF9-5861058D801A}"/>
              </a:ext>
            </a:extLst>
          </p:cNvPr>
          <p:cNvSpPr>
            <a:spLocks noGrp="1"/>
          </p:cNvSpPr>
          <p:nvPr>
            <p:ph type="body" sz="half" idx="2"/>
          </p:nvPr>
        </p:nvSpPr>
        <p:spPr>
          <a:xfrm>
            <a:off x="396875" y="1349375"/>
            <a:ext cx="1854200" cy="24987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4DAB6-7DAA-246B-3675-7AB25C8F27F8}"/>
              </a:ext>
            </a:extLst>
          </p:cNvPr>
          <p:cNvSpPr>
            <a:spLocks noGrp="1"/>
          </p:cNvSpPr>
          <p:nvPr>
            <p:ph type="dt" sz="half" idx="10"/>
          </p:nvPr>
        </p:nvSpPr>
        <p:spPr>
          <a:xfrm>
            <a:off x="395288" y="4167188"/>
            <a:ext cx="1295400" cy="239712"/>
          </a:xfrm>
          <a:prstGeom prst="rect">
            <a:avLst/>
          </a:prstGeom>
        </p:spPr>
        <p:txBody>
          <a:bodyPr/>
          <a:lstStyle/>
          <a:p>
            <a:fld id="{8EA139C0-DC70-5849-9E7B-371F08160114}" type="datetimeFigureOut">
              <a:t>11/22/24</a:t>
            </a:fld>
            <a:endParaRPr lang="en-US"/>
          </a:p>
        </p:txBody>
      </p:sp>
      <p:sp>
        <p:nvSpPr>
          <p:cNvPr id="6" name="Footer Placeholder 5">
            <a:extLst>
              <a:ext uri="{FF2B5EF4-FFF2-40B4-BE49-F238E27FC236}">
                <a16:creationId xmlns:a16="http://schemas.microsoft.com/office/drawing/2014/main" id="{5B4BDBBA-AF1A-6ED6-E99B-B50FA27445EF}"/>
              </a:ext>
            </a:extLst>
          </p:cNvPr>
          <p:cNvSpPr>
            <a:spLocks noGrp="1"/>
          </p:cNvSpPr>
          <p:nvPr>
            <p:ph type="ftr" sz="quarter" idx="11"/>
          </p:nvPr>
        </p:nvSpPr>
        <p:spPr>
          <a:xfrm>
            <a:off x="1905000" y="4167188"/>
            <a:ext cx="1943100" cy="23971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36E479A-9D98-9492-EBE0-53463700E6E5}"/>
              </a:ext>
            </a:extLst>
          </p:cNvPr>
          <p:cNvSpPr>
            <a:spLocks noGrp="1"/>
          </p:cNvSpPr>
          <p:nvPr>
            <p:ph type="sldNum" sz="quarter" idx="12"/>
          </p:nvPr>
        </p:nvSpPr>
        <p:spPr>
          <a:xfrm>
            <a:off x="4062413" y="4167188"/>
            <a:ext cx="1295400" cy="239712"/>
          </a:xfrm>
          <a:prstGeom prst="rect">
            <a:avLst/>
          </a:prstGeom>
        </p:spPr>
        <p:txBody>
          <a:bodyPr/>
          <a:lstStyle/>
          <a:p>
            <a:fld id="{195700E5-3B21-2C4A-9056-52E33C6BBE44}" type="slidenum">
              <a:t>‹#›</a:t>
            </a:fld>
            <a:endParaRPr lang="en-US"/>
          </a:p>
        </p:txBody>
      </p:sp>
    </p:spTree>
    <p:extLst>
      <p:ext uri="{BB962C8B-B14F-4D97-AF65-F5344CB8AC3E}">
        <p14:creationId xmlns:p14="http://schemas.microsoft.com/office/powerpoint/2010/main" val="176963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70B0-67FD-3C33-1FD2-7DAFB0939C46}"/>
              </a:ext>
            </a:extLst>
          </p:cNvPr>
          <p:cNvSpPr>
            <a:spLocks noGrp="1"/>
          </p:cNvSpPr>
          <p:nvPr>
            <p:ph type="title"/>
          </p:nvPr>
        </p:nvSpPr>
        <p:spPr>
          <a:xfrm>
            <a:off x="396875" y="300038"/>
            <a:ext cx="1854200" cy="1049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1C0BC-F58F-F919-C73D-DF6C5E3225CD}"/>
              </a:ext>
            </a:extLst>
          </p:cNvPr>
          <p:cNvSpPr>
            <a:spLocks noGrp="1"/>
          </p:cNvSpPr>
          <p:nvPr>
            <p:ph type="pic" idx="1"/>
          </p:nvPr>
        </p:nvSpPr>
        <p:spPr>
          <a:xfrm>
            <a:off x="2446338" y="647700"/>
            <a:ext cx="2911475" cy="3194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790E3D-DDCD-30A7-FC01-EBCBB603F696}"/>
              </a:ext>
            </a:extLst>
          </p:cNvPr>
          <p:cNvSpPr>
            <a:spLocks noGrp="1"/>
          </p:cNvSpPr>
          <p:nvPr>
            <p:ph type="body" sz="half" idx="2"/>
          </p:nvPr>
        </p:nvSpPr>
        <p:spPr>
          <a:xfrm>
            <a:off x="396875" y="1349375"/>
            <a:ext cx="1854200" cy="24987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66222-9630-D6FA-85E5-DF7A6735A7CF}"/>
              </a:ext>
            </a:extLst>
          </p:cNvPr>
          <p:cNvSpPr>
            <a:spLocks noGrp="1"/>
          </p:cNvSpPr>
          <p:nvPr>
            <p:ph type="dt" sz="half" idx="10"/>
          </p:nvPr>
        </p:nvSpPr>
        <p:spPr>
          <a:xfrm>
            <a:off x="395288" y="4167188"/>
            <a:ext cx="1295400" cy="239712"/>
          </a:xfrm>
          <a:prstGeom prst="rect">
            <a:avLst/>
          </a:prstGeom>
        </p:spPr>
        <p:txBody>
          <a:bodyPr/>
          <a:lstStyle/>
          <a:p>
            <a:fld id="{8EA139C0-DC70-5849-9E7B-371F08160114}" type="datetimeFigureOut">
              <a:t>11/22/24</a:t>
            </a:fld>
            <a:endParaRPr lang="en-US"/>
          </a:p>
        </p:txBody>
      </p:sp>
      <p:sp>
        <p:nvSpPr>
          <p:cNvPr id="6" name="Footer Placeholder 5">
            <a:extLst>
              <a:ext uri="{FF2B5EF4-FFF2-40B4-BE49-F238E27FC236}">
                <a16:creationId xmlns:a16="http://schemas.microsoft.com/office/drawing/2014/main" id="{7576D1BA-0EB4-F7DC-6007-B32EBEB37C20}"/>
              </a:ext>
            </a:extLst>
          </p:cNvPr>
          <p:cNvSpPr>
            <a:spLocks noGrp="1"/>
          </p:cNvSpPr>
          <p:nvPr>
            <p:ph type="ftr" sz="quarter" idx="11"/>
          </p:nvPr>
        </p:nvSpPr>
        <p:spPr>
          <a:xfrm>
            <a:off x="1905000" y="4167188"/>
            <a:ext cx="1943100" cy="23971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211EAD1-EA0E-FC35-8E2F-C8F8A6A8CA4D}"/>
              </a:ext>
            </a:extLst>
          </p:cNvPr>
          <p:cNvSpPr>
            <a:spLocks noGrp="1"/>
          </p:cNvSpPr>
          <p:nvPr>
            <p:ph type="sldNum" sz="quarter" idx="12"/>
          </p:nvPr>
        </p:nvSpPr>
        <p:spPr>
          <a:xfrm>
            <a:off x="4062413" y="4167188"/>
            <a:ext cx="1295400" cy="239712"/>
          </a:xfrm>
          <a:prstGeom prst="rect">
            <a:avLst/>
          </a:prstGeom>
        </p:spPr>
        <p:txBody>
          <a:bodyPr/>
          <a:lstStyle/>
          <a:p>
            <a:fld id="{195700E5-3B21-2C4A-9056-52E33C6BBE44}" type="slidenum">
              <a:t>‹#›</a:t>
            </a:fld>
            <a:endParaRPr lang="en-US"/>
          </a:p>
        </p:txBody>
      </p:sp>
    </p:spTree>
    <p:extLst>
      <p:ext uri="{BB962C8B-B14F-4D97-AF65-F5344CB8AC3E}">
        <p14:creationId xmlns:p14="http://schemas.microsoft.com/office/powerpoint/2010/main" val="292249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drive.google.com/file/d/12btEx6DqgFUR4T5BHDtAVU-coJfgwDDt/view"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CustomShape 1">
            <a:extLst>
              <a:ext uri="{FF2B5EF4-FFF2-40B4-BE49-F238E27FC236}">
                <a16:creationId xmlns:a16="http://schemas.microsoft.com/office/drawing/2014/main" id="{D6FE6552-D81C-34E2-B2A8-54EB009B0907}"/>
              </a:ext>
            </a:extLst>
          </p:cNvPr>
          <p:cNvSpPr/>
          <p:nvPr userDrawn="1"/>
        </p:nvSpPr>
        <p:spPr>
          <a:xfrm>
            <a:off x="0" y="-1"/>
            <a:ext cx="5753100" cy="446087"/>
          </a:xfrm>
          <a:prstGeom prst="rect">
            <a:avLst/>
          </a:prstGeom>
          <a:solidFill>
            <a:srgbClr val="F4F4F4"/>
          </a:solidFill>
          <a:ln w="0">
            <a:noFill/>
          </a:ln>
        </p:spPr>
        <p:style>
          <a:lnRef idx="0">
            <a:scrgbClr r="0" g="0" b="0"/>
          </a:lnRef>
          <a:fillRef idx="0">
            <a:scrgbClr r="0" g="0" b="0"/>
          </a:fillRef>
          <a:effectRef idx="0">
            <a:scrgbClr r="0" g="0" b="0"/>
          </a:effectRef>
          <a:fontRef idx="minor"/>
        </p:style>
      </p:sp>
      <p:sp>
        <p:nvSpPr>
          <p:cNvPr id="3" name="Text Placeholder 2">
            <a:extLst>
              <a:ext uri="{FF2B5EF4-FFF2-40B4-BE49-F238E27FC236}">
                <a16:creationId xmlns:a16="http://schemas.microsoft.com/office/drawing/2014/main" id="{BA36C85F-3703-292E-265A-E2E3C90C0D18}"/>
              </a:ext>
            </a:extLst>
          </p:cNvPr>
          <p:cNvSpPr>
            <a:spLocks noGrp="1"/>
          </p:cNvSpPr>
          <p:nvPr>
            <p:ph type="body" idx="1"/>
          </p:nvPr>
        </p:nvSpPr>
        <p:spPr>
          <a:xfrm>
            <a:off x="349624" y="753035"/>
            <a:ext cx="5170394" cy="32966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312BF676-FBF0-BDE7-3675-5AC1B80B96DA}"/>
              </a:ext>
            </a:extLst>
          </p:cNvPr>
          <p:cNvSpPr>
            <a:spLocks noGrp="1"/>
          </p:cNvSpPr>
          <p:nvPr>
            <p:ph type="title"/>
          </p:nvPr>
        </p:nvSpPr>
        <p:spPr>
          <a:xfrm>
            <a:off x="0" y="0"/>
            <a:ext cx="5753099" cy="446087"/>
          </a:xfrm>
          <a:prstGeom prst="rect">
            <a:avLst/>
          </a:prstGeom>
        </p:spPr>
        <p:txBody>
          <a:bodyPr vert="horz" lIns="91440" tIns="45720" rIns="91440" bIns="45720" rtlCol="0" anchor="ctr">
            <a:normAutofit/>
          </a:bodyPr>
          <a:lstStyle/>
          <a:p>
            <a:r>
              <a:rPr lang="en-US"/>
              <a:t>Click to edit Master title style</a:t>
            </a:r>
          </a:p>
        </p:txBody>
      </p:sp>
      <p:graphicFrame>
        <p:nvGraphicFramePr>
          <p:cNvPr id="8" name="Table 7">
            <a:extLst>
              <a:ext uri="{FF2B5EF4-FFF2-40B4-BE49-F238E27FC236}">
                <a16:creationId xmlns:a16="http://schemas.microsoft.com/office/drawing/2014/main" id="{26EAF553-2D49-2364-9D51-DC34B8EBA61A}"/>
              </a:ext>
            </a:extLst>
          </p:cNvPr>
          <p:cNvGraphicFramePr>
            <a:graphicFrameLocks noGrp="1"/>
          </p:cNvGraphicFramePr>
          <p:nvPr userDrawn="1">
            <p:extLst>
              <p:ext uri="{D42A27DB-BD31-4B8C-83A1-F6EECF244321}">
                <p14:modId xmlns:p14="http://schemas.microsoft.com/office/powerpoint/2010/main" val="606000899"/>
              </p:ext>
            </p:extLst>
          </p:nvPr>
        </p:nvGraphicFramePr>
        <p:xfrm>
          <a:off x="0" y="4143932"/>
          <a:ext cx="5753100" cy="304800"/>
        </p:xfrm>
        <a:graphic>
          <a:graphicData uri="http://schemas.openxmlformats.org/drawingml/2006/table">
            <a:tbl>
              <a:tblPr firstRow="1" bandRow="1">
                <a:tableStyleId>{5C22544A-7EE6-4342-B048-85BDC9FD1C3A}</a:tableStyleId>
              </a:tblPr>
              <a:tblGrid>
                <a:gridCol w="5753100">
                  <a:extLst>
                    <a:ext uri="{9D8B030D-6E8A-4147-A177-3AD203B41FA5}">
                      <a16:colId xmlns:a16="http://schemas.microsoft.com/office/drawing/2014/main" val="355414763"/>
                    </a:ext>
                  </a:extLst>
                </a:gridCol>
              </a:tblGrid>
              <a:tr h="255999">
                <a:tc>
                  <a:txBody>
                    <a:bodyPr/>
                    <a:lstStyle/>
                    <a:p>
                      <a:pPr algn="ctr">
                        <a:tabLst>
                          <a:tab pos="5484813" algn="r"/>
                        </a:tabLst>
                      </a:pPr>
                      <a:r>
                        <a:rPr lang="en-US" sz="1100" b="0" cap="small">
                          <a:solidFill>
                            <a:schemeClr val="tx1">
                              <a:lumMod val="85000"/>
                              <a:lumOff val="15000"/>
                            </a:schemeClr>
                          </a:solidFill>
                          <a:latin typeface="Calibri" panose="020F0502020204030204" pitchFamily="34" charset="0"/>
                          <a:cs typeface="Calibri" panose="020F0502020204030204" pitchFamily="34" charset="0"/>
                        </a:rPr>
                        <a:t>dacdynamics</a:t>
                      </a:r>
                      <a:r>
                        <a:rPr lang="en-US" sz="1100" b="0" cap="small" baseline="-15000">
                          <a:solidFill>
                            <a:schemeClr val="tx1">
                              <a:lumMod val="85000"/>
                              <a:lumOff val="15000"/>
                            </a:schemeClr>
                          </a:solidFill>
                          <a:latin typeface="Calibri" panose="020F0502020204030204" pitchFamily="34" charset="0"/>
                          <a:cs typeface="Calibri" panose="020F0502020204030204" pitchFamily="34" charset="0"/>
                        </a:rPr>
                        <a:t>@</a:t>
                      </a:r>
                      <a:r>
                        <a:rPr lang="en-US" sz="1100" b="0" cap="small">
                          <a:solidFill>
                            <a:schemeClr val="tx1">
                              <a:lumMod val="85000"/>
                              <a:lumOff val="15000"/>
                            </a:schemeClr>
                          </a:solidFill>
                          <a:latin typeface="Calibri" panose="020F0502020204030204" pitchFamily="34" charset="0"/>
                          <a:cs typeface="Calibri" panose="020F0502020204030204" pitchFamily="34" charset="0"/>
                        </a:rPr>
                        <a:t>gmail.com	daniel alan collins</a:t>
                      </a:r>
                    </a:p>
                    <a:p>
                      <a:pPr algn="ctr">
                        <a:tabLst>
                          <a:tab pos="5484813" algn="r"/>
                        </a:tabLst>
                      </a:pPr>
                      <a:r>
                        <a:rPr lang="en-US" sz="900" b="0">
                          <a:solidFill>
                            <a:schemeClr val="tx1">
                              <a:lumMod val="85000"/>
                              <a:lumOff val="15000"/>
                            </a:schemeClr>
                          </a:solidFill>
                          <a:latin typeface="Calibri" panose="020F0502020204030204" pitchFamily="34" charset="0"/>
                          <a:cs typeface="Calibri" panose="020F0502020204030204" pitchFamily="34" charset="0"/>
                        </a:rPr>
                        <a:t>Linkedin.com/in/MrDanielCollins	</a:t>
                      </a:r>
                      <a:r>
                        <a:rPr lang="en-US" sz="900" b="0" u="none" baseline="0">
                          <a:solidFill>
                            <a:schemeClr val="tx1">
                              <a:lumMod val="65000"/>
                              <a:lumOff val="35000"/>
                            </a:schemeClr>
                          </a:solidFill>
                          <a:latin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Portfolio of Projects</a:t>
                      </a:r>
                      <a:endParaRPr lang="en-US" sz="900" b="0" u="none" baseline="0">
                        <a:solidFill>
                          <a:schemeClr val="tx1">
                            <a:lumMod val="65000"/>
                            <a:lumOff val="35000"/>
                          </a:schemeClr>
                        </a:solidFill>
                        <a:latin typeface="Calibri" panose="020F0502020204030204" pitchFamily="34" charset="0"/>
                        <a:cs typeface="Calibri" panose="020F0502020204030204" pitchFamily="34" charset="0"/>
                      </a:endParaRPr>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532406"/>
                  </a:ext>
                </a:extLst>
              </a:tr>
            </a:tbl>
          </a:graphicData>
        </a:graphic>
      </p:graphicFrame>
    </p:spTree>
    <p:extLst>
      <p:ext uri="{BB962C8B-B14F-4D97-AF65-F5344CB8AC3E}">
        <p14:creationId xmlns:p14="http://schemas.microsoft.com/office/powerpoint/2010/main" val="1681687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p:txStyles>
    <p:titleStyle>
      <a:lvl1pPr algn="ctr" defTabSz="914400" rtl="0" eaLnBrk="1" latinLnBrk="0" hangingPunct="1">
        <a:lnSpc>
          <a:spcPct val="90000"/>
        </a:lnSpc>
        <a:spcBef>
          <a:spcPct val="0"/>
        </a:spcBef>
        <a:buNone/>
        <a:defRPr sz="1600" kern="1200" cap="small" baseline="0">
          <a:solidFill>
            <a:srgbClr val="202589"/>
          </a:solidFill>
          <a:latin typeface="Raleway"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6" userDrawn="1">
          <p15:clr>
            <a:srgbClr val="F26B43"/>
          </p15:clr>
        </p15:guide>
        <p15:guide id="2" pos="18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C5FE-289A-BDBD-7612-7DAD318DB124}"/>
              </a:ext>
            </a:extLst>
          </p:cNvPr>
          <p:cNvSpPr>
            <a:spLocks noGrp="1"/>
          </p:cNvSpPr>
          <p:nvPr>
            <p:ph type="title"/>
          </p:nvPr>
        </p:nvSpPr>
        <p:spPr/>
        <p:txBody>
          <a:bodyPr/>
          <a:lstStyle/>
          <a:p>
            <a:r>
              <a:rPr lang="en-US"/>
              <a:t>python analysis</a:t>
            </a:r>
          </a:p>
        </p:txBody>
      </p:sp>
      <p:pic>
        <p:nvPicPr>
          <p:cNvPr id="3" name="Picture 2" descr="A graph of different colored lines&#10;&#10;Description automatically generated with medium confidence">
            <a:extLst>
              <a:ext uri="{FF2B5EF4-FFF2-40B4-BE49-F238E27FC236}">
                <a16:creationId xmlns:a16="http://schemas.microsoft.com/office/drawing/2014/main" id="{8CC6A49D-9B5E-88C9-FF71-B12D870ADBD4}"/>
              </a:ext>
            </a:extLst>
          </p:cNvPr>
          <p:cNvPicPr>
            <a:picLocks noChangeAspect="1"/>
          </p:cNvPicPr>
          <p:nvPr/>
        </p:nvPicPr>
        <p:blipFill rotWithShape="1">
          <a:blip r:embed="rId2">
            <a:extLst>
              <a:ext uri="{28A0092B-C50C-407E-A947-70E740481C1C}">
                <a14:useLocalDpi xmlns:a14="http://schemas.microsoft.com/office/drawing/2010/main" val="0"/>
              </a:ext>
            </a:extLst>
          </a:blip>
          <a:srcRect l="513" t="6617" r="17385" b="5310"/>
          <a:stretch/>
        </p:blipFill>
        <p:spPr>
          <a:xfrm>
            <a:off x="14481" y="684396"/>
            <a:ext cx="5753098" cy="3127007"/>
          </a:xfrm>
          <a:prstGeom prst="rect">
            <a:avLst/>
          </a:prstGeom>
        </p:spPr>
      </p:pic>
    </p:spTree>
    <p:extLst>
      <p:ext uri="{BB962C8B-B14F-4D97-AF65-F5344CB8AC3E}">
        <p14:creationId xmlns:p14="http://schemas.microsoft.com/office/powerpoint/2010/main" val="230881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lines&#10;&#10;Description automatically generated with medium confidence">
            <a:extLst>
              <a:ext uri="{FF2B5EF4-FFF2-40B4-BE49-F238E27FC236}">
                <a16:creationId xmlns:a16="http://schemas.microsoft.com/office/drawing/2014/main" id="{827EF8AD-F91D-148B-4133-7D48DAF2A51B}"/>
              </a:ext>
            </a:extLst>
          </p:cNvPr>
          <p:cNvPicPr>
            <a:picLocks noChangeAspect="1"/>
          </p:cNvPicPr>
          <p:nvPr/>
        </p:nvPicPr>
        <p:blipFill rotWithShape="1">
          <a:blip r:embed="rId3">
            <a:extLst>
              <a:ext uri="{28A0092B-C50C-407E-A947-70E740481C1C}">
                <a14:useLocalDpi xmlns:a14="http://schemas.microsoft.com/office/drawing/2010/main" val="0"/>
              </a:ext>
            </a:extLst>
          </a:blip>
          <a:srcRect l="513" t="6617" r="18430" b="5310"/>
          <a:stretch/>
        </p:blipFill>
        <p:spPr>
          <a:xfrm>
            <a:off x="489594" y="1688342"/>
            <a:ext cx="4512861" cy="2484509"/>
          </a:xfrm>
          <a:prstGeom prst="rect">
            <a:avLst/>
          </a:prstGeom>
        </p:spPr>
      </p:pic>
      <p:sp>
        <p:nvSpPr>
          <p:cNvPr id="90" name="CustomShape 4"/>
          <p:cNvSpPr/>
          <p:nvPr/>
        </p:nvSpPr>
        <p:spPr>
          <a:xfrm>
            <a:off x="118281" y="446085"/>
            <a:ext cx="5509146" cy="1176237"/>
          </a:xfrm>
          <a:prstGeom prst="rect">
            <a:avLst/>
          </a:prstGeom>
          <a:noFill/>
          <a:ln w="0">
            <a:noFill/>
          </a:ln>
        </p:spPr>
        <p:style>
          <a:lnRef idx="0">
            <a:scrgbClr r="0" g="0" b="0"/>
          </a:lnRef>
          <a:fillRef idx="0">
            <a:scrgbClr r="0" g="0" b="0"/>
          </a:fillRef>
          <a:effectRef idx="0">
            <a:scrgbClr r="0" g="0" b="0"/>
          </a:effectRef>
          <a:fontRef idx="minor"/>
        </p:style>
        <p:txBody>
          <a:bodyPr lIns="45720" tIns="45000" rIns="45720" bIns="45000">
            <a:normAutofit lnSpcReduction="10000"/>
          </a:bodyPr>
          <a:lstStyle/>
          <a:p>
            <a:pPr algn="just">
              <a:lnSpc>
                <a:spcPct val="105000"/>
              </a:lnSpc>
              <a:tabLst>
                <a:tab pos="0" algn="l"/>
              </a:tabLst>
            </a:pPr>
            <a:r>
              <a:rPr lang="en-US" sz="900" strike="noStrike" spc="-1" dirty="0">
                <a:solidFill>
                  <a:srgbClr val="000000"/>
                </a:solidFill>
                <a:uFillTx/>
                <a:latin typeface="Corbel" panose="020B0503020204020204" pitchFamily="34" charset="0"/>
                <a:ea typeface="Calibri"/>
                <a:cs typeface="Californian FB" panose="020F0502020204030204" pitchFamily="34" charset="0"/>
              </a:rPr>
              <a:t>At Wisk I analyzed the test data of the battery module to evaluate its performance, measure thermal gradients, and identify risks. In Python I designed a template to evcaluate each load case and grouping, computing the key values (Tmax, Tmin, dTmax) and plotting temperatures, coolant flowrate and governing power load. After designing the template seen below, I utilized an API to automatically generate 400+ slides: one for every case and grouping and duty cycle. The key values computed for each case were compiled into single summary table, which I presented with my observations, conclusions and recommendations to the chief engineers at major design review. Ultimatelty the summary table was delivered in the final report, while the plots kept in appendix provided the support to clarify behavior during the tests.</a:t>
            </a:r>
          </a:p>
        </p:txBody>
      </p:sp>
      <p:sp>
        <p:nvSpPr>
          <p:cNvPr id="2" name="Title 1">
            <a:extLst>
              <a:ext uri="{FF2B5EF4-FFF2-40B4-BE49-F238E27FC236}">
                <a16:creationId xmlns:a16="http://schemas.microsoft.com/office/drawing/2014/main" id="{C96EFD66-7BAB-81E8-D973-9BA647C28D43}"/>
              </a:ext>
            </a:extLst>
          </p:cNvPr>
          <p:cNvSpPr>
            <a:spLocks noGrp="1"/>
          </p:cNvSpPr>
          <p:nvPr>
            <p:ph type="title"/>
          </p:nvPr>
        </p:nvSpPr>
        <p:spPr/>
        <p:txBody>
          <a:bodyPr/>
          <a:lstStyle/>
          <a:p>
            <a:r>
              <a:rPr lang="en-US"/>
              <a:t>DATA ANALYTIC AUTOMATION WITH PYTHON</a:t>
            </a:r>
          </a:p>
        </p:txBody>
      </p:sp>
    </p:spTree>
    <p:extLst>
      <p:ext uri="{BB962C8B-B14F-4D97-AF65-F5344CB8AC3E}">
        <p14:creationId xmlns:p14="http://schemas.microsoft.com/office/powerpoint/2010/main" val="152609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43525-CF72-F37D-E395-37DDEF63272C}"/>
            </a:ext>
          </a:extLst>
        </p:cNvPr>
        <p:cNvGrpSpPr/>
        <p:nvPr/>
      </p:nvGrpSpPr>
      <p:grpSpPr>
        <a:xfrm>
          <a:off x="0" y="0"/>
          <a:ext cx="0" cy="0"/>
          <a:chOff x="0" y="0"/>
          <a:chExt cx="0" cy="0"/>
        </a:xfrm>
      </p:grpSpPr>
      <p:pic>
        <p:nvPicPr>
          <p:cNvPr id="4" name="Picture 3" descr="A graph of different colored lines&#10;&#10;Description automatically generated with medium confidence">
            <a:extLst>
              <a:ext uri="{FF2B5EF4-FFF2-40B4-BE49-F238E27FC236}">
                <a16:creationId xmlns:a16="http://schemas.microsoft.com/office/drawing/2014/main" id="{85853818-57A0-3219-C9D7-42DCACD49796}"/>
              </a:ext>
            </a:extLst>
          </p:cNvPr>
          <p:cNvPicPr>
            <a:picLocks noChangeAspect="1"/>
          </p:cNvPicPr>
          <p:nvPr/>
        </p:nvPicPr>
        <p:blipFill rotWithShape="1">
          <a:blip r:embed="rId3">
            <a:alphaModFix amt="11000"/>
            <a:extLst>
              <a:ext uri="{28A0092B-C50C-407E-A947-70E740481C1C}">
                <a14:useLocalDpi xmlns:a14="http://schemas.microsoft.com/office/drawing/2010/main" val="0"/>
              </a:ext>
            </a:extLst>
          </a:blip>
          <a:srcRect t="2959" r="17191" b="3472"/>
          <a:stretch/>
        </p:blipFill>
        <p:spPr>
          <a:xfrm>
            <a:off x="2180" y="515535"/>
            <a:ext cx="5750920" cy="3292536"/>
          </a:xfrm>
          <a:prstGeom prst="rect">
            <a:avLst/>
          </a:prstGeom>
        </p:spPr>
      </p:pic>
      <p:sp>
        <p:nvSpPr>
          <p:cNvPr id="2" name="Title 1">
            <a:extLst>
              <a:ext uri="{FF2B5EF4-FFF2-40B4-BE49-F238E27FC236}">
                <a16:creationId xmlns:a16="http://schemas.microsoft.com/office/drawing/2014/main" id="{7B4E8F07-CA40-635E-B228-A6E9865890DD}"/>
              </a:ext>
            </a:extLst>
          </p:cNvPr>
          <p:cNvSpPr>
            <a:spLocks noGrp="1"/>
          </p:cNvSpPr>
          <p:nvPr>
            <p:ph type="title"/>
          </p:nvPr>
        </p:nvSpPr>
        <p:spPr/>
        <p:txBody>
          <a:bodyPr/>
          <a:lstStyle/>
          <a:p>
            <a:r>
              <a:rPr lang="en-US"/>
              <a:t>data analytics with python</a:t>
            </a:r>
          </a:p>
        </p:txBody>
      </p:sp>
      <p:pic>
        <p:nvPicPr>
          <p:cNvPr id="3" name="Picture 2" descr="A graph of different colored lines&#10;&#10;Description automatically generated with medium confidence">
            <a:extLst>
              <a:ext uri="{FF2B5EF4-FFF2-40B4-BE49-F238E27FC236}">
                <a16:creationId xmlns:a16="http://schemas.microsoft.com/office/drawing/2014/main" id="{918F82F8-BF93-6B6A-51FA-CD0CA3C46195}"/>
              </a:ext>
            </a:extLst>
          </p:cNvPr>
          <p:cNvPicPr>
            <a:picLocks noChangeAspect="1"/>
          </p:cNvPicPr>
          <p:nvPr/>
        </p:nvPicPr>
        <p:blipFill rotWithShape="1">
          <a:blip r:embed="rId3">
            <a:extLst>
              <a:ext uri="{28A0092B-C50C-407E-A947-70E740481C1C}">
                <a14:useLocalDpi xmlns:a14="http://schemas.microsoft.com/office/drawing/2010/main" val="0"/>
              </a:ext>
            </a:extLst>
          </a:blip>
          <a:srcRect t="2959" r="71948" b="86035"/>
          <a:stretch/>
        </p:blipFill>
        <p:spPr>
          <a:xfrm>
            <a:off x="2180" y="515535"/>
            <a:ext cx="1948154" cy="387290"/>
          </a:xfrm>
          <a:prstGeom prst="rect">
            <a:avLst/>
          </a:prstGeom>
          <a:ln w="28575">
            <a:solidFill>
              <a:srgbClr val="FFC000"/>
            </a:solidFill>
          </a:ln>
        </p:spPr>
      </p:pic>
      <p:sp>
        <p:nvSpPr>
          <p:cNvPr id="5" name="TextBox 4">
            <a:extLst>
              <a:ext uri="{FF2B5EF4-FFF2-40B4-BE49-F238E27FC236}">
                <a16:creationId xmlns:a16="http://schemas.microsoft.com/office/drawing/2014/main" id="{B85A8AF2-B879-BC83-02A3-50529A278AAB}"/>
              </a:ext>
            </a:extLst>
          </p:cNvPr>
          <p:cNvSpPr txBox="1"/>
          <p:nvPr/>
        </p:nvSpPr>
        <p:spPr>
          <a:xfrm>
            <a:off x="2049563" y="515535"/>
            <a:ext cx="3118390" cy="1754326"/>
          </a:xfrm>
          <a:prstGeom prst="rect">
            <a:avLst/>
          </a:prstGeom>
          <a:solidFill>
            <a:schemeClr val="bg1"/>
          </a:solidFill>
          <a:ln w="28575">
            <a:solidFill>
              <a:srgbClr val="FFC000"/>
            </a:solidFill>
          </a:ln>
        </p:spPr>
        <p:txBody>
          <a:bodyPr wrap="square" rtlCol="0">
            <a:spAutoFit/>
          </a:bodyPr>
          <a:lstStyle/>
          <a:p>
            <a:r>
              <a:rPr lang="en-US"/>
              <a:t>Header to identify test case</a:t>
            </a:r>
            <a:br>
              <a:rPr lang="en-US"/>
            </a:br>
            <a:r>
              <a:rPr lang="en-US" sz="1400">
                <a:solidFill>
                  <a:schemeClr val="bg1">
                    <a:lumMod val="50000"/>
                  </a:schemeClr>
                </a:solidFill>
              </a:rPr>
              <a:t>(Test 1 – Seg 5)</a:t>
            </a:r>
            <a:r>
              <a:rPr lang="en-US"/>
              <a:t>,</a:t>
            </a:r>
            <a:br>
              <a:rPr lang="en-US"/>
            </a:br>
            <a:r>
              <a:rPr lang="en-US"/>
              <a:t>its attributes and conditions</a:t>
            </a:r>
            <a:br>
              <a:rPr lang="en-US"/>
            </a:br>
            <a:r>
              <a:rPr lang="en-US" sz="1400">
                <a:solidFill>
                  <a:schemeClr val="bg1">
                    <a:lumMod val="50000"/>
                  </a:schemeClr>
                </a:solidFill>
              </a:rPr>
              <a:t>(C/2 Charge)</a:t>
            </a:r>
            <a:r>
              <a:rPr lang="en-US"/>
              <a:t>,</a:t>
            </a:r>
            <a:br>
              <a:rPr lang="en-US"/>
            </a:br>
            <a:r>
              <a:rPr lang="en-US"/>
              <a:t>and the group being assessed</a:t>
            </a:r>
            <a:br>
              <a:rPr lang="en-US"/>
            </a:br>
            <a:r>
              <a:rPr lang="en-US" sz="1400">
                <a:solidFill>
                  <a:schemeClr val="bg1">
                    <a:lumMod val="50000"/>
                  </a:schemeClr>
                </a:solidFill>
              </a:rPr>
              <a:t>(Group 2 / Cell-01)</a:t>
            </a:r>
            <a:r>
              <a:rPr lang="en-US"/>
              <a:t>.</a:t>
            </a:r>
          </a:p>
        </p:txBody>
      </p:sp>
    </p:spTree>
    <p:extLst>
      <p:ext uri="{BB962C8B-B14F-4D97-AF65-F5344CB8AC3E}">
        <p14:creationId xmlns:p14="http://schemas.microsoft.com/office/powerpoint/2010/main" val="261591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06820-1DE4-EDBD-CE7A-D7552C06A4CD}"/>
            </a:ext>
          </a:extLst>
        </p:cNvPr>
        <p:cNvGrpSpPr/>
        <p:nvPr/>
      </p:nvGrpSpPr>
      <p:grpSpPr>
        <a:xfrm>
          <a:off x="0" y="0"/>
          <a:ext cx="0" cy="0"/>
          <a:chOff x="0" y="0"/>
          <a:chExt cx="0" cy="0"/>
        </a:xfrm>
      </p:grpSpPr>
      <p:pic>
        <p:nvPicPr>
          <p:cNvPr id="4" name="Picture 3" descr="A graph of different colored lines&#10;&#10;Description automatically generated with medium confidence">
            <a:extLst>
              <a:ext uri="{FF2B5EF4-FFF2-40B4-BE49-F238E27FC236}">
                <a16:creationId xmlns:a16="http://schemas.microsoft.com/office/drawing/2014/main" id="{03B504C5-F1E4-F9A2-7F82-CBF7D1D155B3}"/>
              </a:ext>
            </a:extLst>
          </p:cNvPr>
          <p:cNvPicPr>
            <a:picLocks noChangeAspect="1"/>
          </p:cNvPicPr>
          <p:nvPr/>
        </p:nvPicPr>
        <p:blipFill rotWithShape="1">
          <a:blip r:embed="rId3">
            <a:alphaModFix amt="0"/>
            <a:extLst>
              <a:ext uri="{28A0092B-C50C-407E-A947-70E740481C1C}">
                <a14:useLocalDpi xmlns:a14="http://schemas.microsoft.com/office/drawing/2010/main" val="0"/>
              </a:ext>
            </a:extLst>
          </a:blip>
          <a:srcRect t="2959" r="17191" b="3472"/>
          <a:stretch/>
        </p:blipFill>
        <p:spPr>
          <a:xfrm>
            <a:off x="2180" y="515535"/>
            <a:ext cx="5750920" cy="3292536"/>
          </a:xfrm>
          <a:prstGeom prst="rect">
            <a:avLst/>
          </a:prstGeom>
        </p:spPr>
      </p:pic>
      <p:sp>
        <p:nvSpPr>
          <p:cNvPr id="2" name="Title 1">
            <a:extLst>
              <a:ext uri="{FF2B5EF4-FFF2-40B4-BE49-F238E27FC236}">
                <a16:creationId xmlns:a16="http://schemas.microsoft.com/office/drawing/2014/main" id="{2AC19FF5-33EF-7F2C-6985-88B58F7ED34D}"/>
              </a:ext>
            </a:extLst>
          </p:cNvPr>
          <p:cNvSpPr>
            <a:spLocks noGrp="1"/>
          </p:cNvSpPr>
          <p:nvPr>
            <p:ph type="title"/>
          </p:nvPr>
        </p:nvSpPr>
        <p:spPr/>
        <p:txBody>
          <a:bodyPr/>
          <a:lstStyle/>
          <a:p>
            <a:r>
              <a:rPr lang="en-US"/>
              <a:t>data analytics with python</a:t>
            </a:r>
          </a:p>
        </p:txBody>
      </p:sp>
      <p:pic>
        <p:nvPicPr>
          <p:cNvPr id="3" name="Picture 2" descr="A graph of different colored lines&#10;&#10;Description automatically generated with medium confidence">
            <a:extLst>
              <a:ext uri="{FF2B5EF4-FFF2-40B4-BE49-F238E27FC236}">
                <a16:creationId xmlns:a16="http://schemas.microsoft.com/office/drawing/2014/main" id="{4B9A496D-A445-31C0-A382-5CA488800554}"/>
              </a:ext>
            </a:extLst>
          </p:cNvPr>
          <p:cNvPicPr>
            <a:picLocks noChangeAspect="1"/>
          </p:cNvPicPr>
          <p:nvPr/>
        </p:nvPicPr>
        <p:blipFill rotWithShape="1">
          <a:blip r:embed="rId3">
            <a:extLst>
              <a:ext uri="{28A0092B-C50C-407E-A947-70E740481C1C}">
                <a14:useLocalDpi xmlns:a14="http://schemas.microsoft.com/office/drawing/2010/main" val="0"/>
              </a:ext>
            </a:extLst>
          </a:blip>
          <a:srcRect l="1" t="64292" r="58611" b="869"/>
          <a:stretch/>
        </p:blipFill>
        <p:spPr>
          <a:xfrm>
            <a:off x="2180" y="2673751"/>
            <a:ext cx="2874370" cy="1225921"/>
          </a:xfrm>
          <a:prstGeom prst="rect">
            <a:avLst/>
          </a:prstGeom>
          <a:ln w="28575">
            <a:solidFill>
              <a:srgbClr val="FFC000"/>
            </a:solidFill>
          </a:ln>
        </p:spPr>
      </p:pic>
      <p:sp>
        <p:nvSpPr>
          <p:cNvPr id="5" name="TextBox 4">
            <a:extLst>
              <a:ext uri="{FF2B5EF4-FFF2-40B4-BE49-F238E27FC236}">
                <a16:creationId xmlns:a16="http://schemas.microsoft.com/office/drawing/2014/main" id="{93845CD9-2B7A-34DE-AE62-DF038CF3D683}"/>
              </a:ext>
            </a:extLst>
          </p:cNvPr>
          <p:cNvSpPr txBox="1"/>
          <p:nvPr/>
        </p:nvSpPr>
        <p:spPr>
          <a:xfrm>
            <a:off x="2988859" y="2673751"/>
            <a:ext cx="2715905" cy="1225921"/>
          </a:xfrm>
          <a:prstGeom prst="rect">
            <a:avLst/>
          </a:prstGeom>
          <a:solidFill>
            <a:schemeClr val="bg1"/>
          </a:solidFill>
          <a:ln w="28575">
            <a:solidFill>
              <a:srgbClr val="FFC000"/>
            </a:solidFill>
          </a:ln>
        </p:spPr>
        <p:txBody>
          <a:bodyPr wrap="square" rtlCol="0">
            <a:noAutofit/>
          </a:bodyPr>
          <a:lstStyle/>
          <a:p>
            <a:r>
              <a:rPr lang="en-US" sz="1500">
                <a:solidFill>
                  <a:schemeClr val="bg1">
                    <a:lumMod val="65000"/>
                  </a:schemeClr>
                </a:solidFill>
              </a:rPr>
              <a:t>Input </a:t>
            </a:r>
            <a:r>
              <a:rPr lang="en-US" sz="1500" b="1">
                <a:solidFill>
                  <a:srgbClr val="7030A0"/>
                </a:solidFill>
              </a:rPr>
              <a:t>power-load</a:t>
            </a:r>
            <a:r>
              <a:rPr lang="en-US" sz="1500">
                <a:solidFill>
                  <a:schemeClr val="bg1">
                    <a:lumMod val="65000"/>
                  </a:schemeClr>
                </a:solidFill>
              </a:rPr>
              <a:t> </a:t>
            </a:r>
            <a:br>
              <a:rPr lang="en-US" sz="1500">
                <a:solidFill>
                  <a:schemeClr val="bg1">
                    <a:lumMod val="65000"/>
                  </a:schemeClr>
                </a:solidFill>
              </a:rPr>
            </a:br>
            <a:r>
              <a:rPr lang="en-US" sz="1500">
                <a:solidFill>
                  <a:schemeClr val="bg1">
                    <a:lumMod val="65000"/>
                  </a:schemeClr>
                </a:solidFill>
              </a:rPr>
              <a:t>	</a:t>
            </a:r>
            <a:r>
              <a:rPr lang="en-US" sz="1700">
                <a:solidFill>
                  <a:schemeClr val="tx1">
                    <a:lumMod val="85000"/>
                    <a:lumOff val="15000"/>
                  </a:schemeClr>
                </a:solidFill>
              </a:rPr>
              <a:t>spedometer</a:t>
            </a:r>
            <a:r>
              <a:rPr lang="en-US" sz="1500">
                <a:solidFill>
                  <a:schemeClr val="bg1">
                    <a:lumMod val="65000"/>
                  </a:schemeClr>
                </a:solidFill>
              </a:rPr>
              <a:t>; </a:t>
            </a:r>
            <a:br>
              <a:rPr lang="en-US" sz="1500">
                <a:solidFill>
                  <a:schemeClr val="bg1">
                    <a:lumMod val="65000"/>
                  </a:schemeClr>
                </a:solidFill>
              </a:rPr>
            </a:br>
            <a:r>
              <a:rPr lang="en-US" sz="1500" b="1">
                <a:solidFill>
                  <a:schemeClr val="accent1">
                    <a:lumMod val="75000"/>
                  </a:schemeClr>
                </a:solidFill>
              </a:rPr>
              <a:t>Battery Voltage</a:t>
            </a:r>
            <a:br>
              <a:rPr lang="en-US" sz="1500" b="1">
                <a:solidFill>
                  <a:schemeClr val="accent1">
                    <a:lumMod val="75000"/>
                  </a:schemeClr>
                </a:solidFill>
              </a:rPr>
            </a:br>
            <a:r>
              <a:rPr lang="en-US" sz="1500" b="1">
                <a:solidFill>
                  <a:schemeClr val="accent1">
                    <a:lumMod val="75000"/>
                  </a:schemeClr>
                </a:solidFill>
              </a:rPr>
              <a:t>   </a:t>
            </a:r>
            <a:r>
              <a:rPr lang="en-US" sz="1500">
                <a:solidFill>
                  <a:schemeClr val="bg1">
                    <a:lumMod val="65000"/>
                  </a:schemeClr>
                </a:solidFill>
              </a:rPr>
              <a:t>   (indicative of the SoC) </a:t>
            </a:r>
            <a:br>
              <a:rPr lang="en-US" sz="1500">
                <a:solidFill>
                  <a:schemeClr val="bg1">
                    <a:lumMod val="65000"/>
                  </a:schemeClr>
                </a:solidFill>
              </a:rPr>
            </a:br>
            <a:r>
              <a:rPr lang="en-US" sz="1500">
                <a:solidFill>
                  <a:schemeClr val="bg1">
                    <a:lumMod val="65000"/>
                  </a:schemeClr>
                </a:solidFill>
              </a:rPr>
              <a:t>	</a:t>
            </a:r>
            <a:r>
              <a:rPr lang="en-US" sz="1500"/>
              <a:t>odometer</a:t>
            </a:r>
            <a:r>
              <a:rPr lang="en-US" sz="1500">
                <a:solidFill>
                  <a:schemeClr val="bg1">
                    <a:lumMod val="65000"/>
                  </a:schemeClr>
                </a:solidFill>
              </a:rPr>
              <a:t>. </a:t>
            </a:r>
          </a:p>
        </p:txBody>
      </p:sp>
      <p:sp>
        <p:nvSpPr>
          <p:cNvPr id="6" name="TextBox 5">
            <a:extLst>
              <a:ext uri="{FF2B5EF4-FFF2-40B4-BE49-F238E27FC236}">
                <a16:creationId xmlns:a16="http://schemas.microsoft.com/office/drawing/2014/main" id="{2B7D6E84-8E26-CB16-5432-981612E78DA4}"/>
              </a:ext>
            </a:extLst>
          </p:cNvPr>
          <p:cNvSpPr txBox="1"/>
          <p:nvPr/>
        </p:nvSpPr>
        <p:spPr>
          <a:xfrm>
            <a:off x="77337" y="1082071"/>
            <a:ext cx="2729553" cy="1037971"/>
          </a:xfrm>
          <a:prstGeom prst="rect">
            <a:avLst/>
          </a:prstGeom>
          <a:solidFill>
            <a:schemeClr val="bg1"/>
          </a:solidFill>
          <a:ln w="12700">
            <a:solidFill>
              <a:schemeClr val="bg1">
                <a:lumMod val="75000"/>
              </a:schemeClr>
            </a:solidFill>
          </a:ln>
        </p:spPr>
        <p:txBody>
          <a:bodyPr wrap="square" rtlCol="0">
            <a:noAutofit/>
          </a:bodyPr>
          <a:lstStyle/>
          <a:p>
            <a:r>
              <a:rPr lang="en-US" sz="1200">
                <a:solidFill>
                  <a:schemeClr val="bg1">
                    <a:lumMod val="65000"/>
                  </a:schemeClr>
                </a:solidFill>
              </a:rPr>
              <a:t>Guiding the dashboard by indicating </a:t>
            </a:r>
            <a:br>
              <a:rPr lang="en-US" sz="1200">
                <a:solidFill>
                  <a:schemeClr val="bg1">
                    <a:lumMod val="65000"/>
                  </a:schemeClr>
                </a:solidFill>
              </a:rPr>
            </a:br>
            <a:r>
              <a:rPr lang="en-US" sz="1400">
                <a:solidFill>
                  <a:schemeClr val="bg1">
                    <a:lumMod val="65000"/>
                  </a:schemeClr>
                </a:solidFill>
              </a:rPr>
              <a:t>applied throughput (power) and accumulated mileage (voltage). </a:t>
            </a:r>
          </a:p>
        </p:txBody>
      </p:sp>
      <p:sp>
        <p:nvSpPr>
          <p:cNvPr id="7" name="TextBox 6">
            <a:extLst>
              <a:ext uri="{FF2B5EF4-FFF2-40B4-BE49-F238E27FC236}">
                <a16:creationId xmlns:a16="http://schemas.microsoft.com/office/drawing/2014/main" id="{7DCD308E-C8D3-372B-F595-168C7B6B13F7}"/>
              </a:ext>
            </a:extLst>
          </p:cNvPr>
          <p:cNvSpPr txBox="1"/>
          <p:nvPr/>
        </p:nvSpPr>
        <p:spPr>
          <a:xfrm>
            <a:off x="1090" y="588330"/>
            <a:ext cx="2876550" cy="300082"/>
          </a:xfrm>
          <a:prstGeom prst="rect">
            <a:avLst/>
          </a:prstGeom>
          <a:solidFill>
            <a:schemeClr val="bg1"/>
          </a:solidFill>
          <a:ln w="12700">
            <a:solidFill>
              <a:schemeClr val="bg1">
                <a:lumMod val="75000"/>
              </a:schemeClr>
            </a:solidFill>
          </a:ln>
        </p:spPr>
        <p:txBody>
          <a:bodyPr wrap="square" rtlCol="0">
            <a:spAutoFit/>
          </a:bodyPr>
          <a:lstStyle/>
          <a:p>
            <a:pPr algn="ctr"/>
            <a:r>
              <a:rPr lang="en-US" sz="1350">
                <a:solidFill>
                  <a:srgbClr val="5A5757"/>
                </a:solidFill>
              </a:rPr>
              <a:t>Dashboard Guide</a:t>
            </a:r>
          </a:p>
        </p:txBody>
      </p:sp>
    </p:spTree>
    <p:extLst>
      <p:ext uri="{BB962C8B-B14F-4D97-AF65-F5344CB8AC3E}">
        <p14:creationId xmlns:p14="http://schemas.microsoft.com/office/powerpoint/2010/main" val="188716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D38C0-6A0D-B2F8-F3B9-DD07C9964419}"/>
            </a:ext>
          </a:extLst>
        </p:cNvPr>
        <p:cNvGrpSpPr/>
        <p:nvPr/>
      </p:nvGrpSpPr>
      <p:grpSpPr>
        <a:xfrm>
          <a:off x="0" y="0"/>
          <a:ext cx="0" cy="0"/>
          <a:chOff x="0" y="0"/>
          <a:chExt cx="0" cy="0"/>
        </a:xfrm>
      </p:grpSpPr>
      <p:pic>
        <p:nvPicPr>
          <p:cNvPr id="4" name="Picture 3" descr="A graph of different colored lines&#10;&#10;Description automatically generated with medium confidence">
            <a:extLst>
              <a:ext uri="{FF2B5EF4-FFF2-40B4-BE49-F238E27FC236}">
                <a16:creationId xmlns:a16="http://schemas.microsoft.com/office/drawing/2014/main" id="{11A29BE4-8699-2DA7-68D4-C5482467052B}"/>
              </a:ext>
            </a:extLst>
          </p:cNvPr>
          <p:cNvPicPr>
            <a:picLocks noChangeAspect="1"/>
          </p:cNvPicPr>
          <p:nvPr/>
        </p:nvPicPr>
        <p:blipFill rotWithShape="1">
          <a:blip r:embed="rId3">
            <a:alphaModFix amt="11000"/>
            <a:extLst>
              <a:ext uri="{28A0092B-C50C-407E-A947-70E740481C1C}">
                <a14:useLocalDpi xmlns:a14="http://schemas.microsoft.com/office/drawing/2010/main" val="0"/>
              </a:ext>
            </a:extLst>
          </a:blip>
          <a:srcRect t="2959" r="17191" b="3472"/>
          <a:stretch/>
        </p:blipFill>
        <p:spPr>
          <a:xfrm>
            <a:off x="2180" y="515535"/>
            <a:ext cx="5750920" cy="3292536"/>
          </a:xfrm>
          <a:prstGeom prst="rect">
            <a:avLst/>
          </a:prstGeom>
        </p:spPr>
      </p:pic>
      <p:sp>
        <p:nvSpPr>
          <p:cNvPr id="2" name="Title 1">
            <a:extLst>
              <a:ext uri="{FF2B5EF4-FFF2-40B4-BE49-F238E27FC236}">
                <a16:creationId xmlns:a16="http://schemas.microsoft.com/office/drawing/2014/main" id="{53B54064-3639-893B-EE83-2B6095C3E587}"/>
              </a:ext>
            </a:extLst>
          </p:cNvPr>
          <p:cNvSpPr>
            <a:spLocks noGrp="1"/>
          </p:cNvSpPr>
          <p:nvPr>
            <p:ph type="title"/>
          </p:nvPr>
        </p:nvSpPr>
        <p:spPr/>
        <p:txBody>
          <a:bodyPr/>
          <a:lstStyle/>
          <a:p>
            <a:r>
              <a:rPr lang="en-US"/>
              <a:t>data analytics with python</a:t>
            </a:r>
          </a:p>
        </p:txBody>
      </p:sp>
      <p:pic>
        <p:nvPicPr>
          <p:cNvPr id="3" name="Picture 2" descr="A graph of different colored lines&#10;&#10;Description automatically generated with medium confidence">
            <a:extLst>
              <a:ext uri="{FF2B5EF4-FFF2-40B4-BE49-F238E27FC236}">
                <a16:creationId xmlns:a16="http://schemas.microsoft.com/office/drawing/2014/main" id="{92E0A730-CAE7-0FE7-6297-F9CCC6C13CD7}"/>
              </a:ext>
            </a:extLst>
          </p:cNvPr>
          <p:cNvPicPr>
            <a:picLocks noChangeAspect="1"/>
          </p:cNvPicPr>
          <p:nvPr/>
        </p:nvPicPr>
        <p:blipFill rotWithShape="1">
          <a:blip r:embed="rId3">
            <a:extLst>
              <a:ext uri="{28A0092B-C50C-407E-A947-70E740481C1C}">
                <a14:useLocalDpi xmlns:a14="http://schemas.microsoft.com/office/drawing/2010/main" val="0"/>
              </a:ext>
            </a:extLst>
          </a:blip>
          <a:srcRect l="887" t="14954" r="62115" b="60377"/>
          <a:stretch/>
        </p:blipFill>
        <p:spPr>
          <a:xfrm>
            <a:off x="63690" y="937548"/>
            <a:ext cx="2569551" cy="868103"/>
          </a:xfrm>
          <a:prstGeom prst="rect">
            <a:avLst/>
          </a:prstGeom>
          <a:ln w="28575">
            <a:solidFill>
              <a:srgbClr val="FFC000"/>
            </a:solidFill>
          </a:ln>
        </p:spPr>
      </p:pic>
      <p:pic>
        <p:nvPicPr>
          <p:cNvPr id="5" name="Picture 4" descr="A graph of different colored lines&#10;&#10;Description automatically generated with medium confidence">
            <a:extLst>
              <a:ext uri="{FF2B5EF4-FFF2-40B4-BE49-F238E27FC236}">
                <a16:creationId xmlns:a16="http://schemas.microsoft.com/office/drawing/2014/main" id="{F484BE59-C617-A25D-B121-983621AB8693}"/>
              </a:ext>
            </a:extLst>
          </p:cNvPr>
          <p:cNvPicPr>
            <a:picLocks noChangeAspect="1"/>
          </p:cNvPicPr>
          <p:nvPr/>
        </p:nvPicPr>
        <p:blipFill rotWithShape="1">
          <a:blip r:embed="rId3">
            <a:extLst>
              <a:ext uri="{28A0092B-C50C-407E-A947-70E740481C1C}">
                <a14:useLocalDpi xmlns:a14="http://schemas.microsoft.com/office/drawing/2010/main" val="0"/>
              </a:ext>
            </a:extLst>
          </a:blip>
          <a:srcRect l="28386" t="7005" r="60531" b="86171"/>
          <a:stretch/>
        </p:blipFill>
        <p:spPr>
          <a:xfrm>
            <a:off x="1973484" y="657831"/>
            <a:ext cx="769716" cy="240168"/>
          </a:xfrm>
          <a:prstGeom prst="rect">
            <a:avLst/>
          </a:prstGeom>
          <a:ln w="28575">
            <a:solidFill>
              <a:srgbClr val="FFC000"/>
            </a:solidFill>
          </a:ln>
        </p:spPr>
      </p:pic>
      <p:sp>
        <p:nvSpPr>
          <p:cNvPr id="6" name="TextBox 5">
            <a:extLst>
              <a:ext uri="{FF2B5EF4-FFF2-40B4-BE49-F238E27FC236}">
                <a16:creationId xmlns:a16="http://schemas.microsoft.com/office/drawing/2014/main" id="{464AF3B7-CDB8-7F57-4C9C-41C83A53A18F}"/>
              </a:ext>
            </a:extLst>
          </p:cNvPr>
          <p:cNvSpPr txBox="1"/>
          <p:nvPr/>
        </p:nvSpPr>
        <p:spPr>
          <a:xfrm>
            <a:off x="244767" y="1952436"/>
            <a:ext cx="3457434" cy="1077218"/>
          </a:xfrm>
          <a:prstGeom prst="rect">
            <a:avLst/>
          </a:prstGeom>
          <a:solidFill>
            <a:schemeClr val="bg1"/>
          </a:solidFill>
          <a:ln w="28575">
            <a:solidFill>
              <a:srgbClr val="FFC000"/>
            </a:solidFill>
          </a:ln>
        </p:spPr>
        <p:txBody>
          <a:bodyPr wrap="square" rtlCol="0">
            <a:spAutoFit/>
          </a:bodyPr>
          <a:lstStyle/>
          <a:p>
            <a:r>
              <a:rPr lang="en-US" sz="1600"/>
              <a:t>Temperature of each signal in the Group with Max &amp; Min highlighted in red &amp; blue, resp. TC of max and min with its value annotated.</a:t>
            </a:r>
          </a:p>
        </p:txBody>
      </p:sp>
    </p:spTree>
    <p:extLst>
      <p:ext uri="{BB962C8B-B14F-4D97-AF65-F5344CB8AC3E}">
        <p14:creationId xmlns:p14="http://schemas.microsoft.com/office/powerpoint/2010/main" val="124798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7280D-3348-1E9A-B3BA-6FE9CFD1DE67}"/>
            </a:ext>
          </a:extLst>
        </p:cNvPr>
        <p:cNvGrpSpPr/>
        <p:nvPr/>
      </p:nvGrpSpPr>
      <p:grpSpPr>
        <a:xfrm>
          <a:off x="0" y="0"/>
          <a:ext cx="0" cy="0"/>
          <a:chOff x="0" y="0"/>
          <a:chExt cx="0" cy="0"/>
        </a:xfrm>
      </p:grpSpPr>
      <p:pic>
        <p:nvPicPr>
          <p:cNvPr id="4" name="Picture 3" descr="A graph of different colored lines&#10;&#10;Description automatically generated with medium confidence">
            <a:extLst>
              <a:ext uri="{FF2B5EF4-FFF2-40B4-BE49-F238E27FC236}">
                <a16:creationId xmlns:a16="http://schemas.microsoft.com/office/drawing/2014/main" id="{F607E0D3-C863-9DF2-4017-366CC5835119}"/>
              </a:ext>
            </a:extLst>
          </p:cNvPr>
          <p:cNvPicPr>
            <a:picLocks noChangeAspect="1"/>
          </p:cNvPicPr>
          <p:nvPr/>
        </p:nvPicPr>
        <p:blipFill rotWithShape="1">
          <a:blip r:embed="rId3">
            <a:alphaModFix amt="11000"/>
            <a:extLst>
              <a:ext uri="{28A0092B-C50C-407E-A947-70E740481C1C}">
                <a14:useLocalDpi xmlns:a14="http://schemas.microsoft.com/office/drawing/2010/main" val="0"/>
              </a:ext>
            </a:extLst>
          </a:blip>
          <a:srcRect t="2959" r="17191" b="3472"/>
          <a:stretch/>
        </p:blipFill>
        <p:spPr>
          <a:xfrm>
            <a:off x="2180" y="515535"/>
            <a:ext cx="5750920" cy="3292536"/>
          </a:xfrm>
          <a:prstGeom prst="rect">
            <a:avLst/>
          </a:prstGeom>
        </p:spPr>
      </p:pic>
      <p:sp>
        <p:nvSpPr>
          <p:cNvPr id="2" name="Title 1">
            <a:extLst>
              <a:ext uri="{FF2B5EF4-FFF2-40B4-BE49-F238E27FC236}">
                <a16:creationId xmlns:a16="http://schemas.microsoft.com/office/drawing/2014/main" id="{6721E2EB-BED2-D21A-E888-18695B4003AD}"/>
              </a:ext>
            </a:extLst>
          </p:cNvPr>
          <p:cNvSpPr>
            <a:spLocks noGrp="1"/>
          </p:cNvSpPr>
          <p:nvPr>
            <p:ph type="title"/>
          </p:nvPr>
        </p:nvSpPr>
        <p:spPr/>
        <p:txBody>
          <a:bodyPr/>
          <a:lstStyle/>
          <a:p>
            <a:r>
              <a:rPr lang="en-US"/>
              <a:t>data analytics with python</a:t>
            </a:r>
          </a:p>
        </p:txBody>
      </p:sp>
      <p:pic>
        <p:nvPicPr>
          <p:cNvPr id="3" name="Picture 2" descr="A graph of different colored lines&#10;&#10;Description automatically generated with medium confidence">
            <a:extLst>
              <a:ext uri="{FF2B5EF4-FFF2-40B4-BE49-F238E27FC236}">
                <a16:creationId xmlns:a16="http://schemas.microsoft.com/office/drawing/2014/main" id="{7913C47E-BE78-835A-922E-34911D9B12E3}"/>
              </a:ext>
            </a:extLst>
          </p:cNvPr>
          <p:cNvPicPr>
            <a:picLocks noChangeAspect="1"/>
          </p:cNvPicPr>
          <p:nvPr/>
        </p:nvPicPr>
        <p:blipFill rotWithShape="1">
          <a:blip r:embed="rId3">
            <a:extLst>
              <a:ext uri="{28A0092B-C50C-407E-A947-70E740481C1C}">
                <a14:useLocalDpi xmlns:a14="http://schemas.microsoft.com/office/drawing/2010/main" val="0"/>
              </a:ext>
            </a:extLst>
          </a:blip>
          <a:srcRect l="1" t="39231" r="58612" b="34901"/>
          <a:stretch/>
        </p:blipFill>
        <p:spPr>
          <a:xfrm>
            <a:off x="2180" y="1791896"/>
            <a:ext cx="2874370" cy="910300"/>
          </a:xfrm>
          <a:prstGeom prst="rect">
            <a:avLst/>
          </a:prstGeom>
          <a:ln w="28575">
            <a:solidFill>
              <a:srgbClr val="FFC000"/>
            </a:solidFill>
          </a:ln>
        </p:spPr>
      </p:pic>
      <p:pic>
        <p:nvPicPr>
          <p:cNvPr id="5" name="Picture 4" descr="A graph of different colored lines&#10;&#10;Description automatically generated with medium confidence">
            <a:extLst>
              <a:ext uri="{FF2B5EF4-FFF2-40B4-BE49-F238E27FC236}">
                <a16:creationId xmlns:a16="http://schemas.microsoft.com/office/drawing/2014/main" id="{B9F0AEF1-B739-F2DC-B321-7608A56A0534}"/>
              </a:ext>
            </a:extLst>
          </p:cNvPr>
          <p:cNvPicPr>
            <a:picLocks noChangeAspect="1"/>
          </p:cNvPicPr>
          <p:nvPr/>
        </p:nvPicPr>
        <p:blipFill rotWithShape="1">
          <a:blip r:embed="rId3">
            <a:extLst>
              <a:ext uri="{28A0092B-C50C-407E-A947-70E740481C1C}">
                <a14:useLocalDpi xmlns:a14="http://schemas.microsoft.com/office/drawing/2010/main" val="0"/>
              </a:ext>
            </a:extLst>
          </a:blip>
          <a:srcRect l="28386" t="12979" r="61121" b="84074"/>
          <a:stretch/>
        </p:blipFill>
        <p:spPr>
          <a:xfrm>
            <a:off x="1973484" y="868100"/>
            <a:ext cx="728712" cy="103705"/>
          </a:xfrm>
          <a:prstGeom prst="rect">
            <a:avLst/>
          </a:prstGeom>
          <a:ln w="28575">
            <a:solidFill>
              <a:srgbClr val="FFC000"/>
            </a:solidFill>
          </a:ln>
        </p:spPr>
      </p:pic>
      <p:sp>
        <p:nvSpPr>
          <p:cNvPr id="6" name="TextBox 5">
            <a:extLst>
              <a:ext uri="{FF2B5EF4-FFF2-40B4-BE49-F238E27FC236}">
                <a16:creationId xmlns:a16="http://schemas.microsoft.com/office/drawing/2014/main" id="{FAC04C53-C66C-7061-AD65-62F63CB51D25}"/>
              </a:ext>
            </a:extLst>
          </p:cNvPr>
          <p:cNvSpPr txBox="1"/>
          <p:nvPr/>
        </p:nvSpPr>
        <p:spPr>
          <a:xfrm>
            <a:off x="2938818" y="1791896"/>
            <a:ext cx="2775044" cy="923330"/>
          </a:xfrm>
          <a:prstGeom prst="rect">
            <a:avLst/>
          </a:prstGeom>
          <a:solidFill>
            <a:schemeClr val="bg1"/>
          </a:solidFill>
          <a:ln w="28575">
            <a:solidFill>
              <a:srgbClr val="FFC000"/>
            </a:solidFill>
          </a:ln>
        </p:spPr>
        <p:txBody>
          <a:bodyPr wrap="square" rtlCol="0">
            <a:spAutoFit/>
          </a:bodyPr>
          <a:lstStyle/>
          <a:p>
            <a:r>
              <a:rPr lang="en-US"/>
              <a:t>dT </a:t>
            </a:r>
            <a:r>
              <a:rPr lang="en-US" sz="1400">
                <a:solidFill>
                  <a:schemeClr val="bg1">
                    <a:lumMod val="50000"/>
                  </a:schemeClr>
                </a:solidFill>
              </a:rPr>
              <a:t>(thermal gradient one of the assessed targets) </a:t>
            </a:r>
            <a:r>
              <a:rPr lang="en-US"/>
              <a:t>graphed with Coolant Flowrate.  </a:t>
            </a:r>
          </a:p>
        </p:txBody>
      </p:sp>
    </p:spTree>
    <p:extLst>
      <p:ext uri="{BB962C8B-B14F-4D97-AF65-F5344CB8AC3E}">
        <p14:creationId xmlns:p14="http://schemas.microsoft.com/office/powerpoint/2010/main" val="32635871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10791</TotalTime>
  <Words>373</Words>
  <Application>Microsoft Macintosh PowerPoint</Application>
  <PresentationFormat>Custom</PresentationFormat>
  <Paragraphs>23</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Raleway</vt:lpstr>
      <vt:lpstr>Times New Roman</vt:lpstr>
      <vt:lpstr>Custom Design</vt:lpstr>
      <vt:lpstr>python analysis</vt:lpstr>
      <vt:lpstr>DATA ANALYTIC AUTOMATION WITH PYTHON</vt:lpstr>
      <vt:lpstr>data analytics with python</vt:lpstr>
      <vt:lpstr>data analytics with python</vt:lpstr>
      <vt:lpstr>data analytics with python</vt:lpstr>
      <vt:lpstr>data analytics with python</vt:lpstr>
    </vt:vector>
  </TitlesOfParts>
  <Manager/>
  <Company>dacdynamics@gmail.com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Collins - Thermal Projects</dc:title>
  <dc:subject/>
  <dc:creator>Daniel A. Collins</dc:creator>
  <cp:keywords/>
  <dc:description/>
  <cp:lastModifiedBy>Daniel Alan Collins</cp:lastModifiedBy>
  <cp:revision>84</cp:revision>
  <cp:lastPrinted>2024-11-22T19:21:27Z</cp:lastPrinted>
  <dcterms:modified xsi:type="dcterms:W3CDTF">2024-11-22T19:21:46Z</dcterms:modified>
  <cp:category/>
  <dc:language>en-US</dc:language>
</cp:coreProperties>
</file>