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43891200" cy="329184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1246D95-8337-472E-973E-2985D649C52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143600" y="9119520"/>
            <a:ext cx="3169440" cy="479520"/>
          </a:xfrm>
          <a:prstGeom prst="rect">
            <a:avLst/>
          </a:prstGeom>
        </p:spPr>
        <p:txBody>
          <a:bodyPr lIns="96840" rIns="96840" tIns="48600" bIns="48600" anchor="b"/>
          <a:p>
            <a:pPr algn="r">
              <a:lnSpc>
                <a:spcPct val="100000"/>
              </a:lnSpc>
            </a:pPr>
            <a:fld id="{4E28C2A5-71EB-4934-92DB-F0825BCF8C1C}" type="slidenum">
              <a:rPr lang="en-US" sz="12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31520" y="4561560"/>
            <a:ext cx="5851800" cy="4320000"/>
          </a:xfrm>
          <a:prstGeom prst="rect">
            <a:avLst/>
          </a:prstGeom>
        </p:spPr>
        <p:txBody>
          <a:bodyPr lIns="96840" rIns="96840" tIns="48600" bIns="486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54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15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96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96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2058720" y="20970360"/>
            <a:ext cx="11832120" cy="1194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32058720" y="5105520"/>
            <a:ext cx="11832120" cy="16001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3" name="CustomShape 3"/>
          <p:cNvSpPr/>
          <p:nvPr/>
        </p:nvSpPr>
        <p:spPr>
          <a:xfrm>
            <a:off x="12268080" y="5105520"/>
            <a:ext cx="19586160" cy="27812520"/>
          </a:xfrm>
          <a:prstGeom prst="rect">
            <a:avLst/>
          </a:prstGeom>
          <a:ln>
            <a:noFill/>
          </a:ln>
        </p:spPr>
      </p:sp>
      <p:sp>
        <p:nvSpPr>
          <p:cNvPr id="44" name="CustomShape 4"/>
          <p:cNvSpPr/>
          <p:nvPr/>
        </p:nvSpPr>
        <p:spPr>
          <a:xfrm>
            <a:off x="0" y="5105520"/>
            <a:ext cx="12078360" cy="27812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5" name="CustomShape 5"/>
          <p:cNvSpPr/>
          <p:nvPr/>
        </p:nvSpPr>
        <p:spPr>
          <a:xfrm>
            <a:off x="0" y="0"/>
            <a:ext cx="43879680" cy="3158640"/>
          </a:xfrm>
          <a:prstGeom prst="rect">
            <a:avLst/>
          </a:prstGeom>
          <a:noFill/>
          <a:ln w="9360"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fffff"/>
                </a:solidFill>
                <a:latin typeface="Century Gothic"/>
                <a:ea typeface="Arial"/>
              </a:rPr>
              <a:t>SSD-Aware Virtual Memory Management</a:t>
            </a:r>
            <a:endParaRPr/>
          </a:p>
        </p:txBody>
      </p:sp>
      <p:sp>
        <p:nvSpPr>
          <p:cNvPr id="46" name="CustomShape 6"/>
          <p:cNvSpPr/>
          <p:nvPr/>
        </p:nvSpPr>
        <p:spPr>
          <a:xfrm>
            <a:off x="0" y="5105520"/>
            <a:ext cx="12078360" cy="10054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Why Virtual Memory Management is needed?</a:t>
            </a:r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32058720" y="21793320"/>
            <a:ext cx="11832120" cy="10054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Conclusion and Future Work</a:t>
            </a:r>
            <a:endParaRPr/>
          </a:p>
        </p:txBody>
      </p:sp>
      <p:sp>
        <p:nvSpPr>
          <p:cNvPr id="48" name="CustomShape 8"/>
          <p:cNvSpPr/>
          <p:nvPr/>
        </p:nvSpPr>
        <p:spPr>
          <a:xfrm>
            <a:off x="12268080" y="20954880"/>
            <a:ext cx="19586160" cy="10054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Evaluation of Spatial Locality of Page Sequences</a:t>
            </a:r>
            <a:endParaRPr/>
          </a:p>
        </p:txBody>
      </p:sp>
      <p:sp>
        <p:nvSpPr>
          <p:cNvPr id="49" name="CustomShape 9"/>
          <p:cNvSpPr/>
          <p:nvPr/>
        </p:nvSpPr>
        <p:spPr>
          <a:xfrm>
            <a:off x="12264840" y="28483560"/>
            <a:ext cx="19589400" cy="10054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Scheduling Page Swapping</a:t>
            </a:r>
            <a:endParaRPr/>
          </a:p>
        </p:txBody>
      </p:sp>
      <p:sp>
        <p:nvSpPr>
          <p:cNvPr id="50" name="CustomShape 10"/>
          <p:cNvSpPr/>
          <p:nvPr/>
        </p:nvSpPr>
        <p:spPr>
          <a:xfrm>
            <a:off x="12264840" y="5105520"/>
            <a:ext cx="19586160" cy="10054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Integration of Temporal Locality and Spatial Locality</a:t>
            </a:r>
            <a:endParaRPr/>
          </a:p>
        </p:txBody>
      </p:sp>
      <p:sp>
        <p:nvSpPr>
          <p:cNvPr id="51" name="CustomShape 11"/>
          <p:cNvSpPr/>
          <p:nvPr/>
        </p:nvSpPr>
        <p:spPr>
          <a:xfrm>
            <a:off x="11160" y="3124080"/>
            <a:ext cx="43879680" cy="1793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tIns="91440" bIns="91440"/>
          <a:p>
            <a:pPr algn="just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         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Christopher Feener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Xuechen Zhang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Washington State University Vancouver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52" name="CustomShape 12"/>
          <p:cNvSpPr/>
          <p:nvPr/>
        </p:nvSpPr>
        <p:spPr>
          <a:xfrm>
            <a:off x="0" y="9753480"/>
            <a:ext cx="12078360" cy="10054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Challenges of VMM using SSDs</a:t>
            </a:r>
            <a:endParaRPr/>
          </a:p>
        </p:txBody>
      </p:sp>
      <p:sp>
        <p:nvSpPr>
          <p:cNvPr id="53" name="CustomShape 13"/>
          <p:cNvSpPr/>
          <p:nvPr/>
        </p:nvSpPr>
        <p:spPr>
          <a:xfrm>
            <a:off x="5092200" y="10103040"/>
            <a:ext cx="184680" cy="31356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CustomShape 14"/>
          <p:cNvSpPr/>
          <p:nvPr/>
        </p:nvSpPr>
        <p:spPr>
          <a:xfrm>
            <a:off x="5290200" y="10023120"/>
            <a:ext cx="182520" cy="31356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CustomShape 15"/>
          <p:cNvSpPr/>
          <p:nvPr/>
        </p:nvSpPr>
        <p:spPr>
          <a:xfrm>
            <a:off x="77040" y="13716000"/>
            <a:ext cx="11144160" cy="207252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CustomShape 16"/>
          <p:cNvSpPr/>
          <p:nvPr/>
        </p:nvSpPr>
        <p:spPr>
          <a:xfrm>
            <a:off x="0" y="23743800"/>
            <a:ext cx="12078720" cy="10054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Our Solution: HybridSwap</a:t>
            </a:r>
            <a:endParaRPr/>
          </a:p>
        </p:txBody>
      </p:sp>
      <p:sp>
        <p:nvSpPr>
          <p:cNvPr id="57" name="CustomShape 17"/>
          <p:cNvSpPr/>
          <p:nvPr/>
        </p:nvSpPr>
        <p:spPr>
          <a:xfrm>
            <a:off x="12192120" y="6190560"/>
            <a:ext cx="19651320" cy="143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120000"/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Insert Octant 11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120000"/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Merge C</a:t>
            </a:r>
            <a:r>
              <a:rPr b="1" lang="en-US" sz="2800" baseline="-25000">
                <a:solidFill>
                  <a:srgbClr val="000000"/>
                </a:solidFill>
                <a:latin typeface="Century Gothic"/>
                <a:ea typeface="Times New Roman"/>
              </a:rPr>
              <a:t>0</a:t>
            </a:r>
            <a:r>
              <a:rPr b="1"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with C</a:t>
            </a:r>
            <a:r>
              <a:rPr b="1" lang="en-US" sz="2800" baseline="-25000">
                <a:solidFill>
                  <a:srgbClr val="000000"/>
                </a:solidFill>
                <a:latin typeface="Century Gothic"/>
                <a:ea typeface="Times New Roman"/>
              </a:rPr>
              <a:t>1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120000"/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Create a persistent tree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58" name="CustomShape 18"/>
          <p:cNvSpPr/>
          <p:nvPr/>
        </p:nvSpPr>
        <p:spPr>
          <a:xfrm>
            <a:off x="12482280" y="27419400"/>
            <a:ext cx="19659240" cy="1005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endParaRPr/>
          </a:p>
        </p:txBody>
      </p:sp>
      <p:sp>
        <p:nvSpPr>
          <p:cNvPr id="59" name="CustomShape 19"/>
          <p:cNvSpPr/>
          <p:nvPr/>
        </p:nvSpPr>
        <p:spPr>
          <a:xfrm>
            <a:off x="32004000" y="6019920"/>
            <a:ext cx="11881440" cy="221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entury Gothic"/>
                <a:ea typeface="Times New Roman"/>
              </a:rPr>
              <a:t>Titan supercomputer at Oak Ridge National Laboratory  </a:t>
            </a:r>
            <a:endParaRPr/>
          </a:p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entury Gothic"/>
                <a:ea typeface="Times New Roman"/>
              </a:rPr>
              <a:t>Cray Linux Environment18,688 nodes  interconnect by Gemini network</a:t>
            </a:r>
            <a:endParaRPr/>
          </a:p>
          <a:p>
            <a:pPr lvl="2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entury Gothic"/>
                <a:ea typeface="Times New Roman"/>
              </a:rPr>
              <a:t>16-core AMD Opteron-6274  -  32GB memory/Node</a:t>
            </a:r>
            <a:endParaRPr/>
          </a:p>
        </p:txBody>
      </p:sp>
      <p:sp>
        <p:nvSpPr>
          <p:cNvPr id="60" name="CustomShape 20"/>
          <p:cNvSpPr/>
          <p:nvPr/>
        </p:nvSpPr>
        <p:spPr>
          <a:xfrm>
            <a:off x="32058720" y="8229600"/>
            <a:ext cx="11832120" cy="10054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Memory Pages </a:t>
            </a:r>
            <a:endParaRPr/>
          </a:p>
        </p:txBody>
      </p:sp>
      <p:sp>
        <p:nvSpPr>
          <p:cNvPr id="61" name="CustomShape 21"/>
          <p:cNvSpPr/>
          <p:nvPr/>
        </p:nvSpPr>
        <p:spPr>
          <a:xfrm>
            <a:off x="12192120" y="11741040"/>
            <a:ext cx="5790960" cy="32529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Subtree of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0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in DRAM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 trimmed and merged to tree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1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NVBM when Threshold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DRAM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is reached or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simulation of time step 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i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completed.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" name="CustomShape 22"/>
          <p:cNvSpPr/>
          <p:nvPr/>
        </p:nvSpPr>
        <p:spPr>
          <a:xfrm>
            <a:off x="0" y="17891640"/>
            <a:ext cx="12078360" cy="10054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Existing Solution</a:t>
            </a:r>
            <a:endParaRPr/>
          </a:p>
        </p:txBody>
      </p:sp>
      <p:sp>
        <p:nvSpPr>
          <p:cNvPr id="63" name="CustomShape 23"/>
          <p:cNvSpPr/>
          <p:nvPr/>
        </p:nvSpPr>
        <p:spPr>
          <a:xfrm>
            <a:off x="32058720" y="5105520"/>
            <a:ext cx="11832120" cy="10054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Experimental Results </a:t>
            </a:r>
            <a:endParaRPr/>
          </a:p>
        </p:txBody>
      </p:sp>
      <p:sp>
        <p:nvSpPr>
          <p:cNvPr id="64" name="CustomShape 24"/>
          <p:cNvSpPr/>
          <p:nvPr/>
        </p:nvSpPr>
        <p:spPr>
          <a:xfrm>
            <a:off x="22816080" y="7789680"/>
            <a:ext cx="511560" cy="511560"/>
          </a:xfrm>
          <a:prstGeom prst="ellipse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65" name="CustomShape 25"/>
          <p:cNvSpPr/>
          <p:nvPr/>
        </p:nvSpPr>
        <p:spPr>
          <a:xfrm>
            <a:off x="20539800" y="7421760"/>
            <a:ext cx="685440" cy="38052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66" name="CustomShape 26"/>
          <p:cNvSpPr/>
          <p:nvPr/>
        </p:nvSpPr>
        <p:spPr>
          <a:xfrm>
            <a:off x="18571680" y="848592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67" name="CustomShape 27"/>
          <p:cNvSpPr/>
          <p:nvPr/>
        </p:nvSpPr>
        <p:spPr>
          <a:xfrm>
            <a:off x="19635480" y="855144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68" name="CustomShape 28"/>
          <p:cNvSpPr/>
          <p:nvPr/>
        </p:nvSpPr>
        <p:spPr>
          <a:xfrm>
            <a:off x="20824200" y="850248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69" name="CustomShape 29"/>
          <p:cNvSpPr/>
          <p:nvPr/>
        </p:nvSpPr>
        <p:spPr>
          <a:xfrm flipH="1">
            <a:off x="19891440" y="7803000"/>
            <a:ext cx="990720" cy="7484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0" name="CustomShape 30"/>
          <p:cNvSpPr/>
          <p:nvPr/>
        </p:nvSpPr>
        <p:spPr>
          <a:xfrm flipH="1">
            <a:off x="18827640" y="7803000"/>
            <a:ext cx="2054880" cy="6825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1" name="CustomShape 31"/>
          <p:cNvSpPr/>
          <p:nvPr/>
        </p:nvSpPr>
        <p:spPr>
          <a:xfrm>
            <a:off x="20882880" y="7803000"/>
            <a:ext cx="196920" cy="6994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2" name="CustomShape 32"/>
          <p:cNvSpPr/>
          <p:nvPr/>
        </p:nvSpPr>
        <p:spPr>
          <a:xfrm flipH="1">
            <a:off x="18315000" y="9063720"/>
            <a:ext cx="1576080" cy="5544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3" name="CustomShape 33"/>
          <p:cNvSpPr/>
          <p:nvPr/>
        </p:nvSpPr>
        <p:spPr>
          <a:xfrm flipH="1">
            <a:off x="18984960" y="9063720"/>
            <a:ext cx="905400" cy="553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4" name="CustomShape 34"/>
          <p:cNvSpPr/>
          <p:nvPr/>
        </p:nvSpPr>
        <p:spPr>
          <a:xfrm flipH="1">
            <a:off x="19722960" y="9063720"/>
            <a:ext cx="167400" cy="553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5" name="CustomShape 35"/>
          <p:cNvSpPr/>
          <p:nvPr/>
        </p:nvSpPr>
        <p:spPr>
          <a:xfrm>
            <a:off x="19891440" y="9063720"/>
            <a:ext cx="502920" cy="553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6" name="CustomShape 36"/>
          <p:cNvSpPr/>
          <p:nvPr/>
        </p:nvSpPr>
        <p:spPr>
          <a:xfrm>
            <a:off x="22077720" y="855252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77" name="CustomShape 37"/>
          <p:cNvSpPr/>
          <p:nvPr/>
        </p:nvSpPr>
        <p:spPr>
          <a:xfrm flipH="1">
            <a:off x="21255840" y="9064800"/>
            <a:ext cx="1076760" cy="540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8" name="CustomShape 38"/>
          <p:cNvSpPr/>
          <p:nvPr/>
        </p:nvSpPr>
        <p:spPr>
          <a:xfrm flipH="1">
            <a:off x="21916800" y="9064800"/>
            <a:ext cx="415800" cy="556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9" name="CustomShape 39"/>
          <p:cNvSpPr/>
          <p:nvPr/>
        </p:nvSpPr>
        <p:spPr>
          <a:xfrm>
            <a:off x="22333680" y="9064800"/>
            <a:ext cx="339840" cy="552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0" name="CustomShape 40"/>
          <p:cNvSpPr/>
          <p:nvPr/>
        </p:nvSpPr>
        <p:spPr>
          <a:xfrm>
            <a:off x="22333680" y="9064800"/>
            <a:ext cx="1077840" cy="552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1" name="CustomShape 41"/>
          <p:cNvSpPr/>
          <p:nvPr/>
        </p:nvSpPr>
        <p:spPr>
          <a:xfrm>
            <a:off x="17983080" y="9672840"/>
            <a:ext cx="6555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2</a:t>
            </a:r>
            <a:endParaRPr/>
          </a:p>
        </p:txBody>
      </p:sp>
      <p:sp>
        <p:nvSpPr>
          <p:cNvPr id="82" name="CustomShape 42"/>
          <p:cNvSpPr/>
          <p:nvPr/>
        </p:nvSpPr>
        <p:spPr>
          <a:xfrm>
            <a:off x="18614160" y="9672840"/>
            <a:ext cx="7174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3</a:t>
            </a:r>
            <a:endParaRPr/>
          </a:p>
        </p:txBody>
      </p:sp>
      <p:sp>
        <p:nvSpPr>
          <p:cNvPr id="83" name="CustomShape 43"/>
          <p:cNvSpPr/>
          <p:nvPr/>
        </p:nvSpPr>
        <p:spPr>
          <a:xfrm>
            <a:off x="19389600" y="9672840"/>
            <a:ext cx="66780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4</a:t>
            </a:r>
            <a:endParaRPr/>
          </a:p>
        </p:txBody>
      </p:sp>
      <p:sp>
        <p:nvSpPr>
          <p:cNvPr id="84" name="CustomShape 44"/>
          <p:cNvSpPr/>
          <p:nvPr/>
        </p:nvSpPr>
        <p:spPr>
          <a:xfrm>
            <a:off x="20066760" y="9672840"/>
            <a:ext cx="65592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5</a:t>
            </a:r>
            <a:endParaRPr/>
          </a:p>
        </p:txBody>
      </p:sp>
      <p:sp>
        <p:nvSpPr>
          <p:cNvPr id="85" name="CustomShape 45"/>
          <p:cNvSpPr/>
          <p:nvPr/>
        </p:nvSpPr>
        <p:spPr>
          <a:xfrm>
            <a:off x="20912040" y="9672840"/>
            <a:ext cx="6526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7</a:t>
            </a:r>
            <a:endParaRPr/>
          </a:p>
        </p:txBody>
      </p:sp>
      <p:sp>
        <p:nvSpPr>
          <p:cNvPr id="86" name="CustomShape 46"/>
          <p:cNvSpPr/>
          <p:nvPr/>
        </p:nvSpPr>
        <p:spPr>
          <a:xfrm>
            <a:off x="21587040" y="9672840"/>
            <a:ext cx="70344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8</a:t>
            </a:r>
            <a:endParaRPr/>
          </a:p>
        </p:txBody>
      </p:sp>
      <p:sp>
        <p:nvSpPr>
          <p:cNvPr id="87" name="CustomShape 47"/>
          <p:cNvSpPr/>
          <p:nvPr/>
        </p:nvSpPr>
        <p:spPr>
          <a:xfrm>
            <a:off x="22339440" y="9672840"/>
            <a:ext cx="6652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9</a:t>
            </a:r>
            <a:endParaRPr/>
          </a:p>
        </p:txBody>
      </p:sp>
      <p:sp>
        <p:nvSpPr>
          <p:cNvPr id="88" name="CustomShape 48"/>
          <p:cNvSpPr/>
          <p:nvPr/>
        </p:nvSpPr>
        <p:spPr>
          <a:xfrm>
            <a:off x="23072040" y="9672840"/>
            <a:ext cx="6652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10</a:t>
            </a:r>
            <a:endParaRPr/>
          </a:p>
        </p:txBody>
      </p:sp>
      <p:sp>
        <p:nvSpPr>
          <p:cNvPr id="89" name="CustomShape 49"/>
          <p:cNvSpPr/>
          <p:nvPr/>
        </p:nvSpPr>
        <p:spPr>
          <a:xfrm>
            <a:off x="20557440" y="7386840"/>
            <a:ext cx="676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entury Gothic"/>
                <a:ea typeface="Arial"/>
              </a:rPr>
              <a:t>R</a:t>
            </a:r>
            <a:endParaRPr/>
          </a:p>
        </p:txBody>
      </p:sp>
      <p:sp>
        <p:nvSpPr>
          <p:cNvPr id="90" name="CustomShape 50"/>
          <p:cNvSpPr/>
          <p:nvPr/>
        </p:nvSpPr>
        <p:spPr>
          <a:xfrm>
            <a:off x="18497160" y="8538840"/>
            <a:ext cx="6663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1</a:t>
            </a:r>
            <a:endParaRPr/>
          </a:p>
        </p:txBody>
      </p:sp>
      <p:sp>
        <p:nvSpPr>
          <p:cNvPr id="91" name="CustomShape 51"/>
          <p:cNvSpPr/>
          <p:nvPr/>
        </p:nvSpPr>
        <p:spPr>
          <a:xfrm>
            <a:off x="20723760" y="8566920"/>
            <a:ext cx="72360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6</a:t>
            </a:r>
            <a:endParaRPr/>
          </a:p>
        </p:txBody>
      </p:sp>
      <p:sp>
        <p:nvSpPr>
          <p:cNvPr id="92" name="CustomShape 52"/>
          <p:cNvSpPr/>
          <p:nvPr/>
        </p:nvSpPr>
        <p:spPr>
          <a:xfrm>
            <a:off x="20882880" y="7803000"/>
            <a:ext cx="1450800" cy="7495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93" name="CustomShape 53"/>
          <p:cNvSpPr/>
          <p:nvPr/>
        </p:nvSpPr>
        <p:spPr>
          <a:xfrm>
            <a:off x="18058680" y="9618480"/>
            <a:ext cx="51264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4" name="CustomShape 54"/>
          <p:cNvSpPr/>
          <p:nvPr/>
        </p:nvSpPr>
        <p:spPr>
          <a:xfrm>
            <a:off x="18729720" y="961776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5" name="CustomShape 55"/>
          <p:cNvSpPr/>
          <p:nvPr/>
        </p:nvSpPr>
        <p:spPr>
          <a:xfrm>
            <a:off x="19467720" y="961776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6" name="CustomShape 56"/>
          <p:cNvSpPr/>
          <p:nvPr/>
        </p:nvSpPr>
        <p:spPr>
          <a:xfrm>
            <a:off x="20138760" y="961776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7" name="CustomShape 57"/>
          <p:cNvSpPr/>
          <p:nvPr/>
        </p:nvSpPr>
        <p:spPr>
          <a:xfrm>
            <a:off x="20958840" y="961776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8" name="CustomShape 58"/>
          <p:cNvSpPr/>
          <p:nvPr/>
        </p:nvSpPr>
        <p:spPr>
          <a:xfrm>
            <a:off x="21679920" y="961776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9" name="CustomShape 59"/>
          <p:cNvSpPr/>
          <p:nvPr/>
        </p:nvSpPr>
        <p:spPr>
          <a:xfrm>
            <a:off x="22417920" y="961776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00" name="CustomShape 60"/>
          <p:cNvSpPr/>
          <p:nvPr/>
        </p:nvSpPr>
        <p:spPr>
          <a:xfrm>
            <a:off x="23155920" y="961776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01" name="CustomShape 61"/>
          <p:cNvSpPr/>
          <p:nvPr/>
        </p:nvSpPr>
        <p:spPr>
          <a:xfrm>
            <a:off x="20638440" y="6933960"/>
            <a:ext cx="832320" cy="57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entury Gothic"/>
                <a:ea typeface="Arial"/>
              </a:rPr>
              <a:t>V</a:t>
            </a:r>
            <a:r>
              <a:rPr b="1"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i-1</a:t>
            </a:r>
            <a:endParaRPr/>
          </a:p>
        </p:txBody>
      </p:sp>
      <p:sp>
        <p:nvSpPr>
          <p:cNvPr id="102" name="CustomShape 62"/>
          <p:cNvSpPr/>
          <p:nvPr/>
        </p:nvSpPr>
        <p:spPr>
          <a:xfrm>
            <a:off x="22761360" y="7875360"/>
            <a:ext cx="6652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11</a:t>
            </a:r>
            <a:endParaRPr/>
          </a:p>
        </p:txBody>
      </p:sp>
      <p:sp>
        <p:nvSpPr>
          <p:cNvPr id="103" name="CustomShape 63"/>
          <p:cNvSpPr/>
          <p:nvPr/>
        </p:nvSpPr>
        <p:spPr>
          <a:xfrm>
            <a:off x="22004640" y="8588520"/>
            <a:ext cx="6652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entury Gothic"/>
                <a:ea typeface="Arial"/>
              </a:rPr>
              <a:t>u</a:t>
            </a:r>
            <a:endParaRPr/>
          </a:p>
        </p:txBody>
      </p:sp>
      <p:sp>
        <p:nvSpPr>
          <p:cNvPr id="104" name="CustomShape 64"/>
          <p:cNvSpPr/>
          <p:nvPr/>
        </p:nvSpPr>
        <p:spPr>
          <a:xfrm>
            <a:off x="24075360" y="8360640"/>
            <a:ext cx="1262160" cy="859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38160">
            <a:solidFill>
              <a:srgbClr val="ffffff"/>
            </a:solidFill>
            <a:round/>
          </a:ln>
        </p:spPr>
      </p:sp>
      <p:sp>
        <p:nvSpPr>
          <p:cNvPr id="105" name="CustomShape 65"/>
          <p:cNvSpPr/>
          <p:nvPr/>
        </p:nvSpPr>
        <p:spPr>
          <a:xfrm>
            <a:off x="30993120" y="9541440"/>
            <a:ext cx="511560" cy="511560"/>
          </a:xfrm>
          <a:prstGeom prst="ellipse">
            <a:avLst/>
          </a:prstGeom>
          <a:ln w="50760">
            <a:solidFill>
              <a:srgbClr val="000000"/>
            </a:solidFill>
            <a:round/>
          </a:ln>
        </p:spPr>
      </p:sp>
      <p:sp>
        <p:nvSpPr>
          <p:cNvPr id="106" name="CustomShape 66"/>
          <p:cNvSpPr/>
          <p:nvPr/>
        </p:nvSpPr>
        <p:spPr>
          <a:xfrm>
            <a:off x="30863520" y="10613160"/>
            <a:ext cx="511560" cy="511560"/>
          </a:xfrm>
          <a:prstGeom prst="ellipse">
            <a:avLst/>
          </a:prstGeom>
          <a:ln w="50760">
            <a:solidFill>
              <a:srgbClr val="000000"/>
            </a:solidFill>
            <a:round/>
          </a:ln>
        </p:spPr>
      </p:sp>
      <p:sp>
        <p:nvSpPr>
          <p:cNvPr id="107" name="CustomShape 67"/>
          <p:cNvSpPr/>
          <p:nvPr/>
        </p:nvSpPr>
        <p:spPr>
          <a:xfrm>
            <a:off x="27665640" y="7345800"/>
            <a:ext cx="685440" cy="38052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08" name="CustomShape 68"/>
          <p:cNvSpPr/>
          <p:nvPr/>
        </p:nvSpPr>
        <p:spPr>
          <a:xfrm>
            <a:off x="25697520" y="840960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09" name="CustomShape 69"/>
          <p:cNvSpPr/>
          <p:nvPr/>
        </p:nvSpPr>
        <p:spPr>
          <a:xfrm>
            <a:off x="26761320" y="847548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10" name="CustomShape 70"/>
          <p:cNvSpPr/>
          <p:nvPr/>
        </p:nvSpPr>
        <p:spPr>
          <a:xfrm>
            <a:off x="27950040" y="842652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11" name="CustomShape 71"/>
          <p:cNvSpPr/>
          <p:nvPr/>
        </p:nvSpPr>
        <p:spPr>
          <a:xfrm flipH="1">
            <a:off x="27017280" y="7726680"/>
            <a:ext cx="990720" cy="7484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2" name="CustomShape 72"/>
          <p:cNvSpPr/>
          <p:nvPr/>
        </p:nvSpPr>
        <p:spPr>
          <a:xfrm flipH="1">
            <a:off x="25953480" y="7726680"/>
            <a:ext cx="2054880" cy="6825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3" name="CustomShape 73"/>
          <p:cNvSpPr/>
          <p:nvPr/>
        </p:nvSpPr>
        <p:spPr>
          <a:xfrm>
            <a:off x="28008720" y="7726680"/>
            <a:ext cx="196920" cy="6994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4" name="CustomShape 74"/>
          <p:cNvSpPr/>
          <p:nvPr/>
        </p:nvSpPr>
        <p:spPr>
          <a:xfrm flipH="1">
            <a:off x="25440840" y="8987400"/>
            <a:ext cx="1576080" cy="5544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5" name="CustomShape 75"/>
          <p:cNvSpPr/>
          <p:nvPr/>
        </p:nvSpPr>
        <p:spPr>
          <a:xfrm flipH="1">
            <a:off x="26110800" y="8987400"/>
            <a:ext cx="905400" cy="553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6" name="CustomShape 76"/>
          <p:cNvSpPr/>
          <p:nvPr/>
        </p:nvSpPr>
        <p:spPr>
          <a:xfrm flipH="1">
            <a:off x="26848800" y="8987400"/>
            <a:ext cx="167400" cy="553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7" name="CustomShape 77"/>
          <p:cNvSpPr/>
          <p:nvPr/>
        </p:nvSpPr>
        <p:spPr>
          <a:xfrm>
            <a:off x="27017280" y="8987400"/>
            <a:ext cx="502920" cy="553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8" name="CustomShape 78"/>
          <p:cNvSpPr/>
          <p:nvPr/>
        </p:nvSpPr>
        <p:spPr>
          <a:xfrm>
            <a:off x="29203560" y="847656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19" name="CustomShape 79"/>
          <p:cNvSpPr/>
          <p:nvPr/>
        </p:nvSpPr>
        <p:spPr>
          <a:xfrm flipH="1">
            <a:off x="28381680" y="8988480"/>
            <a:ext cx="1076760" cy="540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0" name="CustomShape 80"/>
          <p:cNvSpPr/>
          <p:nvPr/>
        </p:nvSpPr>
        <p:spPr>
          <a:xfrm flipH="1">
            <a:off x="29042640" y="8988480"/>
            <a:ext cx="415800" cy="556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1" name="CustomShape 81"/>
          <p:cNvSpPr/>
          <p:nvPr/>
        </p:nvSpPr>
        <p:spPr>
          <a:xfrm>
            <a:off x="29459520" y="8988480"/>
            <a:ext cx="339840" cy="552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2" name="CustomShape 82"/>
          <p:cNvSpPr/>
          <p:nvPr/>
        </p:nvSpPr>
        <p:spPr>
          <a:xfrm>
            <a:off x="29459520" y="8988480"/>
            <a:ext cx="1077840" cy="552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3" name="CustomShape 83"/>
          <p:cNvSpPr/>
          <p:nvPr/>
        </p:nvSpPr>
        <p:spPr>
          <a:xfrm>
            <a:off x="25108920" y="9596520"/>
            <a:ext cx="6555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2</a:t>
            </a:r>
            <a:endParaRPr/>
          </a:p>
        </p:txBody>
      </p:sp>
      <p:sp>
        <p:nvSpPr>
          <p:cNvPr id="124" name="CustomShape 84"/>
          <p:cNvSpPr/>
          <p:nvPr/>
        </p:nvSpPr>
        <p:spPr>
          <a:xfrm>
            <a:off x="25740000" y="9596520"/>
            <a:ext cx="7174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3</a:t>
            </a:r>
            <a:endParaRPr/>
          </a:p>
        </p:txBody>
      </p:sp>
      <p:sp>
        <p:nvSpPr>
          <p:cNvPr id="125" name="CustomShape 85"/>
          <p:cNvSpPr/>
          <p:nvPr/>
        </p:nvSpPr>
        <p:spPr>
          <a:xfrm>
            <a:off x="26515440" y="9596520"/>
            <a:ext cx="66780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4</a:t>
            </a:r>
            <a:endParaRPr/>
          </a:p>
        </p:txBody>
      </p:sp>
      <p:sp>
        <p:nvSpPr>
          <p:cNvPr id="126" name="CustomShape 86"/>
          <p:cNvSpPr/>
          <p:nvPr/>
        </p:nvSpPr>
        <p:spPr>
          <a:xfrm>
            <a:off x="27192600" y="9596520"/>
            <a:ext cx="65592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5</a:t>
            </a:r>
            <a:endParaRPr/>
          </a:p>
        </p:txBody>
      </p:sp>
      <p:sp>
        <p:nvSpPr>
          <p:cNvPr id="127" name="CustomShape 87"/>
          <p:cNvSpPr/>
          <p:nvPr/>
        </p:nvSpPr>
        <p:spPr>
          <a:xfrm>
            <a:off x="28037880" y="9596520"/>
            <a:ext cx="6526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7</a:t>
            </a:r>
            <a:endParaRPr/>
          </a:p>
        </p:txBody>
      </p:sp>
      <p:sp>
        <p:nvSpPr>
          <p:cNvPr id="128" name="CustomShape 88"/>
          <p:cNvSpPr/>
          <p:nvPr/>
        </p:nvSpPr>
        <p:spPr>
          <a:xfrm>
            <a:off x="28712880" y="9596520"/>
            <a:ext cx="70344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8</a:t>
            </a:r>
            <a:endParaRPr/>
          </a:p>
        </p:txBody>
      </p:sp>
      <p:sp>
        <p:nvSpPr>
          <p:cNvPr id="129" name="CustomShape 89"/>
          <p:cNvSpPr/>
          <p:nvPr/>
        </p:nvSpPr>
        <p:spPr>
          <a:xfrm>
            <a:off x="29465280" y="9596520"/>
            <a:ext cx="6652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9</a:t>
            </a:r>
            <a:endParaRPr/>
          </a:p>
        </p:txBody>
      </p:sp>
      <p:sp>
        <p:nvSpPr>
          <p:cNvPr id="130" name="CustomShape 90"/>
          <p:cNvSpPr/>
          <p:nvPr/>
        </p:nvSpPr>
        <p:spPr>
          <a:xfrm>
            <a:off x="30197880" y="9596520"/>
            <a:ext cx="6652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10</a:t>
            </a:r>
            <a:endParaRPr/>
          </a:p>
        </p:txBody>
      </p:sp>
      <p:sp>
        <p:nvSpPr>
          <p:cNvPr id="131" name="CustomShape 91"/>
          <p:cNvSpPr/>
          <p:nvPr/>
        </p:nvSpPr>
        <p:spPr>
          <a:xfrm>
            <a:off x="27683280" y="7310520"/>
            <a:ext cx="676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entury Gothic"/>
                <a:ea typeface="Arial"/>
              </a:rPr>
              <a:t>R</a:t>
            </a:r>
            <a:endParaRPr/>
          </a:p>
        </p:txBody>
      </p:sp>
      <p:sp>
        <p:nvSpPr>
          <p:cNvPr id="132" name="CustomShape 92"/>
          <p:cNvSpPr/>
          <p:nvPr/>
        </p:nvSpPr>
        <p:spPr>
          <a:xfrm>
            <a:off x="25623000" y="8462520"/>
            <a:ext cx="6663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1</a:t>
            </a:r>
            <a:endParaRPr/>
          </a:p>
        </p:txBody>
      </p:sp>
      <p:sp>
        <p:nvSpPr>
          <p:cNvPr id="133" name="CustomShape 93"/>
          <p:cNvSpPr/>
          <p:nvPr/>
        </p:nvSpPr>
        <p:spPr>
          <a:xfrm>
            <a:off x="27849600" y="8490600"/>
            <a:ext cx="72360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6</a:t>
            </a:r>
            <a:endParaRPr/>
          </a:p>
        </p:txBody>
      </p:sp>
      <p:sp>
        <p:nvSpPr>
          <p:cNvPr id="134" name="CustomShape 94"/>
          <p:cNvSpPr/>
          <p:nvPr/>
        </p:nvSpPr>
        <p:spPr>
          <a:xfrm>
            <a:off x="28008720" y="7726680"/>
            <a:ext cx="1450800" cy="7495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5" name="CustomShape 95"/>
          <p:cNvSpPr/>
          <p:nvPr/>
        </p:nvSpPr>
        <p:spPr>
          <a:xfrm>
            <a:off x="30686400" y="8530920"/>
            <a:ext cx="511560" cy="511560"/>
          </a:xfrm>
          <a:prstGeom prst="ellipse">
            <a:avLst/>
          </a:prstGeom>
          <a:ln w="50760">
            <a:solidFill>
              <a:srgbClr val="000000"/>
            </a:solidFill>
            <a:round/>
          </a:ln>
        </p:spPr>
      </p:sp>
      <p:sp>
        <p:nvSpPr>
          <p:cNvPr id="136" name="CustomShape 96"/>
          <p:cNvSpPr/>
          <p:nvPr/>
        </p:nvSpPr>
        <p:spPr>
          <a:xfrm flipH="1">
            <a:off x="28340640" y="9042840"/>
            <a:ext cx="2601360" cy="498240"/>
          </a:xfrm>
          <a:prstGeom prst="straightConnector1">
            <a:avLst/>
          </a:prstGeom>
          <a:noFill/>
          <a:ln w="507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7" name="CustomShape 97"/>
          <p:cNvSpPr/>
          <p:nvPr/>
        </p:nvSpPr>
        <p:spPr>
          <a:xfrm flipH="1">
            <a:off x="29061360" y="9042840"/>
            <a:ext cx="1880280" cy="498240"/>
          </a:xfrm>
          <a:prstGeom prst="straightConnector1">
            <a:avLst/>
          </a:prstGeom>
          <a:noFill/>
          <a:ln w="507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8" name="CustomShape 98"/>
          <p:cNvSpPr/>
          <p:nvPr/>
        </p:nvSpPr>
        <p:spPr>
          <a:xfrm>
            <a:off x="30942360" y="9042840"/>
            <a:ext cx="306360" cy="498240"/>
          </a:xfrm>
          <a:prstGeom prst="straightConnector1">
            <a:avLst/>
          </a:prstGeom>
          <a:noFill/>
          <a:ln w="507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9" name="CustomShape 99"/>
          <p:cNvSpPr/>
          <p:nvPr/>
        </p:nvSpPr>
        <p:spPr>
          <a:xfrm>
            <a:off x="30933720" y="9596520"/>
            <a:ext cx="6652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9’</a:t>
            </a:r>
            <a:endParaRPr/>
          </a:p>
        </p:txBody>
      </p:sp>
      <p:sp>
        <p:nvSpPr>
          <p:cNvPr id="140" name="CustomShape 100"/>
          <p:cNvSpPr/>
          <p:nvPr/>
        </p:nvSpPr>
        <p:spPr>
          <a:xfrm>
            <a:off x="29690280" y="7345080"/>
            <a:ext cx="685440" cy="380520"/>
          </a:xfrm>
          <a:prstGeom prst="ellipse">
            <a:avLst/>
          </a:prstGeom>
          <a:ln w="50760">
            <a:solidFill>
              <a:srgbClr val="000000"/>
            </a:solidFill>
            <a:round/>
          </a:ln>
        </p:spPr>
      </p:sp>
      <p:sp>
        <p:nvSpPr>
          <p:cNvPr id="141" name="CustomShape 101"/>
          <p:cNvSpPr/>
          <p:nvPr/>
        </p:nvSpPr>
        <p:spPr>
          <a:xfrm>
            <a:off x="29690280" y="7310880"/>
            <a:ext cx="676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entury Gothic"/>
                <a:ea typeface="Arial"/>
              </a:rPr>
              <a:t>R</a:t>
            </a:r>
            <a:r>
              <a:rPr b="1" lang="en-US" sz="2000" baseline="30000">
                <a:solidFill>
                  <a:srgbClr val="000000"/>
                </a:solidFill>
                <a:latin typeface="Century Gothic"/>
                <a:ea typeface="Arial"/>
              </a:rPr>
              <a:t>’</a:t>
            </a:r>
            <a:endParaRPr/>
          </a:p>
        </p:txBody>
      </p:sp>
      <p:sp>
        <p:nvSpPr>
          <p:cNvPr id="142" name="CustomShape 102"/>
          <p:cNvSpPr/>
          <p:nvPr/>
        </p:nvSpPr>
        <p:spPr>
          <a:xfrm flipH="1">
            <a:off x="25952760" y="7725960"/>
            <a:ext cx="4079160" cy="683280"/>
          </a:xfrm>
          <a:prstGeom prst="straightConnector1">
            <a:avLst/>
          </a:prstGeom>
          <a:noFill/>
          <a:ln w="507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3" name="CustomShape 103"/>
          <p:cNvSpPr/>
          <p:nvPr/>
        </p:nvSpPr>
        <p:spPr>
          <a:xfrm flipH="1">
            <a:off x="27017280" y="7725960"/>
            <a:ext cx="3015360" cy="748800"/>
          </a:xfrm>
          <a:prstGeom prst="straightConnector1">
            <a:avLst/>
          </a:prstGeom>
          <a:noFill/>
          <a:ln w="507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4" name="CustomShape 104"/>
          <p:cNvSpPr/>
          <p:nvPr/>
        </p:nvSpPr>
        <p:spPr>
          <a:xfrm flipH="1">
            <a:off x="28206000" y="7725960"/>
            <a:ext cx="1826640" cy="699840"/>
          </a:xfrm>
          <a:prstGeom prst="straightConnector1">
            <a:avLst/>
          </a:prstGeom>
          <a:noFill/>
          <a:ln w="507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5" name="CustomShape 105"/>
          <p:cNvSpPr/>
          <p:nvPr/>
        </p:nvSpPr>
        <p:spPr>
          <a:xfrm>
            <a:off x="30033000" y="7725960"/>
            <a:ext cx="909000" cy="804240"/>
          </a:xfrm>
          <a:prstGeom prst="straightConnector1">
            <a:avLst/>
          </a:prstGeom>
          <a:noFill/>
          <a:ln w="507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6" name="CustomShape 106"/>
          <p:cNvSpPr/>
          <p:nvPr/>
        </p:nvSpPr>
        <p:spPr>
          <a:xfrm>
            <a:off x="25184520" y="9542160"/>
            <a:ext cx="51264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47" name="CustomShape 107"/>
          <p:cNvSpPr/>
          <p:nvPr/>
        </p:nvSpPr>
        <p:spPr>
          <a:xfrm>
            <a:off x="25855560" y="954144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48" name="CustomShape 108"/>
          <p:cNvSpPr/>
          <p:nvPr/>
        </p:nvSpPr>
        <p:spPr>
          <a:xfrm>
            <a:off x="26593560" y="954144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49" name="CustomShape 109"/>
          <p:cNvSpPr/>
          <p:nvPr/>
        </p:nvSpPr>
        <p:spPr>
          <a:xfrm>
            <a:off x="27264600" y="954144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50" name="CustomShape 110"/>
          <p:cNvSpPr/>
          <p:nvPr/>
        </p:nvSpPr>
        <p:spPr>
          <a:xfrm>
            <a:off x="28084680" y="954144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51" name="CustomShape 111"/>
          <p:cNvSpPr/>
          <p:nvPr/>
        </p:nvSpPr>
        <p:spPr>
          <a:xfrm>
            <a:off x="28805760" y="954144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52" name="CustomShape 112"/>
          <p:cNvSpPr/>
          <p:nvPr/>
        </p:nvSpPr>
        <p:spPr>
          <a:xfrm>
            <a:off x="29543760" y="954144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53" name="CustomShape 113"/>
          <p:cNvSpPr/>
          <p:nvPr/>
        </p:nvSpPr>
        <p:spPr>
          <a:xfrm>
            <a:off x="30281760" y="9541440"/>
            <a:ext cx="511560" cy="5115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54" name="CustomShape 114"/>
          <p:cNvSpPr/>
          <p:nvPr/>
        </p:nvSpPr>
        <p:spPr>
          <a:xfrm>
            <a:off x="27764280" y="6858000"/>
            <a:ext cx="832320" cy="57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entury Gothic"/>
                <a:ea typeface="Arial"/>
              </a:rPr>
              <a:t>V</a:t>
            </a:r>
            <a:r>
              <a:rPr b="1"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i-1</a:t>
            </a:r>
            <a:endParaRPr/>
          </a:p>
        </p:txBody>
      </p:sp>
      <p:sp>
        <p:nvSpPr>
          <p:cNvPr id="155" name="CustomShape 115"/>
          <p:cNvSpPr/>
          <p:nvPr/>
        </p:nvSpPr>
        <p:spPr>
          <a:xfrm>
            <a:off x="29776320" y="6858000"/>
            <a:ext cx="783720" cy="57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entury Gothic"/>
                <a:ea typeface="Arial"/>
              </a:rPr>
              <a:t>V</a:t>
            </a:r>
            <a:r>
              <a:rPr b="1"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i</a:t>
            </a:r>
            <a:endParaRPr/>
          </a:p>
        </p:txBody>
      </p:sp>
      <p:sp>
        <p:nvSpPr>
          <p:cNvPr id="156" name="CustomShape 116"/>
          <p:cNvSpPr/>
          <p:nvPr/>
        </p:nvSpPr>
        <p:spPr>
          <a:xfrm>
            <a:off x="30803760" y="10667880"/>
            <a:ext cx="6652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entury Gothic"/>
                <a:ea typeface="Arial"/>
              </a:rPr>
              <a:t>11</a:t>
            </a:r>
            <a:endParaRPr/>
          </a:p>
        </p:txBody>
      </p:sp>
      <p:sp>
        <p:nvSpPr>
          <p:cNvPr id="157" name="CustomShape 117"/>
          <p:cNvSpPr/>
          <p:nvPr/>
        </p:nvSpPr>
        <p:spPr>
          <a:xfrm flipH="1">
            <a:off x="31119480" y="10053720"/>
            <a:ext cx="129600" cy="559080"/>
          </a:xfrm>
          <a:prstGeom prst="straightConnector1">
            <a:avLst/>
          </a:prstGeom>
          <a:noFill/>
          <a:ln w="507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8" name="CustomShape 118"/>
          <p:cNvSpPr/>
          <p:nvPr/>
        </p:nvSpPr>
        <p:spPr>
          <a:xfrm flipH="1">
            <a:off x="30537000" y="9042840"/>
            <a:ext cx="404280" cy="498240"/>
          </a:xfrm>
          <a:prstGeom prst="straightConnector1">
            <a:avLst/>
          </a:prstGeom>
          <a:noFill/>
          <a:ln w="507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9" name="CustomShape 119"/>
          <p:cNvSpPr/>
          <p:nvPr/>
        </p:nvSpPr>
        <p:spPr>
          <a:xfrm>
            <a:off x="29130480" y="8512200"/>
            <a:ext cx="6652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entury Gothic"/>
                <a:ea typeface="Arial"/>
              </a:rPr>
              <a:t>u</a:t>
            </a:r>
            <a:endParaRPr/>
          </a:p>
        </p:txBody>
      </p:sp>
      <p:sp>
        <p:nvSpPr>
          <p:cNvPr id="160" name="CustomShape 120"/>
          <p:cNvSpPr/>
          <p:nvPr/>
        </p:nvSpPr>
        <p:spPr>
          <a:xfrm>
            <a:off x="30600360" y="8564400"/>
            <a:ext cx="6652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entury Gothic"/>
                <a:ea typeface="Arial"/>
              </a:rPr>
              <a:t>u</a:t>
            </a:r>
            <a:r>
              <a:rPr b="1" lang="en-US" sz="2000" baseline="30000">
                <a:solidFill>
                  <a:srgbClr val="000000"/>
                </a:solidFill>
                <a:latin typeface="Century Gothic"/>
                <a:ea typeface="Arial"/>
              </a:rPr>
              <a:t>’</a:t>
            </a:r>
            <a:endParaRPr/>
          </a:p>
        </p:txBody>
      </p:sp>
      <p:pic>
        <p:nvPicPr>
          <p:cNvPr id="161" name="Picture 7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717120" y="3218040"/>
            <a:ext cx="6411600" cy="1658520"/>
          </a:xfrm>
          <a:prstGeom prst="rect">
            <a:avLst/>
          </a:prstGeom>
          <a:ln>
            <a:noFill/>
          </a:ln>
        </p:spPr>
      </p:pic>
      <p:sp>
        <p:nvSpPr>
          <p:cNvPr id="162" name="CustomShape 121"/>
          <p:cNvSpPr/>
          <p:nvPr/>
        </p:nvSpPr>
        <p:spPr>
          <a:xfrm flipH="1">
            <a:off x="20422080" y="11163240"/>
            <a:ext cx="1130040" cy="4939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3" name="CustomShape 122"/>
          <p:cNvSpPr/>
          <p:nvPr/>
        </p:nvSpPr>
        <p:spPr>
          <a:xfrm flipH="1">
            <a:off x="21057840" y="11163240"/>
            <a:ext cx="494280" cy="4190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4" name="CustomShape 123"/>
          <p:cNvSpPr/>
          <p:nvPr/>
        </p:nvSpPr>
        <p:spPr>
          <a:xfrm>
            <a:off x="21553200" y="11163240"/>
            <a:ext cx="419400" cy="4190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5" name="CustomShape 124"/>
          <p:cNvSpPr/>
          <p:nvPr/>
        </p:nvSpPr>
        <p:spPr>
          <a:xfrm>
            <a:off x="28413000" y="12083400"/>
            <a:ext cx="960120" cy="7459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6" name="CustomShape 125"/>
          <p:cNvSpPr/>
          <p:nvPr/>
        </p:nvSpPr>
        <p:spPr>
          <a:xfrm>
            <a:off x="24003000" y="6440400"/>
            <a:ext cx="2057040" cy="6390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entury Gothic"/>
                <a:ea typeface="Arial"/>
              </a:rPr>
              <a:t>NVBM subtree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entury Gothic"/>
                <a:ea typeface="Arial"/>
              </a:rPr>
              <a:t>DRAM subtree</a:t>
            </a:r>
            <a:endParaRPr/>
          </a:p>
        </p:txBody>
      </p:sp>
      <p:sp>
        <p:nvSpPr>
          <p:cNvPr id="167" name="CustomShape 126"/>
          <p:cNvSpPr/>
          <p:nvPr/>
        </p:nvSpPr>
        <p:spPr>
          <a:xfrm>
            <a:off x="23742000" y="6744240"/>
            <a:ext cx="261360" cy="27468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68" name="CustomShape 127"/>
          <p:cNvSpPr/>
          <p:nvPr/>
        </p:nvSpPr>
        <p:spPr>
          <a:xfrm>
            <a:off x="23740560" y="6440400"/>
            <a:ext cx="261360" cy="27468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69" name="CustomShape 128"/>
          <p:cNvSpPr/>
          <p:nvPr/>
        </p:nvSpPr>
        <p:spPr>
          <a:xfrm>
            <a:off x="1143000" y="11163240"/>
            <a:ext cx="9897480" cy="191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6000">
                <a:solidFill>
                  <a:srgbClr val="000000"/>
                </a:solidFill>
                <a:latin typeface="Arial"/>
                <a:ea typeface="Arial"/>
              </a:rPr>
              <a:t>Why using SSDs for VMM: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6000">
                <a:solidFill>
                  <a:srgbClr val="000000"/>
                </a:solidFill>
                <a:latin typeface="Arial"/>
                <a:ea typeface="Arial"/>
              </a:rPr>
              <a:t>Challenges:</a:t>
            </a:r>
            <a:endParaRPr/>
          </a:p>
        </p:txBody>
      </p:sp>
      <p:sp>
        <p:nvSpPr>
          <p:cNvPr id="170" name="CustomShape 129"/>
          <p:cNvSpPr/>
          <p:nvPr/>
        </p:nvSpPr>
        <p:spPr>
          <a:xfrm>
            <a:off x="33026040" y="11860560"/>
            <a:ext cx="9897480" cy="649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</a:rPr>
              <a:t>Data: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</a:rPr>
              <a:t>Observations:</a:t>
            </a:r>
            <a:endParaRPr/>
          </a:p>
        </p:txBody>
      </p:sp>
      <p:sp>
        <p:nvSpPr>
          <p:cNvPr id="171" name="CustomShape 130"/>
          <p:cNvSpPr/>
          <p:nvPr/>
        </p:nvSpPr>
        <p:spPr>
          <a:xfrm>
            <a:off x="457200" y="6111000"/>
            <a:ext cx="5790960" cy="32529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SSD has significant advantages in capacity, power consumption, and price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2" name="CustomShape 131"/>
          <p:cNvSpPr/>
          <p:nvPr/>
        </p:nvSpPr>
        <p:spPr>
          <a:xfrm>
            <a:off x="518400" y="19058400"/>
            <a:ext cx="5790960" cy="32529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Subtree of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0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in DRAM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 trimmed and merged to tree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1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NVBM when Threshold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DRAM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is reached or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simulation of time step 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i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completed.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132"/>
          <p:cNvSpPr/>
          <p:nvPr/>
        </p:nvSpPr>
        <p:spPr>
          <a:xfrm>
            <a:off x="792720" y="25146000"/>
            <a:ext cx="5790960" cy="32529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Subtree of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0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in DRAM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 trimmed and merged to tree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1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NVBM when Threshold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DRAM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is reached or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simulation of time step 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i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completed.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4" name="CustomShape 133"/>
          <p:cNvSpPr/>
          <p:nvPr/>
        </p:nvSpPr>
        <p:spPr>
          <a:xfrm>
            <a:off x="12405600" y="22167360"/>
            <a:ext cx="5790960" cy="32529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Subtree of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0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in DRAM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 trimmed and merged to tree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1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NVBM when Threshold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DRAM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is reached or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simulation of time step 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i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completed.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5" name="CustomShape 134"/>
          <p:cNvSpPr/>
          <p:nvPr/>
        </p:nvSpPr>
        <p:spPr>
          <a:xfrm>
            <a:off x="12314160" y="29489040"/>
            <a:ext cx="5790960" cy="32529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Subtree of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0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in DRAM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 trimmed and merged to tree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1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NVBM when Threshold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DRAM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is reached or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simulation of time step 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i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completed.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6" name="CustomShape 135"/>
          <p:cNvSpPr/>
          <p:nvPr/>
        </p:nvSpPr>
        <p:spPr>
          <a:xfrm>
            <a:off x="32552640" y="23225760"/>
            <a:ext cx="5790960" cy="32529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Subtree of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0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in DRAM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 trimmed and merged to tree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1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NVBM when Threshold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DRAM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is reached or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simulation of time step 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i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completed.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TextShape 3"/>
          <p:cNvSpPr txBox="1"/>
          <p:nvPr/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TextShape 4"/>
          <p:cNvSpPr txBox="1"/>
          <p:nvPr/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TextShape 3"/>
          <p:cNvSpPr txBox="1"/>
          <p:nvPr/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TextShape 4"/>
          <p:cNvSpPr txBox="1"/>
          <p:nvPr/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TextShape 3"/>
          <p:cNvSpPr txBox="1"/>
          <p:nvPr/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TextShape 4"/>
          <p:cNvSpPr txBox="1"/>
          <p:nvPr/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TextShape 3"/>
          <p:cNvSpPr txBox="1"/>
          <p:nvPr/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TextShape 4"/>
          <p:cNvSpPr txBox="1"/>
          <p:nvPr/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TextShape 5"/>
          <p:cNvSpPr txBox="1"/>
          <p:nvPr/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TextShape 3"/>
          <p:cNvSpPr txBox="1"/>
          <p:nvPr/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