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15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11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43891200" cy="329184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7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8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38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ACDAFBB-3AD2-4FF9-9ECA-0A29DDE58DB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4143600" y="9119520"/>
            <a:ext cx="3168000" cy="478080"/>
          </a:xfrm>
          <a:prstGeom prst="rect">
            <a:avLst/>
          </a:prstGeom>
          <a:noFill/>
          <a:ln>
            <a:noFill/>
          </a:ln>
        </p:spPr>
        <p:txBody>
          <a:bodyPr lIns="96840" rIns="96840" tIns="48600" bIns="48600" anchor="b"/>
          <a:p>
            <a:pPr algn="r">
              <a:lnSpc>
                <a:spcPct val="100000"/>
              </a:lnSpc>
            </a:pPr>
            <a:fld id="{210A6A3F-9A05-4916-969B-56AAAC533D87}" type="slidenum">
              <a:rPr lang="en-US" sz="12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731520" y="4561560"/>
            <a:ext cx="5850360" cy="4318560"/>
          </a:xfrm>
          <a:prstGeom prst="rect">
            <a:avLst/>
          </a:prstGeom>
        </p:spPr>
        <p:txBody>
          <a:bodyPr lIns="96840" rIns="96840" tIns="48600" bIns="4860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9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7400" cy="19090800"/>
          </a:xfrm>
          <a:prstGeom prst="rect">
            <a:avLst/>
          </a:prstGeom>
          <a:ln>
            <a:noFill/>
          </a:ln>
        </p:spPr>
      </p:pic>
      <p:pic>
        <p:nvPicPr>
          <p:cNvPr id="3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7400" cy="19090800"/>
          </a:xfrm>
          <a:prstGeom prst="rect">
            <a:avLst/>
          </a:prstGeom>
          <a:ln>
            <a:noFill/>
          </a:ln>
        </p:spPr>
      </p:pic>
      <p:pic>
        <p:nvPicPr>
          <p:cNvPr id="33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8120" cy="19091520"/>
          </a:xfrm>
          <a:prstGeom prst="rect">
            <a:avLst/>
          </a:prstGeom>
          <a:ln>
            <a:noFill/>
          </a:ln>
        </p:spPr>
      </p:pic>
      <p:pic>
        <p:nvPicPr>
          <p:cNvPr id="34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8120" cy="19091520"/>
          </a:xfrm>
          <a:prstGeom prst="rect">
            <a:avLst/>
          </a:prstGeom>
          <a:ln>
            <a:noFill/>
          </a:ln>
        </p:spPr>
      </p:pic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000" cy="9106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7400" cy="1909080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7400" cy="19090800"/>
          </a:xfrm>
          <a:prstGeom prst="rect">
            <a:avLst/>
          </a:prstGeom>
          <a:ln>
            <a:noFill/>
          </a:ln>
        </p:spPr>
      </p:pic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7400" cy="1909080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7400" cy="19090800"/>
          </a:xfrm>
          <a:prstGeom prst="rect">
            <a:avLst/>
          </a:prstGeom>
          <a:ln>
            <a:noFill/>
          </a:ln>
        </p:spPr>
      </p:pic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00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200" cy="9106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0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32058720" y="20970360"/>
            <a:ext cx="11830680" cy="1194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83" name="CustomShape 2"/>
          <p:cNvSpPr/>
          <p:nvPr/>
        </p:nvSpPr>
        <p:spPr>
          <a:xfrm>
            <a:off x="32058720" y="5105520"/>
            <a:ext cx="11830680" cy="160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84" name="CustomShape 3"/>
          <p:cNvSpPr/>
          <p:nvPr/>
        </p:nvSpPr>
        <p:spPr>
          <a:xfrm>
            <a:off x="12268080" y="5105520"/>
            <a:ext cx="19584720" cy="2781108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CustomShape 4"/>
          <p:cNvSpPr/>
          <p:nvPr/>
        </p:nvSpPr>
        <p:spPr>
          <a:xfrm>
            <a:off x="0" y="5105520"/>
            <a:ext cx="12076920" cy="27811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86" name="CustomShape 5"/>
          <p:cNvSpPr/>
          <p:nvPr/>
        </p:nvSpPr>
        <p:spPr>
          <a:xfrm>
            <a:off x="0" y="0"/>
            <a:ext cx="43878240" cy="3157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ffffff"/>
                </a:solidFill>
                <a:latin typeface="Century Gothic"/>
                <a:ea typeface="Arial"/>
              </a:rPr>
              <a:t>SSD-Aware Virtual Memory Management</a:t>
            </a:r>
            <a:endParaRPr/>
          </a:p>
        </p:txBody>
      </p:sp>
      <p:sp>
        <p:nvSpPr>
          <p:cNvPr id="387" name="CustomShape 6"/>
          <p:cNvSpPr/>
          <p:nvPr/>
        </p:nvSpPr>
        <p:spPr>
          <a:xfrm>
            <a:off x="0" y="5105520"/>
            <a:ext cx="12076920" cy="10040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Why is Virtual Memory Management needed?</a:t>
            </a:r>
            <a:endParaRPr/>
          </a:p>
        </p:txBody>
      </p:sp>
      <p:sp>
        <p:nvSpPr>
          <p:cNvPr id="388" name="CustomShape 7"/>
          <p:cNvSpPr/>
          <p:nvPr/>
        </p:nvSpPr>
        <p:spPr>
          <a:xfrm>
            <a:off x="32058720" y="21793320"/>
            <a:ext cx="11830680" cy="10040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Conclusion and Future Work</a:t>
            </a:r>
            <a:endParaRPr/>
          </a:p>
        </p:txBody>
      </p:sp>
      <p:sp>
        <p:nvSpPr>
          <p:cNvPr id="389" name="CustomShape 8"/>
          <p:cNvSpPr/>
          <p:nvPr/>
        </p:nvSpPr>
        <p:spPr>
          <a:xfrm>
            <a:off x="11160" y="3124080"/>
            <a:ext cx="43878240" cy="1792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         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Christopher Feener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Xuechen Zhang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Washington State University Vancouver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390" name="CustomShape 9"/>
          <p:cNvSpPr/>
          <p:nvPr/>
        </p:nvSpPr>
        <p:spPr>
          <a:xfrm>
            <a:off x="-43200" y="10013040"/>
            <a:ext cx="12076920" cy="10040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Challenges of VMM using SSDs</a:t>
            </a:r>
            <a:endParaRPr/>
          </a:p>
        </p:txBody>
      </p:sp>
      <p:sp>
        <p:nvSpPr>
          <p:cNvPr id="391" name="CustomShape 10"/>
          <p:cNvSpPr/>
          <p:nvPr/>
        </p:nvSpPr>
        <p:spPr>
          <a:xfrm>
            <a:off x="5092200" y="10103040"/>
            <a:ext cx="183240" cy="31212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CustomShape 11"/>
          <p:cNvSpPr/>
          <p:nvPr/>
        </p:nvSpPr>
        <p:spPr>
          <a:xfrm>
            <a:off x="5290200" y="10023120"/>
            <a:ext cx="181080" cy="31212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CustomShape 12"/>
          <p:cNvSpPr/>
          <p:nvPr/>
        </p:nvSpPr>
        <p:spPr>
          <a:xfrm>
            <a:off x="77040" y="13716000"/>
            <a:ext cx="11142720" cy="207108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CustomShape 13"/>
          <p:cNvSpPr/>
          <p:nvPr/>
        </p:nvSpPr>
        <p:spPr>
          <a:xfrm>
            <a:off x="0" y="23743800"/>
            <a:ext cx="12077280" cy="10040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Our Solution: HybridSwap</a:t>
            </a:r>
            <a:endParaRPr/>
          </a:p>
        </p:txBody>
      </p:sp>
      <p:sp>
        <p:nvSpPr>
          <p:cNvPr id="395" name="CustomShape 14"/>
          <p:cNvSpPr/>
          <p:nvPr/>
        </p:nvSpPr>
        <p:spPr>
          <a:xfrm>
            <a:off x="12192120" y="6190560"/>
            <a:ext cx="19649880" cy="1438164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CustomShape 15"/>
          <p:cNvSpPr/>
          <p:nvPr/>
        </p:nvSpPr>
        <p:spPr>
          <a:xfrm>
            <a:off x="12482280" y="27419400"/>
            <a:ext cx="19657800" cy="100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	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	</a:t>
            </a:r>
            <a:endParaRPr/>
          </a:p>
        </p:txBody>
      </p:sp>
      <p:sp>
        <p:nvSpPr>
          <p:cNvPr id="397" name="CustomShape 16"/>
          <p:cNvSpPr/>
          <p:nvPr/>
        </p:nvSpPr>
        <p:spPr>
          <a:xfrm>
            <a:off x="32004000" y="6019920"/>
            <a:ext cx="11880000" cy="221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lvl="4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entury Gothic"/>
                <a:ea typeface="Times New Roman"/>
              </a:rPr>
              <a:t>tttt</a:t>
            </a:r>
            <a:endParaRPr/>
          </a:p>
        </p:txBody>
      </p:sp>
      <p:sp>
        <p:nvSpPr>
          <p:cNvPr id="398" name="CustomShape 17"/>
          <p:cNvSpPr/>
          <p:nvPr/>
        </p:nvSpPr>
        <p:spPr>
          <a:xfrm>
            <a:off x="32058720" y="8229600"/>
            <a:ext cx="11830680" cy="10040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Memory Pages </a:t>
            </a:r>
            <a:endParaRPr/>
          </a:p>
        </p:txBody>
      </p:sp>
      <p:sp>
        <p:nvSpPr>
          <p:cNvPr id="399" name="CustomShape 18"/>
          <p:cNvSpPr/>
          <p:nvPr/>
        </p:nvSpPr>
        <p:spPr>
          <a:xfrm>
            <a:off x="0" y="17891640"/>
            <a:ext cx="12076920" cy="10040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Existing Solution</a:t>
            </a:r>
            <a:endParaRPr/>
          </a:p>
        </p:txBody>
      </p:sp>
      <p:sp>
        <p:nvSpPr>
          <p:cNvPr id="400" name="CustomShape 19"/>
          <p:cNvSpPr/>
          <p:nvPr/>
        </p:nvSpPr>
        <p:spPr>
          <a:xfrm>
            <a:off x="32058720" y="5105520"/>
            <a:ext cx="11830680" cy="10040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Experimental Results </a:t>
            </a:r>
            <a:endParaRPr/>
          </a:p>
        </p:txBody>
      </p:sp>
      <p:pic>
        <p:nvPicPr>
          <p:cNvPr id="401" name="Picture 72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717120" y="3218040"/>
            <a:ext cx="6410160" cy="1657080"/>
          </a:xfrm>
          <a:prstGeom prst="rect">
            <a:avLst/>
          </a:prstGeom>
          <a:ln>
            <a:noFill/>
          </a:ln>
        </p:spPr>
      </p:pic>
      <p:sp>
        <p:nvSpPr>
          <p:cNvPr id="402" name="CustomShape 20"/>
          <p:cNvSpPr/>
          <p:nvPr/>
        </p:nvSpPr>
        <p:spPr>
          <a:xfrm>
            <a:off x="548640" y="11163240"/>
            <a:ext cx="11154600" cy="310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Why we are using SSDs for VMM: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Incorporating SSD into VMM can  increase the bandwidth of the swapping system.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Challenges: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Frequent writes to SSD could shorten the lifetime of SSD to a thousandth of normal.</a:t>
            </a:r>
            <a:endParaRPr/>
          </a:p>
        </p:txBody>
      </p:sp>
      <p:sp>
        <p:nvSpPr>
          <p:cNvPr id="403" name="CustomShape 21"/>
          <p:cNvSpPr/>
          <p:nvPr/>
        </p:nvSpPr>
        <p:spPr>
          <a:xfrm>
            <a:off x="33026040" y="11860560"/>
            <a:ext cx="9896040" cy="648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Data: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Observations:</a:t>
            </a:r>
            <a:endParaRPr/>
          </a:p>
        </p:txBody>
      </p:sp>
      <p:sp>
        <p:nvSpPr>
          <p:cNvPr id="404" name="CustomShape 22"/>
          <p:cNvSpPr/>
          <p:nvPr/>
        </p:nvSpPr>
        <p:spPr>
          <a:xfrm>
            <a:off x="457200" y="6111000"/>
            <a:ext cx="11246040" cy="325152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has significant advantages over DRAM, including greater capacity, more power efficient, and lower price per bit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It could potentially be used as an extension of memory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Applications with large working sets could run efficiently on a modestly configured system using both SSDs and disks.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5" name="CustomShape 23"/>
          <p:cNvSpPr/>
          <p:nvPr/>
        </p:nvSpPr>
        <p:spPr>
          <a:xfrm>
            <a:off x="518400" y="19058400"/>
            <a:ext cx="11184840" cy="325152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is used for speeding up disk access.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When used alone, SSD provides extremely 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“fast storage systems.”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6" name="CustomShape 24"/>
          <p:cNvSpPr/>
          <p:nvPr/>
        </p:nvSpPr>
        <p:spPr>
          <a:xfrm>
            <a:off x="792720" y="25146000"/>
            <a:ext cx="10910520" cy="325152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Disk manages sequential reads and SSD manages random reads.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provides enhanced performance, while disk allows a longer lifetime for SSD, thus combining the advantages of both.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The three steps of swapping out pages according to HybridSwap are 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“selecting a candidate sequence, evaluating its spatial locality, and determining swapping destinations.”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7" name="CustomShape 25"/>
          <p:cNvSpPr/>
          <p:nvPr/>
        </p:nvSpPr>
        <p:spPr>
          <a:xfrm>
            <a:off x="32552640" y="23225760"/>
            <a:ext cx="10881360" cy="325152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Spatial locality can be used in conjunction with temporal locality to determine the optimal means of swapping pages between SSD and disk.</a:t>
            </a:r>
            <a:endParaRPr/>
          </a:p>
        </p:txBody>
      </p:sp>
      <p:sp>
        <p:nvSpPr>
          <p:cNvPr id="408" name="CustomShape 26"/>
          <p:cNvSpPr/>
          <p:nvPr/>
        </p:nvSpPr>
        <p:spPr>
          <a:xfrm>
            <a:off x="12265200" y="5106600"/>
            <a:ext cx="19476000" cy="27811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09" name="CustomShape 27"/>
          <p:cNvSpPr/>
          <p:nvPr/>
        </p:nvSpPr>
        <p:spPr>
          <a:xfrm>
            <a:off x="12893040" y="6583680"/>
            <a:ext cx="18104400" cy="325152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Pages with the least temporal locality are the most likely to be swapped out.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Spatial locality must also be used to make certain that swap-in latency and page-fault latency are not increased.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Disk swap manages sequences with strong spatial locality and weak temporal locality, while SSD swap manages page sequences with weak spatial locality.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 variant of the LRU replacement algorithm is used, 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“similar to the 2Q replacement”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.</a:t>
            </a:r>
            <a:endParaRPr/>
          </a:p>
        </p:txBody>
      </p:sp>
      <p:sp>
        <p:nvSpPr>
          <p:cNvPr id="410" name="CustomShape 28"/>
          <p:cNvSpPr/>
          <p:nvPr/>
        </p:nvSpPr>
        <p:spPr>
          <a:xfrm>
            <a:off x="12265200" y="5105520"/>
            <a:ext cx="19476000" cy="10040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Integration of Temporal Locality and Spatial Locality</a:t>
            </a:r>
            <a:endParaRPr/>
          </a:p>
        </p:txBody>
      </p:sp>
      <p:sp>
        <p:nvSpPr>
          <p:cNvPr id="411" name="CustomShape 29"/>
          <p:cNvSpPr/>
          <p:nvPr/>
        </p:nvSpPr>
        <p:spPr>
          <a:xfrm>
            <a:off x="12268440" y="20954880"/>
            <a:ext cx="19472760" cy="10040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Evaluation of Spatial Locality of Page Sequences</a:t>
            </a:r>
            <a:endParaRPr/>
          </a:p>
        </p:txBody>
      </p:sp>
      <p:sp>
        <p:nvSpPr>
          <p:cNvPr id="412" name="CustomShape 30"/>
          <p:cNvSpPr/>
          <p:nvPr/>
        </p:nvSpPr>
        <p:spPr>
          <a:xfrm>
            <a:off x="12264840" y="28483560"/>
            <a:ext cx="19476360" cy="10040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Scheduling Page Swapping</a:t>
            </a:r>
            <a:endParaRPr/>
          </a:p>
        </p:txBody>
      </p:sp>
      <p:sp>
        <p:nvSpPr>
          <p:cNvPr id="413" name="CustomShape 31"/>
          <p:cNvSpPr/>
          <p:nvPr/>
        </p:nvSpPr>
        <p:spPr>
          <a:xfrm>
            <a:off x="12863520" y="22168080"/>
            <a:ext cx="18500040" cy="325152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In order to reduce overhead and minimize time to detect page accesses, HybridSwap only records page accesses when there is a page fault.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The lifetime of a page at swap-out is considered to be the most recent time between page accesses (swap-in and current time).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 sequence of pages is swapped to disk only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 “If the difference between any two pages' access times is” less “than the system's current average lifetime,” and “ if some anonymous pages in the sequence ... have access times.”</a:t>
            </a:r>
            <a:endParaRPr/>
          </a:p>
        </p:txBody>
      </p:sp>
      <p:sp>
        <p:nvSpPr>
          <p:cNvPr id="414" name="CustomShape 32"/>
          <p:cNvSpPr/>
          <p:nvPr/>
        </p:nvSpPr>
        <p:spPr>
          <a:xfrm>
            <a:off x="12618720" y="29666160"/>
            <a:ext cx="18500040" cy="325152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In the range of the last N pages in the inactive list of pages, a process's pages are replaced in each swap.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N must be small enough to avoid swapping too many recently used pages, but large enough to add disk efficiency.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2194560" y="1313280"/>
            <a:ext cx="39501000" cy="549648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CustomShape 2"/>
          <p:cNvSpPr/>
          <p:nvPr/>
        </p:nvSpPr>
        <p:spPr>
          <a:xfrm>
            <a:off x="2194560" y="7702560"/>
            <a:ext cx="39501000" cy="1909152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CustomShape 3"/>
          <p:cNvSpPr/>
          <p:nvPr/>
        </p:nvSpPr>
        <p:spPr>
          <a:xfrm>
            <a:off x="2194560" y="7702560"/>
            <a:ext cx="39501000" cy="19091520"/>
          </a:xfrm>
          <a:prstGeom prst="rect">
            <a:avLst/>
          </a:prstGeom>
          <a:noFill/>
          <a:ln>
            <a:noFill/>
          </a:ln>
        </p:spPr>
      </p:sp>
      <p:pic>
        <p:nvPicPr>
          <p:cNvPr id="4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80640" y="7702560"/>
            <a:ext cx="23928120" cy="19091520"/>
          </a:xfrm>
          <a:prstGeom prst="rect">
            <a:avLst/>
          </a:prstGeom>
          <a:ln>
            <a:noFill/>
          </a:ln>
        </p:spPr>
      </p:pic>
      <p:pic>
        <p:nvPicPr>
          <p:cNvPr id="45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120" cy="190915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2194560" y="1313280"/>
            <a:ext cx="39500280" cy="2548044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2194560" y="1313280"/>
            <a:ext cx="39500280" cy="549576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CustomShape 2"/>
          <p:cNvSpPr/>
          <p:nvPr/>
        </p:nvSpPr>
        <p:spPr>
          <a:xfrm>
            <a:off x="2194560" y="7702560"/>
            <a:ext cx="19275120" cy="910548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CustomShape 3"/>
          <p:cNvSpPr/>
          <p:nvPr/>
        </p:nvSpPr>
        <p:spPr>
          <a:xfrm>
            <a:off x="2194560" y="17674920"/>
            <a:ext cx="19275120" cy="910548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CustomShape 4"/>
          <p:cNvSpPr/>
          <p:nvPr/>
        </p:nvSpPr>
        <p:spPr>
          <a:xfrm>
            <a:off x="22435200" y="7702560"/>
            <a:ext cx="19275120" cy="1909080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2194560" y="1313280"/>
            <a:ext cx="39500280" cy="549576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CustomShape 2"/>
          <p:cNvSpPr/>
          <p:nvPr/>
        </p:nvSpPr>
        <p:spPr>
          <a:xfrm>
            <a:off x="2194560" y="7702560"/>
            <a:ext cx="19275120" cy="190908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CustomShape 3"/>
          <p:cNvSpPr/>
          <p:nvPr/>
        </p:nvSpPr>
        <p:spPr>
          <a:xfrm>
            <a:off x="22435200" y="7702560"/>
            <a:ext cx="19275120" cy="910548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CustomShape 4"/>
          <p:cNvSpPr/>
          <p:nvPr/>
        </p:nvSpPr>
        <p:spPr>
          <a:xfrm>
            <a:off x="22435200" y="17674920"/>
            <a:ext cx="19275120" cy="91054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2194560" y="1313280"/>
            <a:ext cx="39500280" cy="549576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CustomShape 2"/>
          <p:cNvSpPr/>
          <p:nvPr/>
        </p:nvSpPr>
        <p:spPr>
          <a:xfrm>
            <a:off x="2194560" y="7702560"/>
            <a:ext cx="19275120" cy="910548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CustomShape 3"/>
          <p:cNvSpPr/>
          <p:nvPr/>
        </p:nvSpPr>
        <p:spPr>
          <a:xfrm>
            <a:off x="22435200" y="7702560"/>
            <a:ext cx="19275120" cy="910548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CustomShape 4"/>
          <p:cNvSpPr/>
          <p:nvPr/>
        </p:nvSpPr>
        <p:spPr>
          <a:xfrm>
            <a:off x="2194560" y="17674920"/>
            <a:ext cx="39500280" cy="91054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2194560" y="1313280"/>
            <a:ext cx="39500280" cy="549576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CustomShape 2"/>
          <p:cNvSpPr/>
          <p:nvPr/>
        </p:nvSpPr>
        <p:spPr>
          <a:xfrm>
            <a:off x="2194560" y="7702560"/>
            <a:ext cx="39500280" cy="910548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CustomShape 3"/>
          <p:cNvSpPr/>
          <p:nvPr/>
        </p:nvSpPr>
        <p:spPr>
          <a:xfrm>
            <a:off x="2194560" y="17674920"/>
            <a:ext cx="39500280" cy="91054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2194560" y="1313280"/>
            <a:ext cx="39500280" cy="549576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CustomShape 2"/>
          <p:cNvSpPr/>
          <p:nvPr/>
        </p:nvSpPr>
        <p:spPr>
          <a:xfrm>
            <a:off x="2194560" y="7702560"/>
            <a:ext cx="19275120" cy="910548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CustomShape 3"/>
          <p:cNvSpPr/>
          <p:nvPr/>
        </p:nvSpPr>
        <p:spPr>
          <a:xfrm>
            <a:off x="22435200" y="7702560"/>
            <a:ext cx="19275120" cy="910548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CustomShape 4"/>
          <p:cNvSpPr/>
          <p:nvPr/>
        </p:nvSpPr>
        <p:spPr>
          <a:xfrm>
            <a:off x="22435200" y="17674920"/>
            <a:ext cx="19275120" cy="910548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CustomShape 5"/>
          <p:cNvSpPr/>
          <p:nvPr/>
        </p:nvSpPr>
        <p:spPr>
          <a:xfrm>
            <a:off x="2194560" y="17674920"/>
            <a:ext cx="19275120" cy="91054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2194560" y="1313280"/>
            <a:ext cx="39500280" cy="549576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CustomShape 2"/>
          <p:cNvSpPr/>
          <p:nvPr/>
        </p:nvSpPr>
        <p:spPr>
          <a:xfrm>
            <a:off x="2194560" y="7702560"/>
            <a:ext cx="39500280" cy="1909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CustomShape 3"/>
          <p:cNvSpPr/>
          <p:nvPr/>
        </p:nvSpPr>
        <p:spPr>
          <a:xfrm>
            <a:off x="2194560" y="7702560"/>
            <a:ext cx="39500280" cy="19090800"/>
          </a:xfrm>
          <a:prstGeom prst="rect">
            <a:avLst/>
          </a:prstGeom>
          <a:noFill/>
          <a:ln>
            <a:noFill/>
          </a:ln>
        </p:spPr>
      </p:sp>
      <p:pic>
        <p:nvPicPr>
          <p:cNvPr id="4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80640" y="7702560"/>
            <a:ext cx="23927400" cy="19090800"/>
          </a:xfrm>
          <a:prstGeom prst="rect">
            <a:avLst/>
          </a:prstGeom>
          <a:ln>
            <a:noFill/>
          </a:ln>
        </p:spPr>
      </p:pic>
      <p:pic>
        <p:nvPicPr>
          <p:cNvPr id="4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7400" cy="190908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2194560" y="1313280"/>
            <a:ext cx="39501000" cy="549648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CustomShape 2"/>
          <p:cNvSpPr/>
          <p:nvPr/>
        </p:nvSpPr>
        <p:spPr>
          <a:xfrm>
            <a:off x="2194560" y="7702560"/>
            <a:ext cx="19275840" cy="91062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CustomShape 3"/>
          <p:cNvSpPr/>
          <p:nvPr/>
        </p:nvSpPr>
        <p:spPr>
          <a:xfrm>
            <a:off x="22435200" y="7702560"/>
            <a:ext cx="19275840" cy="91062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CustomShape 4"/>
          <p:cNvSpPr/>
          <p:nvPr/>
        </p:nvSpPr>
        <p:spPr>
          <a:xfrm>
            <a:off x="22435200" y="17674920"/>
            <a:ext cx="19275840" cy="91062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CustomShape 5"/>
          <p:cNvSpPr/>
          <p:nvPr/>
        </p:nvSpPr>
        <p:spPr>
          <a:xfrm>
            <a:off x="2194560" y="17674920"/>
            <a:ext cx="19275840" cy="910620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