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43891200" cy="329184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0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0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0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30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8C7653C-C002-4113-A0B0-85E8BAF0C57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143600" y="9119520"/>
            <a:ext cx="3169080" cy="479160"/>
          </a:xfrm>
          <a:prstGeom prst="rect">
            <a:avLst/>
          </a:prstGeom>
          <a:noFill/>
          <a:ln>
            <a:noFill/>
          </a:ln>
        </p:spPr>
        <p:txBody>
          <a:bodyPr lIns="96840" rIns="96840" tIns="48600" bIns="48600" anchor="b"/>
          <a:p>
            <a:pPr algn="r">
              <a:lnSpc>
                <a:spcPct val="100000"/>
              </a:lnSpc>
            </a:pPr>
            <a:fld id="{700B6082-8514-40CF-9ABE-9E4081814237}" type="slidenum">
              <a:rPr lang="en-US" sz="12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31520" y="4561560"/>
            <a:ext cx="5851440" cy="4319640"/>
          </a:xfrm>
          <a:prstGeom prst="rect">
            <a:avLst/>
          </a:prstGeom>
        </p:spPr>
        <p:txBody>
          <a:bodyPr lIns="96840" rIns="96840" tIns="48600" bIns="486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1000" y="7702200"/>
            <a:ext cx="23928120" cy="190918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1000" y="7702200"/>
            <a:ext cx="23928120" cy="19091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36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36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36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1000" y="7702200"/>
            <a:ext cx="23928120" cy="190918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1000" y="7702200"/>
            <a:ext cx="23928120" cy="19091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36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36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1000" y="7702200"/>
            <a:ext cx="23928120" cy="190918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1000" y="7702200"/>
            <a:ext cx="23928120" cy="19091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36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36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1000" y="7702200"/>
            <a:ext cx="23928120" cy="190918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1000" y="7702200"/>
            <a:ext cx="23928120" cy="19091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36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36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36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1000" y="7702200"/>
            <a:ext cx="23928120" cy="1909188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1000" y="7702200"/>
            <a:ext cx="23928120" cy="19091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36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36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1000" y="7702200"/>
            <a:ext cx="23928120" cy="1909188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1000" y="7702200"/>
            <a:ext cx="23928120" cy="19091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36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36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6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1000" y="7702200"/>
            <a:ext cx="23928120" cy="1909188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1000" y="7702200"/>
            <a:ext cx="23928120" cy="19091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36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360" cy="2548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2243520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5" name="PlaceHolder 5"/>
          <p:cNvSpPr>
            <a:spLocks noGrp="1"/>
          </p:cNvSpPr>
          <p:nvPr>
            <p:ph type="body"/>
          </p:nvPr>
        </p:nvSpPr>
        <p:spPr>
          <a:xfrm>
            <a:off x="2194560" y="17674560"/>
            <a:ext cx="19276560" cy="910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1000" y="7702200"/>
            <a:ext cx="23928120" cy="19091880"/>
          </a:xfrm>
          <a:prstGeom prst="rect">
            <a:avLst/>
          </a:prstGeom>
          <a:ln>
            <a:noFill/>
          </a:ln>
        </p:spPr>
      </p:pic>
      <p:pic>
        <p:nvPicPr>
          <p:cNvPr id="30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1000" y="7702200"/>
            <a:ext cx="23928120" cy="1909188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19091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19091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36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200" cy="910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e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8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pic>
        <p:nvPicPr>
          <p:cNvPr id="2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480" cy="19091880"/>
          </a:xfrm>
          <a:prstGeom prst="rect">
            <a:avLst/>
          </a:prstGeom>
          <a:ln>
            <a:noFill/>
          </a:ln>
        </p:spPr>
      </p:pic>
      <p:pic>
        <p:nvPicPr>
          <p:cNvPr id="26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80640" y="7702560"/>
            <a:ext cx="23928480" cy="190918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2058720" y="20970360"/>
            <a:ext cx="11831760" cy="1194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32058720" y="5105520"/>
            <a:ext cx="11831760" cy="1600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08" name="CustomShape 3"/>
          <p:cNvSpPr/>
          <p:nvPr/>
        </p:nvSpPr>
        <p:spPr>
          <a:xfrm>
            <a:off x="12268080" y="5105520"/>
            <a:ext cx="19585800" cy="2781216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CustomShape 4"/>
          <p:cNvSpPr/>
          <p:nvPr/>
        </p:nvSpPr>
        <p:spPr>
          <a:xfrm>
            <a:off x="0" y="5105520"/>
            <a:ext cx="12078000" cy="278121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10" name="CustomShape 5"/>
          <p:cNvSpPr/>
          <p:nvPr/>
        </p:nvSpPr>
        <p:spPr>
          <a:xfrm>
            <a:off x="0" y="0"/>
            <a:ext cx="43879320" cy="315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ffffff"/>
                </a:solidFill>
                <a:latin typeface="Century Gothic"/>
                <a:ea typeface="Arial"/>
              </a:rPr>
              <a:t>SSD-Aware Virtual Memory Management</a:t>
            </a:r>
            <a:endParaRPr/>
          </a:p>
        </p:txBody>
      </p:sp>
      <p:sp>
        <p:nvSpPr>
          <p:cNvPr id="311" name="CustomShape 6"/>
          <p:cNvSpPr/>
          <p:nvPr/>
        </p:nvSpPr>
        <p:spPr>
          <a:xfrm>
            <a:off x="0" y="5105520"/>
            <a:ext cx="12078000" cy="10051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Why Virtual Memory Management is needed?</a:t>
            </a:r>
            <a:endParaRPr/>
          </a:p>
        </p:txBody>
      </p:sp>
      <p:sp>
        <p:nvSpPr>
          <p:cNvPr id="312" name="CustomShape 7"/>
          <p:cNvSpPr/>
          <p:nvPr/>
        </p:nvSpPr>
        <p:spPr>
          <a:xfrm>
            <a:off x="32058720" y="21793320"/>
            <a:ext cx="11831760" cy="10051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Conclusion and Future Work</a:t>
            </a:r>
            <a:endParaRPr/>
          </a:p>
        </p:txBody>
      </p:sp>
      <p:sp>
        <p:nvSpPr>
          <p:cNvPr id="313" name="CustomShape 8"/>
          <p:cNvSpPr/>
          <p:nvPr/>
        </p:nvSpPr>
        <p:spPr>
          <a:xfrm>
            <a:off x="12268080" y="20954880"/>
            <a:ext cx="19585800" cy="10051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Evaluation of Spatial Locality of Page Sequences</a:t>
            </a:r>
            <a:endParaRPr/>
          </a:p>
        </p:txBody>
      </p:sp>
      <p:sp>
        <p:nvSpPr>
          <p:cNvPr id="314" name="CustomShape 9"/>
          <p:cNvSpPr/>
          <p:nvPr/>
        </p:nvSpPr>
        <p:spPr>
          <a:xfrm>
            <a:off x="12264840" y="28483560"/>
            <a:ext cx="19589040" cy="10051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Scheduling Page Swapping</a:t>
            </a:r>
            <a:endParaRPr/>
          </a:p>
        </p:txBody>
      </p:sp>
      <p:sp>
        <p:nvSpPr>
          <p:cNvPr id="315" name="CustomShape 10"/>
          <p:cNvSpPr/>
          <p:nvPr/>
        </p:nvSpPr>
        <p:spPr>
          <a:xfrm>
            <a:off x="12264840" y="5105520"/>
            <a:ext cx="19585800" cy="10051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Integration of Temporal Locality and Spatial Locality</a:t>
            </a:r>
            <a:endParaRPr/>
          </a:p>
        </p:txBody>
      </p:sp>
      <p:sp>
        <p:nvSpPr>
          <p:cNvPr id="316" name="CustomShape 11"/>
          <p:cNvSpPr/>
          <p:nvPr/>
        </p:nvSpPr>
        <p:spPr>
          <a:xfrm>
            <a:off x="11160" y="3124080"/>
            <a:ext cx="43879320" cy="1793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         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Christopher Feener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Xuechen Zhang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	</a:t>
            </a:r>
            <a:r>
              <a:rPr b="1" lang="en-US" sz="4400">
                <a:solidFill>
                  <a:srgbClr val="000000"/>
                </a:solidFill>
                <a:latin typeface="Century Gothic"/>
                <a:ea typeface="Arial"/>
              </a:rPr>
              <a:t>Washington State University Vancouver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17" name="CustomShape 12"/>
          <p:cNvSpPr/>
          <p:nvPr/>
        </p:nvSpPr>
        <p:spPr>
          <a:xfrm>
            <a:off x="-43200" y="10013040"/>
            <a:ext cx="12078000" cy="10051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Challenges of VMM using SSDs</a:t>
            </a:r>
            <a:endParaRPr/>
          </a:p>
        </p:txBody>
      </p:sp>
      <p:sp>
        <p:nvSpPr>
          <p:cNvPr id="318" name="CustomShape 13"/>
          <p:cNvSpPr/>
          <p:nvPr/>
        </p:nvSpPr>
        <p:spPr>
          <a:xfrm>
            <a:off x="5092200" y="10103040"/>
            <a:ext cx="184320" cy="31320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CustomShape 14"/>
          <p:cNvSpPr/>
          <p:nvPr/>
        </p:nvSpPr>
        <p:spPr>
          <a:xfrm>
            <a:off x="5290200" y="10023120"/>
            <a:ext cx="182160" cy="3132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CustomShape 15"/>
          <p:cNvSpPr/>
          <p:nvPr/>
        </p:nvSpPr>
        <p:spPr>
          <a:xfrm>
            <a:off x="77040" y="13716000"/>
            <a:ext cx="11143800" cy="207216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CustomShape 16"/>
          <p:cNvSpPr/>
          <p:nvPr/>
        </p:nvSpPr>
        <p:spPr>
          <a:xfrm>
            <a:off x="0" y="23743800"/>
            <a:ext cx="12078360" cy="10051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Our Solution: HybridSwap</a:t>
            </a:r>
            <a:endParaRPr/>
          </a:p>
        </p:txBody>
      </p:sp>
      <p:sp>
        <p:nvSpPr>
          <p:cNvPr id="322" name="CustomShape 17"/>
          <p:cNvSpPr/>
          <p:nvPr/>
        </p:nvSpPr>
        <p:spPr>
          <a:xfrm>
            <a:off x="12192120" y="6190560"/>
            <a:ext cx="19650960" cy="1438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120000"/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Insert Octant 11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120000"/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Merge C</a:t>
            </a:r>
            <a:r>
              <a:rPr b="1" lang="en-US" sz="2800" baseline="-25000">
                <a:solidFill>
                  <a:srgbClr val="000000"/>
                </a:solidFill>
                <a:latin typeface="Century Gothic"/>
                <a:ea typeface="Times New Roman"/>
              </a:rPr>
              <a:t>0</a:t>
            </a:r>
            <a:r>
              <a:rPr b="1"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with C</a:t>
            </a:r>
            <a:r>
              <a:rPr b="1" lang="en-US" sz="2800" baseline="-25000">
                <a:solidFill>
                  <a:srgbClr val="000000"/>
                </a:solidFill>
                <a:latin typeface="Century Gothic"/>
                <a:ea typeface="Times New Roman"/>
              </a:rPr>
              <a:t>1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120000"/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Create a persistent tree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23" name="CustomShape 18"/>
          <p:cNvSpPr/>
          <p:nvPr/>
        </p:nvSpPr>
        <p:spPr>
          <a:xfrm>
            <a:off x="12482280" y="27419400"/>
            <a:ext cx="19658880" cy="100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	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Times New Roman"/>
              </a:rPr>
              <a:t>	</a:t>
            </a:r>
            <a:endParaRPr/>
          </a:p>
        </p:txBody>
      </p:sp>
      <p:sp>
        <p:nvSpPr>
          <p:cNvPr id="324" name="CustomShape 19"/>
          <p:cNvSpPr/>
          <p:nvPr/>
        </p:nvSpPr>
        <p:spPr>
          <a:xfrm>
            <a:off x="32004000" y="6019920"/>
            <a:ext cx="11881080" cy="221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lvl="4">
              <a:lnSpc>
                <a:spcPct val="100000"/>
              </a:lnSpc>
              <a:buSzPct val="12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entury Gothic"/>
                <a:ea typeface="Times New Roman"/>
              </a:rPr>
              <a:t>tttt</a:t>
            </a:r>
            <a:endParaRPr/>
          </a:p>
        </p:txBody>
      </p:sp>
      <p:sp>
        <p:nvSpPr>
          <p:cNvPr id="325" name="CustomShape 20"/>
          <p:cNvSpPr/>
          <p:nvPr/>
        </p:nvSpPr>
        <p:spPr>
          <a:xfrm>
            <a:off x="32058720" y="8229600"/>
            <a:ext cx="11831760" cy="10051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Memory Pages </a:t>
            </a:r>
            <a:endParaRPr/>
          </a:p>
        </p:txBody>
      </p:sp>
      <p:sp>
        <p:nvSpPr>
          <p:cNvPr id="326" name="CustomShape 21"/>
          <p:cNvSpPr/>
          <p:nvPr/>
        </p:nvSpPr>
        <p:spPr>
          <a:xfrm>
            <a:off x="12192120" y="11741040"/>
            <a:ext cx="5790600" cy="32526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Subtree of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0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in DRAM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 trimmed and merged to tree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1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NVBM when Threshold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DRAM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is reached or simulation of time step 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i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completed.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7" name="CustomShape 22"/>
          <p:cNvSpPr/>
          <p:nvPr/>
        </p:nvSpPr>
        <p:spPr>
          <a:xfrm>
            <a:off x="0" y="17891640"/>
            <a:ext cx="12078000" cy="10051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Existing Solution</a:t>
            </a:r>
            <a:endParaRPr/>
          </a:p>
        </p:txBody>
      </p:sp>
      <p:sp>
        <p:nvSpPr>
          <p:cNvPr id="328" name="CustomShape 23"/>
          <p:cNvSpPr/>
          <p:nvPr/>
        </p:nvSpPr>
        <p:spPr>
          <a:xfrm>
            <a:off x="32058720" y="5105520"/>
            <a:ext cx="11831760" cy="100512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entury Gothic"/>
                <a:ea typeface="Arial"/>
              </a:rPr>
              <a:t>Experimental Results </a:t>
            </a:r>
            <a:endParaRPr/>
          </a:p>
        </p:txBody>
      </p:sp>
      <p:pic>
        <p:nvPicPr>
          <p:cNvPr id="329" name="Picture 72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717120" y="3218040"/>
            <a:ext cx="6411240" cy="1658160"/>
          </a:xfrm>
          <a:prstGeom prst="rect">
            <a:avLst/>
          </a:prstGeom>
          <a:ln>
            <a:noFill/>
          </a:ln>
        </p:spPr>
      </p:pic>
      <p:sp>
        <p:nvSpPr>
          <p:cNvPr id="330" name="CustomShape 24"/>
          <p:cNvSpPr/>
          <p:nvPr/>
        </p:nvSpPr>
        <p:spPr>
          <a:xfrm>
            <a:off x="548640" y="11163240"/>
            <a:ext cx="11155680" cy="31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Why we are using SSDs for VMM: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Incorporating SSD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into VMM can  increase the bandwidth of the swapping system.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Challenges: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Frequent writes could shorten the lifetime of SSD to a thousandth of normal.</a:t>
            </a:r>
            <a:endParaRPr/>
          </a:p>
        </p:txBody>
      </p:sp>
      <p:sp>
        <p:nvSpPr>
          <p:cNvPr id="331" name="CustomShape 25"/>
          <p:cNvSpPr/>
          <p:nvPr/>
        </p:nvSpPr>
        <p:spPr>
          <a:xfrm>
            <a:off x="33026040" y="11860560"/>
            <a:ext cx="9897120" cy="649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</a:rPr>
              <a:t>Data: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</a:rPr>
              <a:t>Observations:</a:t>
            </a:r>
            <a:endParaRPr/>
          </a:p>
        </p:txBody>
      </p:sp>
      <p:sp>
        <p:nvSpPr>
          <p:cNvPr id="332" name="CustomShape 26"/>
          <p:cNvSpPr/>
          <p:nvPr/>
        </p:nvSpPr>
        <p:spPr>
          <a:xfrm>
            <a:off x="457200" y="6111000"/>
            <a:ext cx="11247120" cy="32526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SSD has significant advantages over DRAM, including greater capacity, more power efficient, and lower price per bit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It could potentially be used as an extension of memory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Century Gothic"/>
                <a:ea typeface="Arial"/>
              </a:rPr>
              <a:t>Applications with large working sets could run efficiently on a modestly configured system using both SSDs and disks.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3" name="CustomShape 27"/>
          <p:cNvSpPr/>
          <p:nvPr/>
        </p:nvSpPr>
        <p:spPr>
          <a:xfrm>
            <a:off x="518400" y="19058400"/>
            <a:ext cx="11185920" cy="32526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SSD is used for speeding up disk access.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Alone, SSD provides extremely fast systems.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4" name="CustomShape 28"/>
          <p:cNvSpPr/>
          <p:nvPr/>
        </p:nvSpPr>
        <p:spPr>
          <a:xfrm>
            <a:off x="792720" y="25146000"/>
            <a:ext cx="10911600" cy="32526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Disk and SSD are both used.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SSD provides performance, while disk allows a longer lifetime for SSD, thus combining the advantages of both.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5" name="CustomShape 29"/>
          <p:cNvSpPr/>
          <p:nvPr/>
        </p:nvSpPr>
        <p:spPr>
          <a:xfrm>
            <a:off x="12405600" y="22167360"/>
            <a:ext cx="5790600" cy="32526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Subtree of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0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in DRAM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 trimmed and merged to tree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1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NVBM when Threshold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DRAM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is reached or simulation of time step 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i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completed.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6" name="CustomShape 30"/>
          <p:cNvSpPr/>
          <p:nvPr/>
        </p:nvSpPr>
        <p:spPr>
          <a:xfrm>
            <a:off x="12314160" y="29489040"/>
            <a:ext cx="5790600" cy="32526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Subtree of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0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in DRAM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 trimmed and merged to tree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1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NVBM when Threshold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DRAM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is reached or simulation of time step 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i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completed.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7" name="CustomShape 31"/>
          <p:cNvSpPr/>
          <p:nvPr/>
        </p:nvSpPr>
        <p:spPr>
          <a:xfrm>
            <a:off x="32552640" y="23225760"/>
            <a:ext cx="5790600" cy="3252600"/>
          </a:xfrm>
          <a:prstGeom prst="rect">
            <a:avLst/>
          </a:prstGeom>
          <a:noFill/>
          <a:ln w="1908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Subtree of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0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in DRAM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 trimmed and merged to tree C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1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NVBM when Threshold</a:t>
            </a:r>
            <a:r>
              <a:rPr lang="en-US" sz="2800" baseline="-25000">
                <a:solidFill>
                  <a:srgbClr val="000000"/>
                </a:solidFill>
                <a:latin typeface="Century Gothic"/>
                <a:ea typeface="Arial"/>
              </a:rPr>
              <a:t>DRAM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 is reached or simulation of time step 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i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is</a:t>
            </a:r>
            <a:r>
              <a:rPr i="1" lang="en-US" sz="2800">
                <a:solidFill>
                  <a:srgbClr val="000000"/>
                </a:solidFill>
                <a:latin typeface="Century Gothic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Century Gothic"/>
                <a:ea typeface="Arial"/>
              </a:rPr>
              <a:t>completed.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194560" y="1313280"/>
            <a:ext cx="39501360" cy="254815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2194560" y="1313280"/>
            <a:ext cx="39501360" cy="549684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CustomShape 2"/>
          <p:cNvSpPr/>
          <p:nvPr/>
        </p:nvSpPr>
        <p:spPr>
          <a:xfrm>
            <a:off x="2194560" y="7702560"/>
            <a:ext cx="19276200" cy="910656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CustomShape 3"/>
          <p:cNvSpPr/>
          <p:nvPr/>
        </p:nvSpPr>
        <p:spPr>
          <a:xfrm>
            <a:off x="2194560" y="17674920"/>
            <a:ext cx="19276200" cy="910656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CustomShape 4"/>
          <p:cNvSpPr/>
          <p:nvPr/>
        </p:nvSpPr>
        <p:spPr>
          <a:xfrm>
            <a:off x="22435200" y="7702560"/>
            <a:ext cx="19276200" cy="190918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2194560" y="1313280"/>
            <a:ext cx="39501360" cy="549684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CustomShape 2"/>
          <p:cNvSpPr/>
          <p:nvPr/>
        </p:nvSpPr>
        <p:spPr>
          <a:xfrm>
            <a:off x="2194560" y="7702560"/>
            <a:ext cx="19276200" cy="1909188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CustomShape 3"/>
          <p:cNvSpPr/>
          <p:nvPr/>
        </p:nvSpPr>
        <p:spPr>
          <a:xfrm>
            <a:off x="22435200" y="7702560"/>
            <a:ext cx="19276200" cy="910656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CustomShape 4"/>
          <p:cNvSpPr/>
          <p:nvPr/>
        </p:nvSpPr>
        <p:spPr>
          <a:xfrm>
            <a:off x="22435200" y="17674920"/>
            <a:ext cx="19276200" cy="910656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2194560" y="1313280"/>
            <a:ext cx="39501360" cy="549684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CustomShape 2"/>
          <p:cNvSpPr/>
          <p:nvPr/>
        </p:nvSpPr>
        <p:spPr>
          <a:xfrm>
            <a:off x="2194560" y="7702560"/>
            <a:ext cx="19276200" cy="910656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CustomShape 3"/>
          <p:cNvSpPr/>
          <p:nvPr/>
        </p:nvSpPr>
        <p:spPr>
          <a:xfrm>
            <a:off x="22435200" y="7702560"/>
            <a:ext cx="19276200" cy="910656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CustomShape 4"/>
          <p:cNvSpPr/>
          <p:nvPr/>
        </p:nvSpPr>
        <p:spPr>
          <a:xfrm>
            <a:off x="2194560" y="17674920"/>
            <a:ext cx="39501360" cy="910656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2194560" y="1313280"/>
            <a:ext cx="39501360" cy="549684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CustomShape 2"/>
          <p:cNvSpPr/>
          <p:nvPr/>
        </p:nvSpPr>
        <p:spPr>
          <a:xfrm>
            <a:off x="2194560" y="7702560"/>
            <a:ext cx="39501360" cy="910656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CustomShape 3"/>
          <p:cNvSpPr/>
          <p:nvPr/>
        </p:nvSpPr>
        <p:spPr>
          <a:xfrm>
            <a:off x="2194560" y="17674920"/>
            <a:ext cx="39501360" cy="910656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2194560" y="1313280"/>
            <a:ext cx="39501360" cy="549684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CustomShape 2"/>
          <p:cNvSpPr/>
          <p:nvPr/>
        </p:nvSpPr>
        <p:spPr>
          <a:xfrm>
            <a:off x="2194560" y="7702560"/>
            <a:ext cx="19276200" cy="910656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CustomShape 3"/>
          <p:cNvSpPr/>
          <p:nvPr/>
        </p:nvSpPr>
        <p:spPr>
          <a:xfrm>
            <a:off x="22435200" y="7702560"/>
            <a:ext cx="19276200" cy="910656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CustomShape 4"/>
          <p:cNvSpPr/>
          <p:nvPr/>
        </p:nvSpPr>
        <p:spPr>
          <a:xfrm>
            <a:off x="22435200" y="17674920"/>
            <a:ext cx="19276200" cy="910656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CustomShape 5"/>
          <p:cNvSpPr/>
          <p:nvPr/>
        </p:nvSpPr>
        <p:spPr>
          <a:xfrm>
            <a:off x="2194560" y="17674920"/>
            <a:ext cx="19276200" cy="910656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2194560" y="1313280"/>
            <a:ext cx="39501360" cy="549684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CustomShape 2"/>
          <p:cNvSpPr/>
          <p:nvPr/>
        </p:nvSpPr>
        <p:spPr>
          <a:xfrm>
            <a:off x="2194560" y="7702560"/>
            <a:ext cx="39501360" cy="1909188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CustomShape 3"/>
          <p:cNvSpPr/>
          <p:nvPr/>
        </p:nvSpPr>
        <p:spPr>
          <a:xfrm>
            <a:off x="2194560" y="7702560"/>
            <a:ext cx="39501360" cy="19091880"/>
          </a:xfrm>
          <a:prstGeom prst="rect">
            <a:avLst/>
          </a:prstGeom>
          <a:noFill/>
          <a:ln>
            <a:noFill/>
          </a:ln>
        </p:spPr>
      </p:sp>
      <p:pic>
        <p:nvPicPr>
          <p:cNvPr id="3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80640" y="7702560"/>
            <a:ext cx="23928480" cy="19091880"/>
          </a:xfrm>
          <a:prstGeom prst="rect">
            <a:avLst/>
          </a:prstGeom>
          <a:ln>
            <a:noFill/>
          </a:ln>
        </p:spPr>
      </p:pic>
      <p:pic>
        <p:nvPicPr>
          <p:cNvPr id="36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480" cy="190918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