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4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216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0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9.xml" ContentType="application/vnd.openxmlformats-officedocument.theme+xml"/>
  <Override PartName="/ppt/theme/theme1.xml" ContentType="application/vnd.openxmlformats-officedocument.theme+xml"/>
  <Override PartName="/ppt/media/image92.png" ContentType="image/png"/>
  <Override PartName="/ppt/media/image91.png" ContentType="image/png"/>
  <Override PartName="/ppt/media/image90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89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8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</p:sldMasterIdLst>
  <p:notesMasterIdLst>
    <p:notesMasterId r:id="rId20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</p:sldIdLst>
  <p:sldSz cx="43891200" cy="329184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notesMaster" Target="notesMasters/notesMaster1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<Relationship Id="rId37" Type="http://schemas.openxmlformats.org/officeDocument/2006/relationships/slide" Target="slides/slide17.xml"/><Relationship Id="rId38" Type="http://schemas.openxmlformats.org/officeDocument/2006/relationships/slide" Target="slides/slide18.xml"/><Relationship Id="rId39" Type="http://schemas.openxmlformats.org/officeDocument/2006/relationships/slide" Target="slides/slide19.xml"/><Relationship Id="rId40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41BD60E-48A5-4588-AFAA-2EB1F310DD2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4143600" y="9119520"/>
            <a:ext cx="3165840" cy="4759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600" bIns="48600" anchor="b"/>
          <a:p>
            <a:pPr algn="r">
              <a:lnSpc>
                <a:spcPct val="100000"/>
              </a:lnSpc>
            </a:pPr>
            <a:fld id="{FB67AA8C-9367-42AF-BE62-D9727D31797E}" type="slidenum">
              <a:rPr lang="en-US" sz="12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731520" y="4561560"/>
            <a:ext cx="5848200" cy="4316400"/>
          </a:xfrm>
          <a:prstGeom prst="rect">
            <a:avLst/>
          </a:prstGeom>
        </p:spPr>
        <p:txBody>
          <a:bodyPr lIns="96840" rIns="96840" tIns="48600" bIns="486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51.png"/><Relationship Id="rId3" Type="http://schemas.openxmlformats.org/officeDocument/2006/relationships/image" Target="../media/image52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63.png"/><Relationship Id="rId3" Type="http://schemas.openxmlformats.org/officeDocument/2006/relationships/image" Target="../media/image64.png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69.png"/><Relationship Id="rId3" Type="http://schemas.openxmlformats.org/officeDocument/2006/relationships/image" Target="../media/image70.png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77.png"/><Relationship Id="rId3" Type="http://schemas.openxmlformats.org/officeDocument/2006/relationships/image" Target="../media/image78.png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4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4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4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5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5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6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8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9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7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5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66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9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7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70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6.xml"/><Relationship Id="rId8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58.xml"/><Relationship Id="rId8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66.xml"/><Relationship Id="rId16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0.xml"/><Relationship Id="rId8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76.xml"/><Relationship Id="rId14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2.xml"/><Relationship Id="rId8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191.xml"/><Relationship Id="rId17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1.xml"/><Relationship Id="rId15" Type="http://schemas.openxmlformats.org/officeDocument/2006/relationships/slideLayout" Target="../slideLayouts/slideLayout212.xml"/><Relationship Id="rId16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5.xml"/><Relationship Id="rId19" Type="http://schemas.openxmlformats.org/officeDocument/2006/relationships/slideLayout" Target="../slideLayouts/slideLayout2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33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37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064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5840" cy="910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5840" cy="910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4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42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42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064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4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46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46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4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50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50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5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54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54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5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58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58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064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06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6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62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62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064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06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06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66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66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66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665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6238520" y="7702560"/>
            <a:ext cx="11412720" cy="9105840"/>
          </a:xfrm>
          <a:prstGeom prst="rect">
            <a:avLst/>
          </a:prstGeom>
          <a:ln>
            <a:noFill/>
          </a:ln>
        </p:spPr>
      </p:pic>
      <p:pic>
        <p:nvPicPr>
          <p:cNvPr id="666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6238520" y="7702560"/>
            <a:ext cx="11412720" cy="9105840"/>
          </a:xfrm>
          <a:prstGeom prst="rect">
            <a:avLst/>
          </a:prstGeom>
          <a:ln>
            <a:noFill/>
          </a:ln>
        </p:spPr>
      </p:pic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064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06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064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06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06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064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064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5840" cy="434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slideLayout" Target="../slideLayouts/slideLayout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slideLayout" Target="../slideLayouts/slideLayout20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slideLayout" Target="../slideLayouts/slideLayout20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2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32062680" y="21103560"/>
            <a:ext cx="11828520" cy="11814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09" name="CustomShape 2"/>
          <p:cNvSpPr/>
          <p:nvPr/>
        </p:nvSpPr>
        <p:spPr>
          <a:xfrm>
            <a:off x="32058720" y="5105520"/>
            <a:ext cx="11828520" cy="15998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10" name="CustomShape 3"/>
          <p:cNvSpPr/>
          <p:nvPr/>
        </p:nvSpPr>
        <p:spPr>
          <a:xfrm>
            <a:off x="12268080" y="5105520"/>
            <a:ext cx="19582560" cy="2780892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CustomShape 4"/>
          <p:cNvSpPr/>
          <p:nvPr/>
        </p:nvSpPr>
        <p:spPr>
          <a:xfrm>
            <a:off x="0" y="5108400"/>
            <a:ext cx="12074760" cy="2780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12" name="CustomShape 5"/>
          <p:cNvSpPr/>
          <p:nvPr/>
        </p:nvSpPr>
        <p:spPr>
          <a:xfrm>
            <a:off x="0" y="0"/>
            <a:ext cx="43876080" cy="31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entury Gothic"/>
                <a:ea typeface="Arial"/>
              </a:rPr>
              <a:t>SSD-Aware Virtual Memory Management</a:t>
            </a:r>
            <a:endParaRPr/>
          </a:p>
        </p:txBody>
      </p:sp>
      <p:sp>
        <p:nvSpPr>
          <p:cNvPr id="713" name="CustomShape 6"/>
          <p:cNvSpPr/>
          <p:nvPr/>
        </p:nvSpPr>
        <p:spPr>
          <a:xfrm>
            <a:off x="0" y="5105520"/>
            <a:ext cx="1207476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Why is Virtual Memory Management needed?</a:t>
            </a:r>
            <a:endParaRPr/>
          </a:p>
        </p:txBody>
      </p:sp>
      <p:sp>
        <p:nvSpPr>
          <p:cNvPr id="714" name="CustomShape 7"/>
          <p:cNvSpPr/>
          <p:nvPr/>
        </p:nvSpPr>
        <p:spPr>
          <a:xfrm>
            <a:off x="32062320" y="19385280"/>
            <a:ext cx="1182852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Conclusion and Future Work</a:t>
            </a:r>
            <a:endParaRPr/>
          </a:p>
        </p:txBody>
      </p:sp>
      <p:sp>
        <p:nvSpPr>
          <p:cNvPr id="715" name="CustomShape 8"/>
          <p:cNvSpPr/>
          <p:nvPr/>
        </p:nvSpPr>
        <p:spPr>
          <a:xfrm>
            <a:off x="11160" y="3124080"/>
            <a:ext cx="43876080" cy="1789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         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Christopher Feener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Xuechen Zhang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Washington State University Vancouver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716" name="CustomShape 9"/>
          <p:cNvSpPr/>
          <p:nvPr/>
        </p:nvSpPr>
        <p:spPr>
          <a:xfrm>
            <a:off x="0" y="20391120"/>
            <a:ext cx="1207476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Challenges of VMM using SSDs</a:t>
            </a:r>
            <a:endParaRPr/>
          </a:p>
        </p:txBody>
      </p:sp>
      <p:sp>
        <p:nvSpPr>
          <p:cNvPr id="717" name="CustomShape 10"/>
          <p:cNvSpPr/>
          <p:nvPr/>
        </p:nvSpPr>
        <p:spPr>
          <a:xfrm>
            <a:off x="5092200" y="10103040"/>
            <a:ext cx="181080" cy="30996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CustomShape 11"/>
          <p:cNvSpPr/>
          <p:nvPr/>
        </p:nvSpPr>
        <p:spPr>
          <a:xfrm>
            <a:off x="5290200" y="10023120"/>
            <a:ext cx="178920" cy="30996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CustomShape 12"/>
          <p:cNvSpPr/>
          <p:nvPr/>
        </p:nvSpPr>
        <p:spPr>
          <a:xfrm>
            <a:off x="77040" y="13716000"/>
            <a:ext cx="11140560" cy="206892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CustomShape 13"/>
          <p:cNvSpPr/>
          <p:nvPr/>
        </p:nvSpPr>
        <p:spPr>
          <a:xfrm>
            <a:off x="12192120" y="6190560"/>
            <a:ext cx="19647720" cy="1437948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CustomShape 14"/>
          <p:cNvSpPr/>
          <p:nvPr/>
        </p:nvSpPr>
        <p:spPr>
          <a:xfrm>
            <a:off x="12482280" y="27419400"/>
            <a:ext cx="1965564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endParaRPr/>
          </a:p>
        </p:txBody>
      </p:sp>
      <p:sp>
        <p:nvSpPr>
          <p:cNvPr id="722" name="CustomShape 15"/>
          <p:cNvSpPr/>
          <p:nvPr/>
        </p:nvSpPr>
        <p:spPr>
          <a:xfrm>
            <a:off x="32004000" y="6019920"/>
            <a:ext cx="11877840" cy="22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Pages were from a single call of shrink_page_list.</a:t>
            </a:r>
            <a:endParaRPr/>
          </a:p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Number of pages found in each VMA:</a:t>
            </a:r>
            <a:endParaRPr/>
          </a:p>
        </p:txBody>
      </p:sp>
      <p:sp>
        <p:nvSpPr>
          <p:cNvPr id="723" name="CustomShape 16"/>
          <p:cNvSpPr/>
          <p:nvPr/>
        </p:nvSpPr>
        <p:spPr>
          <a:xfrm>
            <a:off x="32060880" y="13898880"/>
            <a:ext cx="1182852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Memory Pages </a:t>
            </a:r>
            <a:endParaRPr/>
          </a:p>
        </p:txBody>
      </p:sp>
      <p:sp>
        <p:nvSpPr>
          <p:cNvPr id="724" name="CustomShape 17"/>
          <p:cNvSpPr/>
          <p:nvPr/>
        </p:nvSpPr>
        <p:spPr>
          <a:xfrm>
            <a:off x="0" y="25881480"/>
            <a:ext cx="1207476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Existing Solutions</a:t>
            </a:r>
            <a:endParaRPr/>
          </a:p>
        </p:txBody>
      </p:sp>
      <p:sp>
        <p:nvSpPr>
          <p:cNvPr id="725" name="CustomShape 18"/>
          <p:cNvSpPr/>
          <p:nvPr/>
        </p:nvSpPr>
        <p:spPr>
          <a:xfrm>
            <a:off x="32058720" y="5105520"/>
            <a:ext cx="1182852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Experimental Results </a:t>
            </a:r>
            <a:endParaRPr/>
          </a:p>
        </p:txBody>
      </p:sp>
      <p:pic>
        <p:nvPicPr>
          <p:cNvPr id="726" name="Picture 7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17120" y="3218040"/>
            <a:ext cx="6408000" cy="1654920"/>
          </a:xfrm>
          <a:prstGeom prst="rect">
            <a:avLst/>
          </a:prstGeom>
          <a:ln>
            <a:noFill/>
          </a:ln>
        </p:spPr>
      </p:pic>
      <p:sp>
        <p:nvSpPr>
          <p:cNvPr id="727" name="CustomShape 19"/>
          <p:cNvSpPr/>
          <p:nvPr/>
        </p:nvSpPr>
        <p:spPr>
          <a:xfrm>
            <a:off x="548640" y="21579840"/>
            <a:ext cx="11152440" cy="309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Why we are using SSDs for VMM: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Incorporating SSD into Virtual Memory Management can  increase the bandwidth of the swapping system.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Challenges: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Frequent writes to SSD could shorten the lifetime of SSD to a thousandth of normal.</a:t>
            </a:r>
            <a:endParaRPr/>
          </a:p>
        </p:txBody>
      </p:sp>
      <p:sp>
        <p:nvSpPr>
          <p:cNvPr id="728" name="CustomShape 20"/>
          <p:cNvSpPr/>
          <p:nvPr/>
        </p:nvSpPr>
        <p:spPr>
          <a:xfrm>
            <a:off x="32532480" y="15303960"/>
            <a:ext cx="9893880" cy="648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Data: This data is from a single call from shrink_page_list (SPL).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Observations: The vast majority of VMA's had zero pages found by SPL, The rest hovered around 1 or 2, sometimes peaking at 9 or 10, usually at the beginning.</a:t>
            </a:r>
            <a:endParaRPr/>
          </a:p>
        </p:txBody>
      </p:sp>
      <p:sp>
        <p:nvSpPr>
          <p:cNvPr id="729" name="CustomShape 21"/>
          <p:cNvSpPr/>
          <p:nvPr/>
        </p:nvSpPr>
        <p:spPr>
          <a:xfrm>
            <a:off x="457200" y="6111000"/>
            <a:ext cx="11243880" cy="67813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significant advantages over DRAM, including greater capacity, more power efficient, and lower price per bit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It could potentially be used as an extension of memory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Applications with large working sets could run efficiently on a modestly configured system using both SSDs and disks.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John L. Jacobi. Benchmarks don't lie: SSD upgrades deliver huge performance gains. 2013. http://www.pcworld.com/article/2048120/benchmarks-dont-lie-ssd-upgrades-deliver-huge-performance-gains.html.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0" name="CustomShape 22"/>
          <p:cNvSpPr/>
          <p:nvPr/>
        </p:nvSpPr>
        <p:spPr>
          <a:xfrm>
            <a:off x="365760" y="27108000"/>
            <a:ext cx="11182680" cy="32493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been used for enhancing the speed of hard disk either by being a buffer cache between DRAM and hard disk 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(CHANGE THESE NUMBERS!) [26], [22]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, or by being used in parallel with hard disk 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[6], [21],[29]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Hard disk has also been used intentionally for reducing SSD writes 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[9], [23]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</p:txBody>
      </p:sp>
      <p:sp>
        <p:nvSpPr>
          <p:cNvPr id="731" name="CustomShape 23"/>
          <p:cNvSpPr/>
          <p:nvPr/>
        </p:nvSpPr>
        <p:spPr>
          <a:xfrm>
            <a:off x="32552640" y="24045120"/>
            <a:ext cx="10879200" cy="84157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(CHANGE THESE NUMBERS!)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[26] M. Srinivasan and P. Saab. Flashcache: a General Purpose Writeback Block Cache for Linux, 2011. </a:t>
            </a: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https://github.com/facebook/flashcache</a:t>
            </a: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[22] T. Pritchett and M Thottethodi. Sievestore: A Highly-selective, Ensembel-level Disk cache for Cost-performance. In 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Proceeding of 37</a:t>
            </a:r>
            <a:r>
              <a:rPr i="1" lang="en-US" sz="2000" baseline="101000">
                <a:solidFill>
                  <a:srgbClr val="dd4814"/>
                </a:solidFill>
                <a:latin typeface="Century Gothic"/>
                <a:ea typeface="Arial"/>
              </a:rPr>
              <a:t>th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 International Symposium on Computer Architecture</a:t>
            </a: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, ACM, 2010.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[6] F. Chen, D. Koufaty, and X. Zhang. Hystor: Making the Best Use of Solid State Drives in High Performance systems. In 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International Conference on Supercomputing</a:t>
            </a: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, 2011.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[21] H. Payer, M. A. Sanvido, Z. Bandic, and C. M. Kirsch. Combo Drive: Optimizing Cost and Performance in a Heterogeneous Storage Device. In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 the 1</a:t>
            </a:r>
            <a:r>
              <a:rPr i="1" lang="en-US" sz="2000" baseline="101000">
                <a:solidFill>
                  <a:srgbClr val="dd4814"/>
                </a:solidFill>
                <a:latin typeface="Century Gothic"/>
                <a:ea typeface="Arial"/>
              </a:rPr>
              <a:t>st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 Workshop on Integrating Solid-State Memory into the Storage Hierarchy</a:t>
            </a: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, 2009.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[29] X. Zhang, K. Davis, and S. Jiang. iTransformer: Using SSD to Improve Disk Scheduling for High-performance I/O. In 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the 26</a:t>
            </a:r>
            <a:r>
              <a:rPr i="1" lang="en-US" sz="2000" baseline="101000">
                <a:solidFill>
                  <a:srgbClr val="dd4814"/>
                </a:solidFill>
                <a:latin typeface="Century Gothic"/>
                <a:ea typeface="Arial"/>
              </a:rPr>
              <a:t>th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 IEEE International Parallel and Distributed Processing Symposium</a:t>
            </a: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, 2012.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[9] M. B. G. Soundararajan, V. Prabhakaran and T. Wobber. Extending SSD Lifetimes with Disk-based Write Caches. In 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the 8</a:t>
            </a:r>
            <a:r>
              <a:rPr i="1" lang="en-US" sz="2000" baseline="101000">
                <a:solidFill>
                  <a:srgbClr val="dd4814"/>
                </a:solidFill>
                <a:latin typeface="Century Gothic"/>
                <a:ea typeface="Arial"/>
              </a:rPr>
              <a:t>th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 USENIX Conference on File and Storage Technologies</a:t>
            </a: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. USENIX, 2010.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[23] J. Ren and Q. Yang. I-Cash: Intelligently Coupled Array of SSD and HDD. In 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the 17</a:t>
            </a:r>
            <a:r>
              <a:rPr i="1" lang="en-US" sz="2000" baseline="101000">
                <a:solidFill>
                  <a:srgbClr val="dd4814"/>
                </a:solidFill>
                <a:latin typeface="Century Gothic"/>
                <a:ea typeface="Arial"/>
              </a:rPr>
              <a:t>th</a:t>
            </a:r>
            <a:r>
              <a:rPr i="1" lang="en-US" sz="2000">
                <a:solidFill>
                  <a:srgbClr val="dd4814"/>
                </a:solidFill>
                <a:latin typeface="Century Gothic"/>
                <a:ea typeface="Arial"/>
              </a:rPr>
              <a:t> IEEE Symposium on High Performance Computer Architecture</a:t>
            </a:r>
            <a:r>
              <a:rPr lang="en-US" sz="2000">
                <a:solidFill>
                  <a:srgbClr val="dd4814"/>
                </a:solidFill>
                <a:latin typeface="Century Gothic"/>
                <a:ea typeface="Arial"/>
              </a:rPr>
              <a:t>, 2011.</a:t>
            </a:r>
            <a:endParaRPr/>
          </a:p>
        </p:txBody>
      </p:sp>
      <p:sp>
        <p:nvSpPr>
          <p:cNvPr id="732" name="CustomShape 24"/>
          <p:cNvSpPr/>
          <p:nvPr/>
        </p:nvSpPr>
        <p:spPr>
          <a:xfrm>
            <a:off x="12265200" y="5106600"/>
            <a:ext cx="19473840" cy="2780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33" name="CustomShape 25"/>
          <p:cNvSpPr/>
          <p:nvPr/>
        </p:nvSpPr>
        <p:spPr>
          <a:xfrm>
            <a:off x="12894840" y="18329400"/>
            <a:ext cx="18102240" cy="32493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Pages with the least temporal locality are the most likely to be swapped out.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must also be used to make certain that swap-in latency and page-fault latency are not increased.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swap manages sequences with strong spatial locality and weak temporal locality, while SSD swap manages page sequences with weak spatial locality.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variant of the LRU replacement algorithm is used,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“similar to the 2Q replacement”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</p:txBody>
      </p:sp>
      <p:sp>
        <p:nvSpPr>
          <p:cNvPr id="734" name="CustomShape 26"/>
          <p:cNvSpPr/>
          <p:nvPr/>
        </p:nvSpPr>
        <p:spPr>
          <a:xfrm>
            <a:off x="12265200" y="16827840"/>
            <a:ext cx="1947384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Integration of Temporal Locality and Spatial Locality</a:t>
            </a:r>
            <a:endParaRPr/>
          </a:p>
        </p:txBody>
      </p:sp>
      <p:sp>
        <p:nvSpPr>
          <p:cNvPr id="735" name="CustomShape 27"/>
          <p:cNvSpPr/>
          <p:nvPr/>
        </p:nvSpPr>
        <p:spPr>
          <a:xfrm>
            <a:off x="12265200" y="22513680"/>
            <a:ext cx="1947060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Evaluation of Spatial Locality of Page Sequences</a:t>
            </a:r>
            <a:endParaRPr/>
          </a:p>
        </p:txBody>
      </p:sp>
      <p:sp>
        <p:nvSpPr>
          <p:cNvPr id="736" name="CustomShape 28"/>
          <p:cNvSpPr/>
          <p:nvPr/>
        </p:nvSpPr>
        <p:spPr>
          <a:xfrm>
            <a:off x="12264840" y="28483560"/>
            <a:ext cx="1947420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Scheduling Page Swapping</a:t>
            </a:r>
            <a:endParaRPr/>
          </a:p>
        </p:txBody>
      </p:sp>
      <p:sp>
        <p:nvSpPr>
          <p:cNvPr id="737" name="CustomShape 29"/>
          <p:cNvSpPr/>
          <p:nvPr/>
        </p:nvSpPr>
        <p:spPr>
          <a:xfrm>
            <a:off x="12864960" y="23907240"/>
            <a:ext cx="18497880" cy="32493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order to reduce overhead and minimize time to detect page accesses, HybridSwap only records page accesses when there is a page fault.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The lifetime of a page at swap-out is considered to be the most recent time between page accesses (swap-in and current time).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sequence of pages is swapped to disk only when both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“the difference between any two pages' access times is”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 less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“than the system's current average lifetime,”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 and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“if some anonymous pages in the sequence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 ...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have access times.”</a:t>
            </a:r>
            <a:endParaRPr/>
          </a:p>
        </p:txBody>
      </p:sp>
      <p:sp>
        <p:nvSpPr>
          <p:cNvPr id="738" name="CustomShape 30"/>
          <p:cNvSpPr/>
          <p:nvPr/>
        </p:nvSpPr>
        <p:spPr>
          <a:xfrm>
            <a:off x="12618720" y="29666160"/>
            <a:ext cx="18497880" cy="32493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the range of the last N pages in the inactive list of pages, a process's pages are replaced in each swap.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N must be small enough to avoid swapping too many recently used pages, but large enough to add disk efficiency.</a:t>
            </a:r>
            <a:endParaRPr/>
          </a:p>
        </p:txBody>
      </p:sp>
      <p:pic>
        <p:nvPicPr>
          <p:cNvPr id="7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194800" y="7680960"/>
            <a:ext cx="11692440" cy="6216480"/>
          </a:xfrm>
          <a:prstGeom prst="rect">
            <a:avLst/>
          </a:prstGeom>
          <a:ln>
            <a:noFill/>
          </a:ln>
        </p:spPr>
      </p:pic>
      <p:sp>
        <p:nvSpPr>
          <p:cNvPr id="740" name="CustomShape 31"/>
          <p:cNvSpPr/>
          <p:nvPr/>
        </p:nvSpPr>
        <p:spPr>
          <a:xfrm>
            <a:off x="12265200" y="5106600"/>
            <a:ext cx="1947384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Our Solution: HybridSwap</a:t>
            </a:r>
            <a:endParaRPr/>
          </a:p>
        </p:txBody>
      </p:sp>
      <p:sp>
        <p:nvSpPr>
          <p:cNvPr id="741" name="CustomShape 32"/>
          <p:cNvSpPr/>
          <p:nvPr/>
        </p:nvSpPr>
        <p:spPr>
          <a:xfrm>
            <a:off x="12682080" y="6309360"/>
            <a:ext cx="10908360" cy="502884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manages sequential reads and SSD manages random reads.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provides enhanced performance, while disk allows a longer lifetime for SSD, thus combining the advantages of both.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" y="12161520"/>
            <a:ext cx="11429280" cy="8229600"/>
          </a:xfrm>
          <a:prstGeom prst="rect">
            <a:avLst/>
          </a:prstGeom>
          <a:ln>
            <a:noFill/>
          </a:ln>
        </p:spPr>
      </p:pic>
      <p:sp>
        <p:nvSpPr>
          <p:cNvPr id="743" name="CustomShape 33"/>
          <p:cNvSpPr/>
          <p:nvPr/>
        </p:nvSpPr>
        <p:spPr>
          <a:xfrm>
            <a:off x="32062320" y="22860000"/>
            <a:ext cx="11828520" cy="10018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Citations</a:t>
            </a:r>
            <a:endParaRPr/>
          </a:p>
        </p:txBody>
      </p:sp>
      <p:sp>
        <p:nvSpPr>
          <p:cNvPr id="744" name="CustomShape 34"/>
          <p:cNvSpPr/>
          <p:nvPr/>
        </p:nvSpPr>
        <p:spPr>
          <a:xfrm>
            <a:off x="32552640" y="20844720"/>
            <a:ext cx="10879200" cy="17406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can be used in conjunction with temporal locality to determine the optimal means of swapping pages between SSD and disk.</a:t>
            </a:r>
            <a:endParaRPr/>
          </a:p>
        </p:txBody>
      </p:sp>
      <p:pic>
        <p:nvPicPr>
          <p:cNvPr id="74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3591520" y="6441120"/>
            <a:ext cx="5486400" cy="82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2194560" y="1313280"/>
            <a:ext cx="39498840" cy="5494320"/>
          </a:xfrm>
          <a:prstGeom prst="rect">
            <a:avLst/>
          </a:prstGeom>
          <a:noFill/>
          <a:ln>
            <a:noFill/>
          </a:ln>
        </p:spPr>
      </p:sp>
      <p:sp>
        <p:nvSpPr>
          <p:cNvPr id="778" name="CustomShape 2"/>
          <p:cNvSpPr/>
          <p:nvPr/>
        </p:nvSpPr>
        <p:spPr>
          <a:xfrm>
            <a:off x="2194560" y="7702560"/>
            <a:ext cx="39498840" cy="19089360"/>
          </a:xfrm>
          <a:prstGeom prst="rect">
            <a:avLst/>
          </a:prstGeom>
          <a:noFill/>
          <a:ln>
            <a:noFill/>
          </a:ln>
        </p:spPr>
      </p:sp>
      <p:sp>
        <p:nvSpPr>
          <p:cNvPr id="779" name="CustomShape 3"/>
          <p:cNvSpPr/>
          <p:nvPr/>
        </p:nvSpPr>
        <p:spPr>
          <a:xfrm>
            <a:off x="2194560" y="7702560"/>
            <a:ext cx="39498840" cy="19089360"/>
          </a:xfrm>
          <a:prstGeom prst="rect">
            <a:avLst/>
          </a:prstGeom>
          <a:noFill/>
          <a:ln>
            <a:noFill/>
          </a:ln>
        </p:spPr>
      </p:sp>
      <p:pic>
        <p:nvPicPr>
          <p:cNvPr id="7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  <p:pic>
        <p:nvPicPr>
          <p:cNvPr id="7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960" cy="190893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>
            <a:off x="2194560" y="1313280"/>
            <a:ext cx="39500640" cy="5496120"/>
          </a:xfrm>
          <a:prstGeom prst="rect">
            <a:avLst/>
          </a:prstGeom>
          <a:noFill/>
          <a:ln>
            <a:noFill/>
          </a:ln>
        </p:spPr>
      </p:sp>
      <p:sp>
        <p:nvSpPr>
          <p:cNvPr id="783" name="CustomShape 2"/>
          <p:cNvSpPr/>
          <p:nvPr/>
        </p:nvSpPr>
        <p:spPr>
          <a:xfrm>
            <a:off x="2194560" y="7702560"/>
            <a:ext cx="19275480" cy="19091160"/>
          </a:xfrm>
          <a:prstGeom prst="rect">
            <a:avLst/>
          </a:prstGeom>
          <a:noFill/>
          <a:ln>
            <a:noFill/>
          </a:ln>
        </p:spPr>
      </p:sp>
      <p:sp>
        <p:nvSpPr>
          <p:cNvPr id="784" name="CustomShape 3"/>
          <p:cNvSpPr/>
          <p:nvPr/>
        </p:nvSpPr>
        <p:spPr>
          <a:xfrm>
            <a:off x="22435200" y="7702560"/>
            <a:ext cx="19275480" cy="190911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CustomShape 1"/>
          <p:cNvSpPr/>
          <p:nvPr/>
        </p:nvSpPr>
        <p:spPr>
          <a:xfrm>
            <a:off x="2194560" y="1313280"/>
            <a:ext cx="39500640" cy="5496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CustomShape 1"/>
          <p:cNvSpPr/>
          <p:nvPr/>
        </p:nvSpPr>
        <p:spPr>
          <a:xfrm>
            <a:off x="2194560" y="1313280"/>
            <a:ext cx="39500640" cy="254808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2194560" y="1313280"/>
            <a:ext cx="39500640" cy="5496120"/>
          </a:xfrm>
          <a:prstGeom prst="rect">
            <a:avLst/>
          </a:prstGeom>
          <a:noFill/>
          <a:ln>
            <a:noFill/>
          </a:ln>
        </p:spPr>
      </p:sp>
      <p:sp>
        <p:nvSpPr>
          <p:cNvPr id="788" name="CustomShape 2"/>
          <p:cNvSpPr/>
          <p:nvPr/>
        </p:nvSpPr>
        <p:spPr>
          <a:xfrm>
            <a:off x="2194560" y="7702560"/>
            <a:ext cx="1927548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789" name="CustomShape 3"/>
          <p:cNvSpPr/>
          <p:nvPr/>
        </p:nvSpPr>
        <p:spPr>
          <a:xfrm>
            <a:off x="2194560" y="17674920"/>
            <a:ext cx="1927548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790" name="CustomShape 4"/>
          <p:cNvSpPr/>
          <p:nvPr/>
        </p:nvSpPr>
        <p:spPr>
          <a:xfrm>
            <a:off x="22435200" y="7702560"/>
            <a:ext cx="19275480" cy="190911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CustomShape 1"/>
          <p:cNvSpPr/>
          <p:nvPr/>
        </p:nvSpPr>
        <p:spPr>
          <a:xfrm>
            <a:off x="2194560" y="1313280"/>
            <a:ext cx="39500640" cy="5496120"/>
          </a:xfrm>
          <a:prstGeom prst="rect">
            <a:avLst/>
          </a:prstGeom>
          <a:noFill/>
          <a:ln>
            <a:noFill/>
          </a:ln>
        </p:spPr>
      </p:sp>
      <p:sp>
        <p:nvSpPr>
          <p:cNvPr id="792" name="CustomShape 2"/>
          <p:cNvSpPr/>
          <p:nvPr/>
        </p:nvSpPr>
        <p:spPr>
          <a:xfrm>
            <a:off x="2194560" y="7702560"/>
            <a:ext cx="19275480" cy="19091160"/>
          </a:xfrm>
          <a:prstGeom prst="rect">
            <a:avLst/>
          </a:prstGeom>
          <a:noFill/>
          <a:ln>
            <a:noFill/>
          </a:ln>
        </p:spPr>
      </p:sp>
      <p:sp>
        <p:nvSpPr>
          <p:cNvPr id="793" name="CustomShape 3"/>
          <p:cNvSpPr/>
          <p:nvPr/>
        </p:nvSpPr>
        <p:spPr>
          <a:xfrm>
            <a:off x="22435200" y="7702560"/>
            <a:ext cx="1927548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794" name="CustomShape 4"/>
          <p:cNvSpPr/>
          <p:nvPr/>
        </p:nvSpPr>
        <p:spPr>
          <a:xfrm>
            <a:off x="22435200" y="17674920"/>
            <a:ext cx="19275480" cy="91058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CustomShape 1"/>
          <p:cNvSpPr/>
          <p:nvPr/>
        </p:nvSpPr>
        <p:spPr>
          <a:xfrm>
            <a:off x="2194560" y="1313280"/>
            <a:ext cx="39500640" cy="5496120"/>
          </a:xfrm>
          <a:prstGeom prst="rect">
            <a:avLst/>
          </a:prstGeom>
          <a:noFill/>
          <a:ln>
            <a:noFill/>
          </a:ln>
        </p:spPr>
      </p:sp>
      <p:sp>
        <p:nvSpPr>
          <p:cNvPr id="796" name="CustomShape 2"/>
          <p:cNvSpPr/>
          <p:nvPr/>
        </p:nvSpPr>
        <p:spPr>
          <a:xfrm>
            <a:off x="2194560" y="7702560"/>
            <a:ext cx="1927548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797" name="CustomShape 3"/>
          <p:cNvSpPr/>
          <p:nvPr/>
        </p:nvSpPr>
        <p:spPr>
          <a:xfrm>
            <a:off x="22435200" y="7702560"/>
            <a:ext cx="1927548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798" name="CustomShape 4"/>
          <p:cNvSpPr/>
          <p:nvPr/>
        </p:nvSpPr>
        <p:spPr>
          <a:xfrm>
            <a:off x="2194560" y="17674920"/>
            <a:ext cx="39500640" cy="91058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CustomShape 1"/>
          <p:cNvSpPr/>
          <p:nvPr/>
        </p:nvSpPr>
        <p:spPr>
          <a:xfrm>
            <a:off x="2194560" y="1313280"/>
            <a:ext cx="39500640" cy="5496120"/>
          </a:xfrm>
          <a:prstGeom prst="rect">
            <a:avLst/>
          </a:prstGeom>
          <a:noFill/>
          <a:ln>
            <a:noFill/>
          </a:ln>
        </p:spPr>
      </p:sp>
      <p:sp>
        <p:nvSpPr>
          <p:cNvPr id="800" name="CustomShape 2"/>
          <p:cNvSpPr/>
          <p:nvPr/>
        </p:nvSpPr>
        <p:spPr>
          <a:xfrm>
            <a:off x="2194560" y="7702560"/>
            <a:ext cx="3950064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801" name="CustomShape 3"/>
          <p:cNvSpPr/>
          <p:nvPr/>
        </p:nvSpPr>
        <p:spPr>
          <a:xfrm>
            <a:off x="2194560" y="17674920"/>
            <a:ext cx="39500640" cy="91058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CustomShape 1"/>
          <p:cNvSpPr/>
          <p:nvPr/>
        </p:nvSpPr>
        <p:spPr>
          <a:xfrm>
            <a:off x="2194560" y="1313280"/>
            <a:ext cx="39500640" cy="5496480"/>
          </a:xfrm>
          <a:prstGeom prst="rect">
            <a:avLst/>
          </a:prstGeom>
          <a:noFill/>
          <a:ln>
            <a:noFill/>
          </a:ln>
        </p:spPr>
      </p:sp>
      <p:sp>
        <p:nvSpPr>
          <p:cNvPr id="803" name="CustomShape 2"/>
          <p:cNvSpPr/>
          <p:nvPr/>
        </p:nvSpPr>
        <p:spPr>
          <a:xfrm>
            <a:off x="2194560" y="7702560"/>
            <a:ext cx="3950064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804" name="CustomShape 3"/>
          <p:cNvSpPr/>
          <p:nvPr/>
        </p:nvSpPr>
        <p:spPr>
          <a:xfrm>
            <a:off x="2194560" y="7702560"/>
            <a:ext cx="39500640" cy="9105840"/>
          </a:xfrm>
          <a:prstGeom prst="rect">
            <a:avLst/>
          </a:prstGeom>
          <a:noFill/>
          <a:ln>
            <a:noFill/>
          </a:ln>
        </p:spPr>
      </p:sp>
      <p:pic>
        <p:nvPicPr>
          <p:cNvPr id="8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238520" y="7702560"/>
            <a:ext cx="11412720" cy="9105840"/>
          </a:xfrm>
          <a:prstGeom prst="rect">
            <a:avLst/>
          </a:prstGeom>
          <a:ln>
            <a:noFill/>
          </a:ln>
        </p:spPr>
      </p:pic>
      <p:pic>
        <p:nvPicPr>
          <p:cNvPr id="8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520" y="7702560"/>
            <a:ext cx="11412720" cy="91058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CustomShape 1"/>
          <p:cNvSpPr/>
          <p:nvPr/>
        </p:nvSpPr>
        <p:spPr>
          <a:xfrm>
            <a:off x="2194560" y="1313280"/>
            <a:ext cx="39500640" cy="5496480"/>
          </a:xfrm>
          <a:prstGeom prst="rect">
            <a:avLst/>
          </a:prstGeom>
          <a:noFill/>
          <a:ln>
            <a:noFill/>
          </a:ln>
        </p:spPr>
      </p:sp>
      <p:sp>
        <p:nvSpPr>
          <p:cNvPr id="808" name="CustomShape 2"/>
          <p:cNvSpPr/>
          <p:nvPr/>
        </p:nvSpPr>
        <p:spPr>
          <a:xfrm>
            <a:off x="2194560" y="7702560"/>
            <a:ext cx="3950064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809" name="CustomShape 3"/>
          <p:cNvSpPr/>
          <p:nvPr/>
        </p:nvSpPr>
        <p:spPr>
          <a:xfrm>
            <a:off x="2194560" y="7702560"/>
            <a:ext cx="39500640" cy="9105840"/>
          </a:xfrm>
          <a:prstGeom prst="rect">
            <a:avLst/>
          </a:prstGeom>
          <a:noFill/>
          <a:ln>
            <a:noFill/>
          </a:ln>
        </p:spPr>
      </p:sp>
      <p:pic>
        <p:nvPicPr>
          <p:cNvPr id="8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238520" y="7702560"/>
            <a:ext cx="11412720" cy="9105840"/>
          </a:xfrm>
          <a:prstGeom prst="rect">
            <a:avLst/>
          </a:prstGeom>
          <a:ln>
            <a:noFill/>
          </a:ln>
        </p:spPr>
      </p:pic>
      <p:pic>
        <p:nvPicPr>
          <p:cNvPr id="8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520" y="7702560"/>
            <a:ext cx="11412720" cy="91058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2194560" y="1313280"/>
            <a:ext cx="39498120" cy="254782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3" name="TextShape 2"/>
          <p:cNvSpPr txBox="1"/>
          <p:nvPr/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4" name="TextShape 3"/>
          <p:cNvSpPr txBox="1"/>
          <p:nvPr/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8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2194560" y="1313280"/>
            <a:ext cx="39498120" cy="5493600"/>
          </a:xfrm>
          <a:prstGeom prst="rect">
            <a:avLst/>
          </a:prstGeom>
          <a:noFill/>
          <a:ln>
            <a:noFill/>
          </a:ln>
        </p:spPr>
      </p:sp>
      <p:sp>
        <p:nvSpPr>
          <p:cNvPr id="748" name="CustomShape 2"/>
          <p:cNvSpPr/>
          <p:nvPr/>
        </p:nvSpPr>
        <p:spPr>
          <a:xfrm>
            <a:off x="2194560" y="7702560"/>
            <a:ext cx="19272960" cy="9103320"/>
          </a:xfrm>
          <a:prstGeom prst="rect">
            <a:avLst/>
          </a:prstGeom>
          <a:noFill/>
          <a:ln>
            <a:noFill/>
          </a:ln>
        </p:spPr>
      </p:sp>
      <p:sp>
        <p:nvSpPr>
          <p:cNvPr id="749" name="CustomShape 3"/>
          <p:cNvSpPr/>
          <p:nvPr/>
        </p:nvSpPr>
        <p:spPr>
          <a:xfrm>
            <a:off x="2194560" y="17674920"/>
            <a:ext cx="19272960" cy="9103320"/>
          </a:xfrm>
          <a:prstGeom prst="rect">
            <a:avLst/>
          </a:prstGeom>
          <a:noFill/>
          <a:ln>
            <a:noFill/>
          </a:ln>
        </p:spPr>
      </p:sp>
      <p:sp>
        <p:nvSpPr>
          <p:cNvPr id="750" name="CustomShape 4"/>
          <p:cNvSpPr/>
          <p:nvPr/>
        </p:nvSpPr>
        <p:spPr>
          <a:xfrm>
            <a:off x="22435200" y="7702560"/>
            <a:ext cx="19272960" cy="190886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2194560" y="1313280"/>
            <a:ext cx="39498120" cy="5493600"/>
          </a:xfrm>
          <a:prstGeom prst="rect">
            <a:avLst/>
          </a:prstGeom>
          <a:noFill/>
          <a:ln>
            <a:noFill/>
          </a:ln>
        </p:spPr>
      </p:sp>
      <p:sp>
        <p:nvSpPr>
          <p:cNvPr id="752" name="CustomShape 2"/>
          <p:cNvSpPr/>
          <p:nvPr/>
        </p:nvSpPr>
        <p:spPr>
          <a:xfrm>
            <a:off x="2194560" y="7702560"/>
            <a:ext cx="19272960" cy="19088640"/>
          </a:xfrm>
          <a:prstGeom prst="rect">
            <a:avLst/>
          </a:prstGeom>
          <a:noFill/>
          <a:ln>
            <a:noFill/>
          </a:ln>
        </p:spPr>
      </p:sp>
      <p:sp>
        <p:nvSpPr>
          <p:cNvPr id="753" name="CustomShape 3"/>
          <p:cNvSpPr/>
          <p:nvPr/>
        </p:nvSpPr>
        <p:spPr>
          <a:xfrm>
            <a:off x="22435200" y="7702560"/>
            <a:ext cx="19272960" cy="9103320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CustomShape 4"/>
          <p:cNvSpPr/>
          <p:nvPr/>
        </p:nvSpPr>
        <p:spPr>
          <a:xfrm>
            <a:off x="22435200" y="17674920"/>
            <a:ext cx="19272960" cy="91033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2194560" y="1313280"/>
            <a:ext cx="39498120" cy="5493600"/>
          </a:xfrm>
          <a:prstGeom prst="rect">
            <a:avLst/>
          </a:prstGeom>
          <a:noFill/>
          <a:ln>
            <a:noFill/>
          </a:ln>
        </p:spPr>
      </p:sp>
      <p:sp>
        <p:nvSpPr>
          <p:cNvPr id="756" name="CustomShape 2"/>
          <p:cNvSpPr/>
          <p:nvPr/>
        </p:nvSpPr>
        <p:spPr>
          <a:xfrm>
            <a:off x="2194560" y="7702560"/>
            <a:ext cx="19272960" cy="910332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CustomShape 3"/>
          <p:cNvSpPr/>
          <p:nvPr/>
        </p:nvSpPr>
        <p:spPr>
          <a:xfrm>
            <a:off x="22435200" y="7702560"/>
            <a:ext cx="19272960" cy="9103320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CustomShape 4"/>
          <p:cNvSpPr/>
          <p:nvPr/>
        </p:nvSpPr>
        <p:spPr>
          <a:xfrm>
            <a:off x="2194560" y="17674920"/>
            <a:ext cx="39498120" cy="91033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2194560" y="1313280"/>
            <a:ext cx="39498120" cy="5493600"/>
          </a:xfrm>
          <a:prstGeom prst="rect">
            <a:avLst/>
          </a:prstGeom>
          <a:noFill/>
          <a:ln>
            <a:noFill/>
          </a:ln>
        </p:spPr>
      </p:sp>
      <p:sp>
        <p:nvSpPr>
          <p:cNvPr id="760" name="CustomShape 2"/>
          <p:cNvSpPr/>
          <p:nvPr/>
        </p:nvSpPr>
        <p:spPr>
          <a:xfrm>
            <a:off x="2194560" y="7702560"/>
            <a:ext cx="39498120" cy="910332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CustomShape 3"/>
          <p:cNvSpPr/>
          <p:nvPr/>
        </p:nvSpPr>
        <p:spPr>
          <a:xfrm>
            <a:off x="2194560" y="17674920"/>
            <a:ext cx="39498120" cy="91033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2194560" y="1313280"/>
            <a:ext cx="39498120" cy="5493600"/>
          </a:xfrm>
          <a:prstGeom prst="rect">
            <a:avLst/>
          </a:prstGeom>
          <a:noFill/>
          <a:ln>
            <a:noFill/>
          </a:ln>
        </p:spPr>
      </p:sp>
      <p:sp>
        <p:nvSpPr>
          <p:cNvPr id="763" name="CustomShape 2"/>
          <p:cNvSpPr/>
          <p:nvPr/>
        </p:nvSpPr>
        <p:spPr>
          <a:xfrm>
            <a:off x="2194560" y="7702560"/>
            <a:ext cx="19272960" cy="9103320"/>
          </a:xfrm>
          <a:prstGeom prst="rect">
            <a:avLst/>
          </a:prstGeom>
          <a:noFill/>
          <a:ln>
            <a:noFill/>
          </a:ln>
        </p:spPr>
      </p:sp>
      <p:sp>
        <p:nvSpPr>
          <p:cNvPr id="764" name="CustomShape 3"/>
          <p:cNvSpPr/>
          <p:nvPr/>
        </p:nvSpPr>
        <p:spPr>
          <a:xfrm>
            <a:off x="22435200" y="7702560"/>
            <a:ext cx="19272960" cy="9103320"/>
          </a:xfrm>
          <a:prstGeom prst="rect">
            <a:avLst/>
          </a:prstGeom>
          <a:noFill/>
          <a:ln>
            <a:noFill/>
          </a:ln>
        </p:spPr>
      </p:sp>
      <p:sp>
        <p:nvSpPr>
          <p:cNvPr id="765" name="CustomShape 4"/>
          <p:cNvSpPr/>
          <p:nvPr/>
        </p:nvSpPr>
        <p:spPr>
          <a:xfrm>
            <a:off x="22435200" y="17674920"/>
            <a:ext cx="19272960" cy="9103320"/>
          </a:xfrm>
          <a:prstGeom prst="rect">
            <a:avLst/>
          </a:prstGeom>
          <a:noFill/>
          <a:ln>
            <a:noFill/>
          </a:ln>
        </p:spPr>
      </p:sp>
      <p:sp>
        <p:nvSpPr>
          <p:cNvPr id="766" name="CustomShape 5"/>
          <p:cNvSpPr/>
          <p:nvPr/>
        </p:nvSpPr>
        <p:spPr>
          <a:xfrm>
            <a:off x="2194560" y="17674920"/>
            <a:ext cx="19272960" cy="91033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2194560" y="1313280"/>
            <a:ext cx="39498120" cy="549360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CustomShape 2"/>
          <p:cNvSpPr/>
          <p:nvPr/>
        </p:nvSpPr>
        <p:spPr>
          <a:xfrm>
            <a:off x="2194560" y="7702560"/>
            <a:ext cx="39498120" cy="1908864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CustomShape 3"/>
          <p:cNvSpPr/>
          <p:nvPr/>
        </p:nvSpPr>
        <p:spPr>
          <a:xfrm>
            <a:off x="2194560" y="7702560"/>
            <a:ext cx="39498120" cy="19088640"/>
          </a:xfrm>
          <a:prstGeom prst="rect">
            <a:avLst/>
          </a:prstGeom>
          <a:noFill/>
          <a:ln>
            <a:noFill/>
          </a:ln>
        </p:spPr>
      </p:sp>
      <p:pic>
        <p:nvPicPr>
          <p:cNvPr id="7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  <p:pic>
        <p:nvPicPr>
          <p:cNvPr id="7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240" cy="190886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CustomShape 1"/>
          <p:cNvSpPr/>
          <p:nvPr/>
        </p:nvSpPr>
        <p:spPr>
          <a:xfrm>
            <a:off x="2194560" y="1313280"/>
            <a:ext cx="39498840" cy="5494320"/>
          </a:xfrm>
          <a:prstGeom prst="rect">
            <a:avLst/>
          </a:prstGeom>
          <a:noFill/>
          <a:ln>
            <a:noFill/>
          </a:ln>
        </p:spPr>
      </p:sp>
      <p:sp>
        <p:nvSpPr>
          <p:cNvPr id="773" name="CustomShape 2"/>
          <p:cNvSpPr/>
          <p:nvPr/>
        </p:nvSpPr>
        <p:spPr>
          <a:xfrm>
            <a:off x="2194560" y="7702560"/>
            <a:ext cx="19273680" cy="9104040"/>
          </a:xfrm>
          <a:prstGeom prst="rect">
            <a:avLst/>
          </a:prstGeom>
          <a:noFill/>
          <a:ln>
            <a:noFill/>
          </a:ln>
        </p:spPr>
      </p:sp>
      <p:sp>
        <p:nvSpPr>
          <p:cNvPr id="774" name="CustomShape 3"/>
          <p:cNvSpPr/>
          <p:nvPr/>
        </p:nvSpPr>
        <p:spPr>
          <a:xfrm>
            <a:off x="22435200" y="7702560"/>
            <a:ext cx="19273680" cy="9104040"/>
          </a:xfrm>
          <a:prstGeom prst="rect">
            <a:avLst/>
          </a:prstGeom>
          <a:noFill/>
          <a:ln>
            <a:noFill/>
          </a:ln>
        </p:spPr>
      </p:sp>
      <p:sp>
        <p:nvSpPr>
          <p:cNvPr id="775" name="CustomShape 4"/>
          <p:cNvSpPr/>
          <p:nvPr/>
        </p:nvSpPr>
        <p:spPr>
          <a:xfrm>
            <a:off x="22435200" y="17674920"/>
            <a:ext cx="19273680" cy="9104040"/>
          </a:xfrm>
          <a:prstGeom prst="rect">
            <a:avLst/>
          </a:prstGeom>
          <a:noFill/>
          <a:ln>
            <a:noFill/>
          </a:ln>
        </p:spPr>
      </p:sp>
      <p:sp>
        <p:nvSpPr>
          <p:cNvPr id="776" name="CustomShape 5"/>
          <p:cNvSpPr/>
          <p:nvPr/>
        </p:nvSpPr>
        <p:spPr>
          <a:xfrm>
            <a:off x="2194560" y="17674920"/>
            <a:ext cx="19273680" cy="91040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